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at would change if the mast had to be closer to A than to B.]]></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99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726a43347ce3453def59ecb330a4fb0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1.png"/>
  <Relationship Id="rId3" Type="http://schemas.openxmlformats.org/officeDocument/2006/relationships/image" Target="../media/c3343487eebff5cd8cabd309868efe511e8274b4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5.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7.png"/>
  <Relationship Id="rId3" Type="http://schemas.openxmlformats.org/officeDocument/2006/relationships/image" Target="../media/0bad8f88e2e94d3b72331fdb7278e8bdf8816174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oci]]></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Transformations and construct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8 of 8]]></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stance round a circle called?]]></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perpendicular bisector?]]></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an angle bisector do?]]></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dius of a circle with diameter 8 cm?]]></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equidistant mea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stance round a circle called?]]></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circumference]]></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perpendicular bisector?]]></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A line at 90° through the midpoint of a segment]]></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an angle bisector d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Cuts an angle in half]]></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dius of a circle with diameter 8 cm?]]></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 cm]]></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equidistant mea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same distance from]]></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xplain what a locus i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the four standard loci.]]></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mbine loci to find a region.]]></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problems in context, using a sca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LOCU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2B3038">
                    <a:alpha val="100000"/>
                  </a:srgbClr>
                </a:solidFill>
                <a:latin typeface="Georgia"/>
              </a:rPr>
              <a:t><![CDATA[A locus is the set of all points that follow a rule.]]></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The plural is loci.]]></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Standard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Learn these four and you can solve most locus question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Four Standard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 fixed distance from a point]]></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circle, centred on the point.]]></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Equidistant from two point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erpendicular bisector of the line joining the points.]]></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Equidistant from two lin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gle bisector of the angle between them.]]></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 fixed distance from a lin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racetrack: two parallel lines with semicircular end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Region Bounded by Two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BCD is a rectangle with A at (0, 0), B at (8, 0), C at (8, 5) and D at (0, 5), with 1 cm representing 1 m. A tree is nearer to AB than to AD and less than 4 m from C. Describe the region where the tree can b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quidistant from AB and AD]]></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bisector of angle DAB, the line from A at 45°]]></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earer to AB than AD]]></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side of the bisector next to AB (below the line y = x)]]></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ess than 4 m from C]]></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nside a circle of radius 4 cm centred on C]]></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part of the rectangle that is both below the bisector and inside the circle]]></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400" spc="0" u="none" cap="none">
                <a:solidFill>
                  <a:srgbClr val="FFFFFF">
                    <a:alpha val="100000"/>
                  </a:srgbClr>
                </a:solidFill>
                <a:latin typeface="Georgia"/>
              </a:rPr>
              <a:t><![CDATA[The region inside the rectangle, below the bisector from A and inside the circle of radius 4 cm centred on C.]]></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ackling a Locus Ques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Split the rule into simple loci.]]></a:t>
            </a:r>
          </a:p>
        </p:txBody>
      </p:sp>
      <p:sp>
        <p:nvSpPr>
          <p:cNvPr id="10" name="" descr=""/>
          <p:cNvSpPr/>
          <p:nvPr/>
        </p:nvSpPr>
        <p:spPr>
          <a:xfrm>
            <a:off x="552450"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ead the rule]]></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nderline each condition.]]></a:t>
            </a:r>
          </a:p>
        </p:txBody>
      </p:sp>
      <p:sp>
        <p:nvSpPr>
          <p:cNvPr id="14" name="" descr=""/>
          <p:cNvSpPr/>
          <p:nvPr/>
        </p:nvSpPr>
        <p:spPr>
          <a:xfrm>
            <a:off x="3162300"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3381375"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2B3038">
                    <a:alpha val="100000"/>
                  </a:srgbClr>
                </a:solidFill>
                <a:latin typeface="Georgia"/>
              </a:rPr>
              <a:t><![CDATA[Draw the standard locus for each]]></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ircle, bisector, perpendicular bisector, or parallel lines.]]></a:t>
            </a:r>
          </a:p>
        </p:txBody>
      </p:sp>
      <p:sp>
        <p:nvSpPr>
          <p:cNvPr id="19" name="" descr=""/>
          <p:cNvSpPr/>
          <p:nvPr/>
        </p:nvSpPr>
        <p:spPr>
          <a:xfrm>
            <a:off x="5991225"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6210300"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Decide which side]]></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a test point.]]></a:t>
            </a:r>
          </a:p>
        </p:txBody>
      </p:sp>
      <p:sp>
        <p:nvSpPr>
          <p:cNvPr id="24" name="" descr=""/>
          <p:cNvSpPr/>
          <p:nvPr/>
        </p:nvSpPr>
        <p:spPr>
          <a:xfrm>
            <a:off x="8820150"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9039225"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hade the region]]></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r mark the route required.]]></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quidistant from Two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P and Q are 6 cm apart. Draw the locus of points equidistant from P and Q, and within 4 cm of P.]]></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locus of points equidistant from P and Q]]></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perpendicular bisector of PQ]]></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ithin 4 cm of P]]></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nside a circle of radius 4 cm centred on P]]></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part of the bisector inside the circl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line segment where the bisector crosses the circle]]></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FFFFFF">
                    <a:alpha val="100000"/>
                  </a:srgbClr>
                </a:solidFill>
                <a:latin typeface="Georgia"/>
              </a:rPr>
              <a:t><![CDATA[The segment of the perpendicular bisector of PQ that lies inside the circle of radius 4 cm centred on 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ixed Distance from a 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path is 6 m long. A dog is allowed within 2 m of the path. Describe the boundary of the area.]]></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set of points 2 m from a lin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wo parallel lines, 2 m either side]]></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nds of the path]]></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wo semicircles of radius 2 m]]></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ogeth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racetrack shape around the path]]></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FFFFFF">
                    <a:alpha val="100000"/>
                  </a:srgbClr>
                </a:solidFill>
                <a:latin typeface="Georgia"/>
              </a:rPr>
              <a:t><![CDATA[A racetrack: two parallel lines 2 m either side of the path with a semicircle of radius 2 m at each en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cu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t of points that all obey a rul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ci]]></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More than one locu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quidista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ame distance from two points or lin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g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area of the plane described by one or more rul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erpendicular bi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ocus of points equidistant from two point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ngle bi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ocus of points equidistant from two lin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ere Should the Mast Go?]]></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Three villages A, B and C form a triangle. A phone mast must be equidistant from A and B, and no more than 5 km from C. Draw the triangle (AB = 8 cm, AC = 6 cm, BC = 7 cm, where 1 cm = 1 km), construct the perpendicular bisector of AB, draw the circle of radius 5 cm about C, and shade the possible positions.]]></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nstruct the triangl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two loci.]]></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Identify the overlap.]]></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The possible positions lie along the segment of the perpendicular bisector of AB that lies within the circle. Students should show construction arcs for the bisector and mark the two points where it meets the circl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at a locus i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circle locu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perpendicular bisector locu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n angle bisector locu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racetrack locus.]]></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bine two loci.]]></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scale in a locus problem.]]></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hade the correct reg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ircle: a fixed distance from a point.]]></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erpendicular bisector: equidistant from two point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ngle bisector: equidistant from two lines.]]></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acetrack: a fixed distance from a line segmen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BCD is a rectangle with AB = 8 cm and BC = 5 cm. A point is nearer to AB than to AD, and is less than 4 cm from C. Shade the region that contains all such points. (4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Draw each locus, then use one test point in the rectangle to decide which side of each locus to shad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Use ruler and compasses and show all construction lines. · 3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Draw]]></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 is a point. Draw the locus of all the points that are 3 cm from P.]]></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3 marks · Constru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and B are two points 6 cm apart. Using ruler and compasses only, construct the locus of points that are the same distance from A and from…]]></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4 marks · Constru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diagram shows a rectangle ABCD. The scale is 1 cm to 1 m. A tree will be planted nearer to AB than to AD and less than 4 m from C…]]></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Loci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27908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2 marks · Describ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robot moves so that it is always 2 m from a straight fence 6 m long. Describe the shape of its path.]]></a:t>
            </a:r>
          </a:p>
        </p:txBody>
      </p:sp>
      <p:sp>
        <p:nvSpPr>
          <p:cNvPr id="12" name="" descr=""/>
          <p:cNvSpPr/>
          <p:nvPr/>
        </p:nvSpPr>
        <p:spPr>
          <a:xfrm>
            <a:off x="552450" y="41814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Constru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straight roads meet at a point O. A phone mast must be the same distance from both roads. Describe how to find the possible position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Dra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P is a point. Draw the locus of all the points that are 3 cm from P.]]></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raw.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ircle drawn, centre P]]></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adius 3 c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3 marks · Constru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and B are two points 6 cm apart. Using ruler and compasses only, construct the locus of points that are the same distance from A and from B.]]></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onstruc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qual arcs from A and B]]></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rossings join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line with arcs show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4 marks · Constru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diagram shows a rectangle ABCD. The scale is 1 cm to 1 m. A tree will be planted nearer to AB than to AD and less than 4 m from C. Shade the region where the tree can be planted.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isector of angle DAB]]></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ircle of radius 4 cm centred on C]]></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rrect side of each locu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rrect region shad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2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robot moves so that it is always 2 m from a straight fence 6 m long. Describe the shape of its path.]]></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parallel lines 2 m from the fenc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micircular end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3 marks · Constru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2B3038">
                    <a:alpha val="100000"/>
                  </a:srgbClr>
                </a:solidFill>
                <a:latin typeface="Georgia"/>
              </a:rPr>
              <a:t><![CDATA[Two straight roads meet at a point O. A phone mast must be the same distance from both roads. Describe how to find the possible positions of the mast on a map.]]></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onstruc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gle bisec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nstruction method: arcs from O, then from the crossing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mast can be anywhere on the bisec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2026-09-30T10:21:16Z</dcterms:created>
  <dcterms:modified xsi:type="dcterms:W3CDTF">2026-09-30T10:21:16Z</dcterms:modified>
  <dc:title>Loci</dc:title>
  <dc:description>Generated from a pasted lesson-pack script.</dc:description>
  <dc:subject>Transformations and constructions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