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Encourage learners to write the known and unknown parts of the triangle firs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61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5.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6.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17.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49b1554a86a5d8015a54240a8e5982618.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19.png"/>
  <Relationship Id="rId3" Type="http://schemas.openxmlformats.org/officeDocument/2006/relationships/image" Target="../media/d12eac8a5c494153654b52dd0f326150bfe034a020.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1.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2.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3.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4.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5.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26.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7.pn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8.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9.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0.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1.png"/>
  <Relationship Id="rId3" Type="http://schemas.openxmlformats.org/officeDocument/2006/relationships/image" Target="../media/5d56ab524e01f945a7153f24f9500571b67c4e9a3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3.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4.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5.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6.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7.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8.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9.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0.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1.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2.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3.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HIGHER]]></a:t>
            </a:r>
          </a:p>
        </p:txBody>
      </p:sp>
      <p:sp>
        <p:nvSpPr>
          <p:cNvPr id="5" name="" descr=""/>
          <p:cNvSpPr/>
          <p:nvPr/>
        </p:nvSpPr>
        <p:spPr>
          <a:xfrm>
            <a:off x="5410200" y="1419225"/>
            <a:ext cx="1371600" cy="1371600"/>
          </a:xfrm>
          <a:prstGeom prst="ellipse">
            <a:avLst/>
          </a:prstGeom>
          <a:solidFill>
            <a:srgbClr val="81ACE4">
              <a:alpha val="100000"/>
            </a:srgbClr>
          </a:solidFill>
          <a:ln w="9525">
            <a:noFill/>
          </a:ln>
        </p:spPr>
        <p:txBody>
          <a:bodyPr vertOverflow="clip" rtlCol="0" anchor="ctr"/>
          <a:lstStyle/>
          <a:p>
            <a:pPr algn="ctr"/>
            <a:r>
              <a:t/>
            </a:r>
          </a:p>
        </p:txBody>
      </p:sp>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Calculating areas and the sine rule]]></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More trigonometr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5 of 9]]></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area of a triangle?]]></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 the angles in a triangle add up to?]]></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sin ⁻¹(0.5)?]]></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ich side is opposite the right angle?]]></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es SOH CAH TOA help with?]]></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area of a triangl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½ × base × height]]></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 the angles in a triangle add up to?]]></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80°]]></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sin ⁻¹(0.5)?]]></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0°]]></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ich side is opposite the right angl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The hypotenuse]]></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es SOH CAH TOA help with?]]></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Right-angled triangles only]]></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20097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Label a triangle with lower-case sides opposite capital angles.]]></a:t>
            </a:r>
          </a:p>
        </p:txBody>
      </p:sp>
      <p:sp>
        <p:nvSpPr>
          <p:cNvPr id="13" name="" descr=""/>
          <p:cNvSpPr/>
          <p:nvPr/>
        </p:nvSpPr>
        <p:spPr>
          <a:xfrm>
            <a:off x="552450" y="30956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area of any triangle using ½absin C.]]></a:t>
            </a:r>
          </a:p>
        </p:txBody>
      </p:sp>
      <p:sp>
        <p:nvSpPr>
          <p:cNvPr id="17" name="" descr=""/>
          <p:cNvSpPr/>
          <p:nvPr/>
        </p:nvSpPr>
        <p:spPr>
          <a:xfrm>
            <a:off x="552450" y="41814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the sine rule to find a missing side.]]></a:t>
            </a:r>
          </a:p>
        </p:txBody>
      </p:sp>
      <p:sp>
        <p:nvSpPr>
          <p:cNvPr id="21" name="" descr=""/>
          <p:cNvSpPr/>
          <p:nvPr/>
        </p:nvSpPr>
        <p:spPr>
          <a:xfrm>
            <a:off x="552450" y="52673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the sine rule to find a missing angl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SINE RULE]]></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600" spc="0" u="none" cap="none">
                <a:solidFill>
                  <a:srgbClr val="2B3038">
                    <a:alpha val="100000"/>
                  </a:srgbClr>
                </a:solidFill>
                <a:latin typeface="Georgia"/>
              </a:rPr>
              <a:t><![CDATA[In any triangle, the sides and the sines of their opposite angles are in proportion.]]></a:t>
            </a:r>
          </a:p>
        </p:txBody>
      </p:sp>
      <p:sp>
        <p:nvSpPr>
          <p:cNvPr id="10" name="" descr=""/>
          <p:cNvSpPr/>
          <p:nvPr/>
        </p:nvSpPr>
        <p:spPr>
          <a:xfrm>
            <a:off x="5772150" y="5524500"/>
            <a:ext cx="64770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6A7078">
                    <a:alpha val="100000"/>
                  </a:srgbClr>
                </a:solidFill>
                <a:latin typeface="Calibri"/>
              </a:rPr>
              <a:t><![CDATA[a/(sin A) = b/(sin B) = c/(sin C). Flip it to find an angle: (sin A)/a = (sin B)/b.]]></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belling a Triang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Side a is opposite angle A, and so on. Area uses two sides and the angle between them.]]></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ich Formula?]]></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Area]]></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½absin C: two sides and the angle between them.]]></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ine rule (sid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angles and a side, need another side.]]></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ine rule (angl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sides and a non-included angle, need an angle.]]></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Neithe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ree sides, or two sides and the included angle: use the cosine rule (next lesson).]]></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rea of a Triang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400" spc="0" u="none" cap="none">
                <a:solidFill>
                  <a:srgbClr val="1F2227">
                    <a:alpha val="100000"/>
                  </a:srgbClr>
                </a:solidFill>
                <a:latin typeface="Calibri"/>
              </a:rPr>
              <a:t><![CDATA[Find the area of a triangle with sides a = 8 cm and b = 11 cm and angle C = 50° between them. Give your answer to 3 significant figures.]]></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the formula]]></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Area = ½absin C]]></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ubstitu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½ × 8 × 11 × sin 50°]]></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out]]></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4 × 0.7660 = 33.7]]></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rea = 33.7 cm²]]></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ine Rule: Finding a Sid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In triangle ABC, A = 40°, B = 65° and a = 8 cm. Find b.]]></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t up]]></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b/(sin 65°) = 8/(sin 40°)]]></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Rearrang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b = (8 × sin 65°)/(sin 40°)]]></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out]]></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b = 11.28]]></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b = 11.3 cm (3 s.f.)]]></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ine Rule: Finding an Ang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In triangle ABC, a = 7 cm, b = 9 cm and angle A = 35°. Find angle B.]]></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t up]]></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sin B)/9 = (sin 35°)/7]]></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Rearrang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sin B = (9 × sin 35°)/7 = 0.7375]]></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Inverse sin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B = sin ⁻¹(0.7375) = 47.5°]]></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B = 47.5° (1 d.p.)]]></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tting Ou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Put the unknown on top.]]></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issing sid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the rule with sides on top: a/(sin A) = b/(sin B).]]></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issing angl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the rule with sines on top: (sin A)/a = (sin B)/b.]]></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agra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ark which side is opposite which angle before you start.]]></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heck]]></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biggest angle is opposite the longest sid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ine rul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sin A) = b/(sin B) = c/(sin C).]]></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Opposit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cross the triangle from an angle, not touching it.]]></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Included angl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angle between two given sides.]]></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calen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triangle with no equal sides.]]></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Vertex]]></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corner of a shape.]]></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Non-right-angled]]></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triangle with no 90° angl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hoose the Method]]></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For each, say whether you would use the area formula, the sine rule, or neither yet, and why. (a) Two angles and one side, find another side. (b) Two sides and the angle between them, find the area. (c) Three sides, find an angle. (d) Two sides and an angle not between them, find another angle.]]></a:t>
            </a:r>
          </a:p>
        </p:txBody>
      </p:sp>
      <p:sp>
        <p:nvSpPr>
          <p:cNvPr id="15" name="" descr=""/>
          <p:cNvSpPr/>
          <p:nvPr/>
        </p:nvSpPr>
        <p:spPr>
          <a:xfrm>
            <a:off x="552450" y="4086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List what is given.]]></a:t>
            </a:r>
          </a:p>
        </p:txBody>
      </p:sp>
      <p:sp>
        <p:nvSpPr>
          <p:cNvPr id="18" name="" descr=""/>
          <p:cNvSpPr/>
          <p:nvPr/>
        </p:nvSpPr>
        <p:spPr>
          <a:xfrm>
            <a:off x="552450" y="471487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hoose the formula.]]></a:t>
            </a:r>
          </a:p>
        </p:txBody>
      </p:sp>
      <p:sp>
        <p:nvSpPr>
          <p:cNvPr id="21"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Sine rule. (b) Area = ½absin C. (c) Neither yet: cosine rule. (d) Sine rul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Label sides and angles.]]></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rite the area formula.]]></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area of a triangle.]]></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rite the sine rule.]]></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a missing side.]]></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a missing angle.]]></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Put the unknown on top.]]></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heck the answer is sensible.]]></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rea = ½absin C.]]></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ine rule: a/(sin A) = b/(sin B).]]></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Use the sine rule with two angles and a side, or two sides and a non-included angle.]]></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heck side lengths against angles.]]></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In triangle ABC, AB = 7 cm, angle B = 40° and angle C = 75°. Work out the length of AC. Give your answer correct to 3 significant figure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Write the sine rule with the unknown side on top. Keep your calculator in degre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Areas and the sine ru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 30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3 marks · Work ou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n triangle ABC, AB = 7 cm, angle ABC = 40° and angle ACB = 75°. Work out the length of AC. Give your answer correct to 3 significant…]]></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3 marks · Work ou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n triangle ABC, angle A = 52°, angle B = 71° and BC = 9.4 cm. Work out the length of AC. Give your answer correct to 3 significant figures.]]></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3 marks · Work ou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n triangle ABC, BC = 7 cm, AC = 9 cm and angle BAC = 35°. Work out the size of angle ABC. Give your answer correct to 1 decimal plac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2B3038">
                    <a:alpha val="100000"/>
                  </a:srgbClr>
                </a:solidFill>
                <a:latin typeface="Georgia"/>
              </a:rPr>
              <a:t><![CDATA[Exam Practice: Areas and the sine rul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20955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2 marks · Work ou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triangle has two sides of length 9.5 cm and 6.2 cm with an angle of 112° between them. Work out the area of the triangle. Give your…]]></a:t>
            </a:r>
          </a:p>
        </p:txBody>
      </p:sp>
      <p:sp>
        <p:nvSpPr>
          <p:cNvPr id="12" name="" descr=""/>
          <p:cNvSpPr/>
          <p:nvPr/>
        </p:nvSpPr>
        <p:spPr>
          <a:xfrm>
            <a:off x="552450" y="34861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4 marks · Work ou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area of a triangle is 25 cm². Two of its sides are 5 cm and 10 cm and the angle between them is acute. Work out the size of the angle…]]></a:t>
            </a:r>
          </a:p>
        </p:txBody>
      </p:sp>
      <p:sp>
        <p:nvSpPr>
          <p:cNvPr id="15" name="" descr=""/>
          <p:cNvSpPr/>
          <p:nvPr/>
        </p:nvSpPr>
        <p:spPr>
          <a:xfrm>
            <a:off x="552450" y="48768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6 · 3 marks · Explai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n a triangle, angle A = 30°, a = 6 cm and b = 10 cm. Show that sin B = 5/6.]]></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3 marks · Work ou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In triangle ABC, AB = 7 cm, angle ABC = 40° and angle ACB = 75°. Work out the length of AC. Give your answer correct to 3 significant figures. (3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C/(sin 40°) = 7/(sin 7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7 × sin 40°)/(sin 7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4.66]]></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3 marks · Work ou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In triangle ABC, angle A = 52°, angle B = 71° and BC = 9.4 cm. Work out the length of AC. Give your answer correct to 3 significant figure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Work out.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C/(sin 71°) = 9.4/(sin 5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9.4 × sin 71°)/(sin 5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1.3]]></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3 marks · Work ou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100" spc="0" u="none" cap="none">
                <a:solidFill>
                  <a:srgbClr val="2B3038">
                    <a:alpha val="100000"/>
                  </a:srgbClr>
                </a:solidFill>
                <a:latin typeface="Georgia"/>
              </a:rPr>
              <a:t><![CDATA[In triangle ABC, BC = 7 cm, AC = 9 cm and angle BAC = 35°. Work out the size of angle ABC. Give your answer correct to 1 decimal place. (Angle ABC is acute.)]]></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Work out.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in B)/9 = (sin 35°)/7]]></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in B = 0.737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47.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2 marks · Work ou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2B3038">
                    <a:alpha val="100000"/>
                  </a:srgbClr>
                </a:solidFill>
                <a:latin typeface="Georgia"/>
              </a:rPr>
              <a:t><![CDATA[A triangle has two sides of length 9.5 cm and 6.2 cm with an angle of 112° between them. Work out the area of the triangle. Give your answer correct to 3 significant figure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Work out.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½ × 9.5 × 6.2 × sin 11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27.3]]></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4 marks · Work ou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700" spc="0" u="none" cap="none">
                <a:solidFill>
                  <a:srgbClr val="2B3038">
                    <a:alpha val="100000"/>
                  </a:srgbClr>
                </a:solidFill>
                <a:latin typeface="Georgia"/>
              </a:rPr>
              <a:t><![CDATA[The area of a triangle is 25 cm². Two of its sides are 5 cm and 10 cm and the angle between them is acute. Work out the size of the angle between these two sides. Give your answer correct to 1 decimal place.]]></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Work out.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½ × 5 × 10 × sin C = 2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25 sin C = 2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in C = 1]]></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9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In a triangle, angle A = 30°, a = 6 cm and b = 10 cm. Show that sin B = 5/6.]]></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ine rule set up]]></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in 30°= 0.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mpletes the proof]]></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2026-09-30T12:04:56Z</dcterms:created>
  <dcterms:modified xsi:type="dcterms:W3CDTF">2026-09-30T12:04:56Z</dcterms:modified>
  <dc:title>Calculating areas and the sine rule</dc:title>
  <dc:description>Generated from a pasted lesson-pack script.</dc:description>
  <dc:subject>More trigonometry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