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</p:sldIdLst>
  <p:sldSz cx="12192000" cy="6858000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presProps" Target="presProps.xml"/>
  <Relationship Id="rId19" Type="http://schemas.openxmlformats.org/officeDocument/2006/relationships/viewProps" Target="viewProps.xml"/>
  <Relationship Id="rId20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79786339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c055104a7c4ed9d75f6e46ebc23691491.png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d50a13989ecd450ff0d5cd224a71d3992.png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d50a13989ecd450ff0d5cd224a71d3993.png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22dff9686895a87c71ac936201f27c1a4.png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e49b1554a86a5d8015a54240a8e598265.png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68418e078918ccdc86c7b1a53a9f0f226.png"/>
  <Relationship Id="rId3" Type="http://schemas.openxmlformats.org/officeDocument/2006/relationships/image" Target="../media/8999c80b15ba98bef70e57dc92624c3c0283b69b7.png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1da7d14871f818b8f2f1c327a1b7615a8.png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45273257b5a2527311316a3a1ccdd91d9.png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45273257b5a2527311316a3a1ccdd91d10.png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45273257b5a2527311316a3a1ccdd91d11.png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37ccfa22434dc9aab1b932daca83a84012.png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b31b8aa1d40c9302c7a4452f3d85231d13.png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c327143d4ded8302cc9e59d097a3680414.png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6cd908ecda4f5d7893ecfef94632e06c15.png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5181D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3063A7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3063A7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50482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81ACE4">
                    <a:alpha val="100000"/>
                  </a:srgbClr>
                </a:solidFill>
                <a:latin typeface="Calibri"/>
              </a:rPr>
              <a:t><![CDATA[EDEXCEL GCSE MATHS  ·  HIGHER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10200" y="1419225"/>
            <a:ext cx="1371600" cy="13716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095375" y="2971800"/>
            <a:ext cx="10001250" cy="155257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40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Transforming trigonometric graphs 2]]></a:t>
            </a:r>
          </a:p>
        </p:txBody>
      </p:sp>
      <p:sp>
        <p:nvSpPr>
          <p:cNvPr id="7" name="" descr=""/>
          <p:cNvSpPr/>
          <p:nvPr/>
        </p:nvSpPr>
        <p:spPr>
          <a:xfrm>
            <a:off x="5086350" y="5076825"/>
            <a:ext cx="2009775" cy="28575"/>
          </a:xfrm>
          <a:prstGeom prst="rect">
            <a:avLst/>
          </a:prstGeom>
          <a:solidFill>
            <a:srgbClr val="3063A7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8" name=""/>
          <p:cNvSpPr txBox="1"/>
          <p:nvPr/>
        </p:nvSpPr>
        <p:spPr>
          <a:xfrm>
            <a:off x="1095375" y="5257800"/>
            <a:ext cx="10001250" cy="36195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DDE1E6">
                    <a:alpha val="100000"/>
                  </a:srgbClr>
                </a:solidFill>
                <a:latin typeface="Calibri"/>
              </a:rPr>
              <a:t><![CDATA[More trigonometry]]></a:t>
            </a:r>
          </a:p>
        </p:txBody>
      </p:sp>
      <p:sp>
        <p:nvSpPr>
          <p:cNvPr id="9" name=""/>
          <p:cNvSpPr txBox="1"/>
          <p:nvPr/>
        </p:nvSpPr>
        <p:spPr>
          <a:xfrm>
            <a:off x="1095375" y="5619750"/>
            <a:ext cx="10001250" cy="36195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200" spc="100" u="none" cap="none">
                <a:solidFill>
                  <a:srgbClr val="81ACE4">
                    <a:alpha val="100000"/>
                  </a:srgbClr>
                </a:solidFill>
                <a:latin typeface="Calibri"/>
              </a:rPr>
              <a:t><![CDATA[Lesson 9 of 9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A6A7A9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3D7FD6">
                    <a:alpha val="100000"/>
                  </a:srgbClr>
                </a:solidFill>
                <a:latin typeface="Calibri"/>
              </a:rPr>
              <a:t><![CDATA[EDEXCEL GCSE MATHS  ·  HIGHER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295400" y="866775"/>
            <a:ext cx="1034415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Warm-up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More trigonometry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Lesson 9 of 9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52450" y="1695450"/>
            <a:ext cx="11087100" cy="40957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i="1" strike="noStrike" sz="13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Answer each one, then check.]]></a:t>
            </a:r>
          </a:p>
        </p:txBody>
      </p:sp>
      <p:sp>
        <p:nvSpPr>
          <p:cNvPr id="10" name="" descr=""/>
          <p:cNvSpPr/>
          <p:nvPr/>
        </p:nvSpPr>
        <p:spPr>
          <a:xfrm>
            <a:off x="552450" y="2257425"/>
            <a:ext cx="11087100" cy="74295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1" name="" descr=""/>
          <p:cNvSpPr/>
          <p:nvPr/>
        </p:nvSpPr>
        <p:spPr>
          <a:xfrm>
            <a:off x="762000" y="2438400"/>
            <a:ext cx="381000" cy="381000"/>
          </a:xfrm>
          <a:prstGeom prst="ellipse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2" name=""/>
          <p:cNvSpPr txBox="1"/>
          <p:nvPr/>
        </p:nvSpPr>
        <p:spPr>
          <a:xfrm>
            <a:off x="762000" y="2495550"/>
            <a:ext cx="381000" cy="266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7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1]]></a:t>
            </a:r>
          </a:p>
        </p:txBody>
      </p:sp>
      <p:sp>
        <p:nvSpPr>
          <p:cNvPr id="13" name=""/>
          <p:cNvSpPr txBox="1"/>
          <p:nvPr/>
        </p:nvSpPr>
        <p:spPr>
          <a:xfrm>
            <a:off x="1390650" y="2371725"/>
            <a:ext cx="10039350" cy="5143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</a:pPr>
            <a:r>
              <a:rPr lang="en-US" b="1" strike="noStrike" sz="1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What is the period of y = sin x?]]></a:t>
            </a:r>
          </a:p>
        </p:txBody>
      </p:sp>
      <p:sp>
        <p:nvSpPr>
          <p:cNvPr id="14" name="" descr=""/>
          <p:cNvSpPr/>
          <p:nvPr/>
        </p:nvSpPr>
        <p:spPr>
          <a:xfrm>
            <a:off x="552450" y="3076575"/>
            <a:ext cx="11087100" cy="74295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5" name="" descr=""/>
          <p:cNvSpPr/>
          <p:nvPr/>
        </p:nvSpPr>
        <p:spPr>
          <a:xfrm>
            <a:off x="762000" y="3257550"/>
            <a:ext cx="381000" cy="381000"/>
          </a:xfrm>
          <a:prstGeom prst="ellipse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6" name=""/>
          <p:cNvSpPr txBox="1"/>
          <p:nvPr/>
        </p:nvSpPr>
        <p:spPr>
          <a:xfrm>
            <a:off x="762000" y="3314700"/>
            <a:ext cx="381000" cy="266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7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2]]></a:t>
            </a:r>
          </a:p>
        </p:txBody>
      </p:sp>
      <p:sp>
        <p:nvSpPr>
          <p:cNvPr id="17" name=""/>
          <p:cNvSpPr txBox="1"/>
          <p:nvPr/>
        </p:nvSpPr>
        <p:spPr>
          <a:xfrm>
            <a:off x="1390650" y="3190875"/>
            <a:ext cx="10039350" cy="5143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</a:pPr>
            <a:r>
              <a:rPr lang="en-US" b="1" strike="noStrike" sz="1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Where is the first maximum of y = sin x?]]></a:t>
            </a:r>
          </a:p>
        </p:txBody>
      </p:sp>
      <p:sp>
        <p:nvSpPr>
          <p:cNvPr id="18" name="" descr=""/>
          <p:cNvSpPr/>
          <p:nvPr/>
        </p:nvSpPr>
        <p:spPr>
          <a:xfrm>
            <a:off x="552450" y="3895725"/>
            <a:ext cx="11087100" cy="74295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9" name="" descr=""/>
          <p:cNvSpPr/>
          <p:nvPr/>
        </p:nvSpPr>
        <p:spPr>
          <a:xfrm>
            <a:off x="762000" y="4076700"/>
            <a:ext cx="381000" cy="381000"/>
          </a:xfrm>
          <a:prstGeom prst="ellipse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0" name=""/>
          <p:cNvSpPr txBox="1"/>
          <p:nvPr/>
        </p:nvSpPr>
        <p:spPr>
          <a:xfrm>
            <a:off x="762000" y="4133850"/>
            <a:ext cx="381000" cy="266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7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3]]></a:t>
            </a:r>
          </a:p>
        </p:txBody>
      </p:sp>
      <p:sp>
        <p:nvSpPr>
          <p:cNvPr id="21" name=""/>
          <p:cNvSpPr txBox="1"/>
          <p:nvPr/>
        </p:nvSpPr>
        <p:spPr>
          <a:xfrm>
            <a:off x="1390650" y="4010025"/>
            <a:ext cx="10039350" cy="5143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</a:pPr>
            <a:r>
              <a:rPr lang="en-US" b="1" strike="noStrike" sz="1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What does y = sin x + 2 do to the graph?]]></a:t>
            </a:r>
          </a:p>
        </p:txBody>
      </p:sp>
      <p:sp>
        <p:nvSpPr>
          <p:cNvPr id="22" name="" descr=""/>
          <p:cNvSpPr/>
          <p:nvPr/>
        </p:nvSpPr>
        <p:spPr>
          <a:xfrm>
            <a:off x="552450" y="4714875"/>
            <a:ext cx="11087100" cy="74295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3" name="" descr=""/>
          <p:cNvSpPr/>
          <p:nvPr/>
        </p:nvSpPr>
        <p:spPr>
          <a:xfrm>
            <a:off x="762000" y="4895850"/>
            <a:ext cx="381000" cy="381000"/>
          </a:xfrm>
          <a:prstGeom prst="ellipse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4" name=""/>
          <p:cNvSpPr txBox="1"/>
          <p:nvPr/>
        </p:nvSpPr>
        <p:spPr>
          <a:xfrm>
            <a:off x="762000" y="4953000"/>
            <a:ext cx="381000" cy="266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7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4]]></a:t>
            </a:r>
          </a:p>
        </p:txBody>
      </p:sp>
      <p:sp>
        <p:nvSpPr>
          <p:cNvPr id="25" name=""/>
          <p:cNvSpPr txBox="1"/>
          <p:nvPr/>
        </p:nvSpPr>
        <p:spPr>
          <a:xfrm>
            <a:off x="1390650" y="4829175"/>
            <a:ext cx="10039350" cy="5143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</a:pPr>
            <a:r>
              <a:rPr lang="en-US" b="1" strike="noStrike" sz="1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What is the period of y = tan x?]]></a:t>
            </a:r>
          </a:p>
        </p:txBody>
      </p:sp>
      <p:sp>
        <p:nvSpPr>
          <p:cNvPr id="26" name="" descr=""/>
          <p:cNvSpPr/>
          <p:nvPr/>
        </p:nvSpPr>
        <p:spPr>
          <a:xfrm>
            <a:off x="552450" y="5534025"/>
            <a:ext cx="11087100" cy="74295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7" name="" descr=""/>
          <p:cNvSpPr/>
          <p:nvPr/>
        </p:nvSpPr>
        <p:spPr>
          <a:xfrm>
            <a:off x="762000" y="5715000"/>
            <a:ext cx="381000" cy="381000"/>
          </a:xfrm>
          <a:prstGeom prst="ellipse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8" name=""/>
          <p:cNvSpPr txBox="1"/>
          <p:nvPr/>
        </p:nvSpPr>
        <p:spPr>
          <a:xfrm>
            <a:off x="762000" y="5772150"/>
            <a:ext cx="381000" cy="266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7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5]]></a:t>
            </a:r>
          </a:p>
        </p:txBody>
      </p:sp>
      <p:sp>
        <p:nvSpPr>
          <p:cNvPr id="29" name=""/>
          <p:cNvSpPr txBox="1"/>
          <p:nvPr/>
        </p:nvSpPr>
        <p:spPr>
          <a:xfrm>
            <a:off x="1390650" y="5648325"/>
            <a:ext cx="10039350" cy="5143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</a:pPr>
            <a:r>
              <a:rPr lang="en-US" b="1" strike="noStrike" sz="1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What does y = 3sin x do to the graph?]]></a:t>
            </a:r>
          </a:p>
        </p:txBody>
      </p:sp>
      <p:sp>
        <p:nvSpPr>
          <p:cNvPr id="30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3D7FD6">
                    <a:alpha val="100000"/>
                  </a:srgbClr>
                </a:solidFill>
                <a:latin typeface="Calibri"/>
              </a:rPr>
              <a:t><![CDATA[EDEXCEL GCSE MATHS  ·  HIGHER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295400" y="866775"/>
            <a:ext cx="1034415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Warm-up - Answers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More trigonometry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Lesson 9 of 9]]></a:t>
            </a:r>
          </a:p>
        </p:txBody>
      </p:sp>
      <p:sp>
        <p:nvSpPr>
          <p:cNvPr id="9" name="" descr=""/>
          <p:cNvSpPr/>
          <p:nvPr/>
        </p:nvSpPr>
        <p:spPr>
          <a:xfrm>
            <a:off x="552450" y="1914525"/>
            <a:ext cx="11087100" cy="809625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0" name="" descr=""/>
          <p:cNvSpPr/>
          <p:nvPr/>
        </p:nvSpPr>
        <p:spPr>
          <a:xfrm>
            <a:off x="762000" y="2124075"/>
            <a:ext cx="381000" cy="381000"/>
          </a:xfrm>
          <a:prstGeom prst="ellipse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1" name=""/>
          <p:cNvSpPr txBox="1"/>
          <p:nvPr/>
        </p:nvSpPr>
        <p:spPr>
          <a:xfrm>
            <a:off x="762000" y="2181225"/>
            <a:ext cx="381000" cy="266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7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1]]></a:t>
            </a:r>
          </a:p>
        </p:txBody>
      </p:sp>
      <p:sp>
        <p:nvSpPr>
          <p:cNvPr id="12" name=""/>
          <p:cNvSpPr txBox="1"/>
          <p:nvPr/>
        </p:nvSpPr>
        <p:spPr>
          <a:xfrm>
            <a:off x="1390650" y="2028825"/>
            <a:ext cx="10039350" cy="5810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</a:pPr>
            <a:r>
              <a:rPr lang="en-US" b="1" strike="noStrike" sz="1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What is the period of y = sin x?]]></a:t>
            </a:r>
          </a:p>
          <a:p>
            <a:pPr algn="l" rtl="0" fontAlgn="ctr" marL="0" marR="0" indent="0" lvl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3D7FD6">
                    <a:alpha val="100000"/>
                  </a:srgbClr>
                </a:solidFill>
                <a:latin typeface="Calibri"/>
              </a:rPr>
              <a:t><![CDATA[360°]]></a:t>
            </a:r>
          </a:p>
        </p:txBody>
      </p:sp>
      <p:sp>
        <p:nvSpPr>
          <p:cNvPr id="13" name="" descr=""/>
          <p:cNvSpPr/>
          <p:nvPr/>
        </p:nvSpPr>
        <p:spPr>
          <a:xfrm>
            <a:off x="552450" y="2800350"/>
            <a:ext cx="11087100" cy="809625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4" name="" descr=""/>
          <p:cNvSpPr/>
          <p:nvPr/>
        </p:nvSpPr>
        <p:spPr>
          <a:xfrm>
            <a:off x="762000" y="3009900"/>
            <a:ext cx="381000" cy="381000"/>
          </a:xfrm>
          <a:prstGeom prst="ellipse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5" name=""/>
          <p:cNvSpPr txBox="1"/>
          <p:nvPr/>
        </p:nvSpPr>
        <p:spPr>
          <a:xfrm>
            <a:off x="762000" y="3067050"/>
            <a:ext cx="381000" cy="266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7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2]]></a:t>
            </a:r>
          </a:p>
        </p:txBody>
      </p:sp>
      <p:sp>
        <p:nvSpPr>
          <p:cNvPr id="16" name=""/>
          <p:cNvSpPr txBox="1"/>
          <p:nvPr/>
        </p:nvSpPr>
        <p:spPr>
          <a:xfrm>
            <a:off x="1390650" y="2914650"/>
            <a:ext cx="10039350" cy="5810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</a:pPr>
            <a:r>
              <a:rPr lang="en-US" b="1" strike="noStrike" sz="1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Where is the first maximum of y = sin x?]]></a:t>
            </a:r>
          </a:p>
          <a:p>
            <a:pPr algn="l" rtl="0" fontAlgn="ctr" marL="0" marR="0" indent="0" lvl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3D7FD6">
                    <a:alpha val="100000"/>
                  </a:srgbClr>
                </a:solidFill>
                <a:latin typeface="Calibri"/>
              </a:rPr>
              <a:t><![CDATA[x = 90°]]></a:t>
            </a:r>
          </a:p>
        </p:txBody>
      </p:sp>
      <p:sp>
        <p:nvSpPr>
          <p:cNvPr id="17" name="" descr=""/>
          <p:cNvSpPr/>
          <p:nvPr/>
        </p:nvSpPr>
        <p:spPr>
          <a:xfrm>
            <a:off x="552450" y="3686175"/>
            <a:ext cx="11087100" cy="809625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8" name="" descr=""/>
          <p:cNvSpPr/>
          <p:nvPr/>
        </p:nvSpPr>
        <p:spPr>
          <a:xfrm>
            <a:off x="762000" y="3895725"/>
            <a:ext cx="381000" cy="381000"/>
          </a:xfrm>
          <a:prstGeom prst="ellipse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9" name=""/>
          <p:cNvSpPr txBox="1"/>
          <p:nvPr/>
        </p:nvSpPr>
        <p:spPr>
          <a:xfrm>
            <a:off x="762000" y="3952875"/>
            <a:ext cx="381000" cy="266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7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3]]></a:t>
            </a:r>
          </a:p>
        </p:txBody>
      </p:sp>
      <p:sp>
        <p:nvSpPr>
          <p:cNvPr id="20" name=""/>
          <p:cNvSpPr txBox="1"/>
          <p:nvPr/>
        </p:nvSpPr>
        <p:spPr>
          <a:xfrm>
            <a:off x="1390650" y="3800475"/>
            <a:ext cx="10039350" cy="5810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</a:pPr>
            <a:r>
              <a:rPr lang="en-US" b="1" strike="noStrike" sz="1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What does y = sin x + 2 do to the graph?]]></a:t>
            </a:r>
          </a:p>
          <a:p>
            <a:pPr algn="l" rtl="0" fontAlgn="ctr" marL="0" marR="0" indent="0" lvl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3D7FD6">
                    <a:alpha val="100000"/>
                  </a:srgbClr>
                </a:solidFill>
                <a:latin typeface="Calibri"/>
              </a:rPr>
              <a:t><![CDATA[Moves it up 2]]></a:t>
            </a:r>
          </a:p>
        </p:txBody>
      </p:sp>
      <p:sp>
        <p:nvSpPr>
          <p:cNvPr id="21" name="" descr=""/>
          <p:cNvSpPr/>
          <p:nvPr/>
        </p:nvSpPr>
        <p:spPr>
          <a:xfrm>
            <a:off x="552450" y="4572000"/>
            <a:ext cx="11087100" cy="809625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2" name="" descr=""/>
          <p:cNvSpPr/>
          <p:nvPr/>
        </p:nvSpPr>
        <p:spPr>
          <a:xfrm>
            <a:off x="762000" y="4781550"/>
            <a:ext cx="381000" cy="381000"/>
          </a:xfrm>
          <a:prstGeom prst="ellipse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3" name=""/>
          <p:cNvSpPr txBox="1"/>
          <p:nvPr/>
        </p:nvSpPr>
        <p:spPr>
          <a:xfrm>
            <a:off x="762000" y="4838700"/>
            <a:ext cx="381000" cy="266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7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4]]></a:t>
            </a:r>
          </a:p>
        </p:txBody>
      </p:sp>
      <p:sp>
        <p:nvSpPr>
          <p:cNvPr id="24" name=""/>
          <p:cNvSpPr txBox="1"/>
          <p:nvPr/>
        </p:nvSpPr>
        <p:spPr>
          <a:xfrm>
            <a:off x="1390650" y="4686300"/>
            <a:ext cx="10039350" cy="5810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</a:pPr>
            <a:r>
              <a:rPr lang="en-US" b="1" strike="noStrike" sz="1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What is the period of y = tan x?]]></a:t>
            </a:r>
          </a:p>
          <a:p>
            <a:pPr algn="l" rtl="0" fontAlgn="ctr" marL="0" marR="0" indent="0" lvl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3D7FD6">
                    <a:alpha val="100000"/>
                  </a:srgbClr>
                </a:solidFill>
                <a:latin typeface="Calibri"/>
              </a:rPr>
              <a:t><![CDATA[180°]]></a:t>
            </a:r>
          </a:p>
        </p:txBody>
      </p:sp>
      <p:sp>
        <p:nvSpPr>
          <p:cNvPr id="25" name="" descr=""/>
          <p:cNvSpPr/>
          <p:nvPr/>
        </p:nvSpPr>
        <p:spPr>
          <a:xfrm>
            <a:off x="552450" y="5457825"/>
            <a:ext cx="11087100" cy="809625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6" name="" descr=""/>
          <p:cNvSpPr/>
          <p:nvPr/>
        </p:nvSpPr>
        <p:spPr>
          <a:xfrm>
            <a:off x="762000" y="5667375"/>
            <a:ext cx="381000" cy="381000"/>
          </a:xfrm>
          <a:prstGeom prst="ellipse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7" name=""/>
          <p:cNvSpPr txBox="1"/>
          <p:nvPr/>
        </p:nvSpPr>
        <p:spPr>
          <a:xfrm>
            <a:off x="762000" y="5724525"/>
            <a:ext cx="381000" cy="266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7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5]]></a:t>
            </a:r>
          </a:p>
        </p:txBody>
      </p:sp>
      <p:sp>
        <p:nvSpPr>
          <p:cNvPr id="28" name=""/>
          <p:cNvSpPr txBox="1"/>
          <p:nvPr/>
        </p:nvSpPr>
        <p:spPr>
          <a:xfrm>
            <a:off x="1390650" y="5572125"/>
            <a:ext cx="10039350" cy="5810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</a:pPr>
            <a:r>
              <a:rPr lang="en-US" b="1" strike="noStrike" sz="1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What does y = 3sin x do to the graph?]]></a:t>
            </a:r>
          </a:p>
          <a:p>
            <a:pPr algn="l" rtl="0" fontAlgn="ctr" marL="0" marR="0" indent="0" lvl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3D7FD6">
                    <a:alpha val="100000"/>
                  </a:srgbClr>
                </a:solidFill>
                <a:latin typeface="Calibri"/>
              </a:rPr>
              <a:t><![CDATA[Stretches it vertically by 3]]></a:t>
            </a:r>
          </a:p>
        </p:txBody>
      </p:sp>
      <p:sp>
        <p:nvSpPr>
          <p:cNvPr id="29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3D7FD6">
                    <a:alpha val="100000"/>
                  </a:srgbClr>
                </a:solidFill>
                <a:latin typeface="Calibri"/>
              </a:rPr>
              <a:t><![CDATA[EDEXCEL GCSE MATHS  ·  HIGHER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295400" y="866775"/>
            <a:ext cx="1034415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Learning Objectives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More trigonometry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Lesson 9 of 9]]></a:t>
            </a:r>
          </a:p>
        </p:txBody>
      </p:sp>
      <p:sp>
        <p:nvSpPr>
          <p:cNvPr id="9" name="" descr=""/>
          <p:cNvSpPr/>
          <p:nvPr/>
        </p:nvSpPr>
        <p:spPr>
          <a:xfrm>
            <a:off x="552450" y="2009775"/>
            <a:ext cx="11087100" cy="100965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0" name="" descr=""/>
          <p:cNvSpPr/>
          <p:nvPr/>
        </p:nvSpPr>
        <p:spPr>
          <a:xfrm>
            <a:off x="819150" y="2152650"/>
            <a:ext cx="723900" cy="723900"/>
          </a:xfrm>
          <a:prstGeom prst="ellipse">
            <a:avLst/>
          </a:prstGeom>
          <a:solidFill>
            <a:srgbClr val="FFFFFF">
              <a:alpha val="100000"/>
            </a:srgbClr>
          </a:solidFill>
          <a:ln w="19050">
            <a:solidFill>
              <a:srgbClr val="3D7FD6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1" name=""/>
          <p:cNvSpPr txBox="1"/>
          <p:nvPr/>
        </p:nvSpPr>
        <p:spPr>
          <a:xfrm>
            <a:off x="819150" y="2152650"/>
            <a:ext cx="723900" cy="7239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1]]></a:t>
            </a:r>
          </a:p>
        </p:txBody>
      </p:sp>
      <p:sp>
        <p:nvSpPr>
          <p:cNvPr id="12" name=""/>
          <p:cNvSpPr txBox="1"/>
          <p:nvPr/>
        </p:nvSpPr>
        <p:spPr>
          <a:xfrm>
            <a:off x="1781175" y="2009775"/>
            <a:ext cx="9582150" cy="10096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7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Describe and sketch y = sin (x + a) and y = cos (x − a).]]></a:t>
            </a:r>
          </a:p>
        </p:txBody>
      </p:sp>
      <p:sp>
        <p:nvSpPr>
          <p:cNvPr id="13" name="" descr=""/>
          <p:cNvSpPr/>
          <p:nvPr/>
        </p:nvSpPr>
        <p:spPr>
          <a:xfrm>
            <a:off x="552450" y="3095625"/>
            <a:ext cx="11087100" cy="100965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4" name="" descr=""/>
          <p:cNvSpPr/>
          <p:nvPr/>
        </p:nvSpPr>
        <p:spPr>
          <a:xfrm>
            <a:off x="819150" y="3238500"/>
            <a:ext cx="723900" cy="723900"/>
          </a:xfrm>
          <a:prstGeom prst="ellipse">
            <a:avLst/>
          </a:prstGeom>
          <a:solidFill>
            <a:srgbClr val="FFFFFF">
              <a:alpha val="100000"/>
            </a:srgbClr>
          </a:solidFill>
          <a:ln w="19050">
            <a:solidFill>
              <a:srgbClr val="3D7FD6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5" name=""/>
          <p:cNvSpPr txBox="1"/>
          <p:nvPr/>
        </p:nvSpPr>
        <p:spPr>
          <a:xfrm>
            <a:off x="819150" y="3238500"/>
            <a:ext cx="723900" cy="7239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2]]></a:t>
            </a:r>
          </a:p>
        </p:txBody>
      </p:sp>
      <p:sp>
        <p:nvSpPr>
          <p:cNvPr id="16" name=""/>
          <p:cNvSpPr txBox="1"/>
          <p:nvPr/>
        </p:nvSpPr>
        <p:spPr>
          <a:xfrm>
            <a:off x="1781175" y="3095625"/>
            <a:ext cx="9582150" cy="10096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7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Describe and sketch y = sin ax and y = cos ax.]]></a:t>
            </a:r>
          </a:p>
        </p:txBody>
      </p:sp>
      <p:sp>
        <p:nvSpPr>
          <p:cNvPr id="17" name="" descr=""/>
          <p:cNvSpPr/>
          <p:nvPr/>
        </p:nvSpPr>
        <p:spPr>
          <a:xfrm>
            <a:off x="552450" y="4181475"/>
            <a:ext cx="11087100" cy="100965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8" name="" descr=""/>
          <p:cNvSpPr/>
          <p:nvPr/>
        </p:nvSpPr>
        <p:spPr>
          <a:xfrm>
            <a:off x="819150" y="4324350"/>
            <a:ext cx="723900" cy="723900"/>
          </a:xfrm>
          <a:prstGeom prst="ellipse">
            <a:avLst/>
          </a:prstGeom>
          <a:solidFill>
            <a:srgbClr val="FFFFFF">
              <a:alpha val="100000"/>
            </a:srgbClr>
          </a:solidFill>
          <a:ln w="19050">
            <a:solidFill>
              <a:srgbClr val="3D7FD6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9" name=""/>
          <p:cNvSpPr txBox="1"/>
          <p:nvPr/>
        </p:nvSpPr>
        <p:spPr>
          <a:xfrm>
            <a:off x="819150" y="4324350"/>
            <a:ext cx="723900" cy="7239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3]]></a:t>
            </a:r>
          </a:p>
        </p:txBody>
      </p:sp>
      <p:sp>
        <p:nvSpPr>
          <p:cNvPr id="20" name=""/>
          <p:cNvSpPr txBox="1"/>
          <p:nvPr/>
        </p:nvSpPr>
        <p:spPr>
          <a:xfrm>
            <a:off x="1781175" y="4181475"/>
            <a:ext cx="9582150" cy="10096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7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Find the period of y = sin ax.]]></a:t>
            </a:r>
          </a:p>
        </p:txBody>
      </p:sp>
      <p:sp>
        <p:nvSpPr>
          <p:cNvPr id="21" name="" descr=""/>
          <p:cNvSpPr/>
          <p:nvPr/>
        </p:nvSpPr>
        <p:spPr>
          <a:xfrm>
            <a:off x="552450" y="5267325"/>
            <a:ext cx="11087100" cy="100965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2" name="" descr=""/>
          <p:cNvSpPr/>
          <p:nvPr/>
        </p:nvSpPr>
        <p:spPr>
          <a:xfrm>
            <a:off x="819150" y="5410200"/>
            <a:ext cx="723900" cy="723900"/>
          </a:xfrm>
          <a:prstGeom prst="ellipse">
            <a:avLst/>
          </a:prstGeom>
          <a:solidFill>
            <a:srgbClr val="FFFFFF">
              <a:alpha val="100000"/>
            </a:srgbClr>
          </a:solidFill>
          <a:ln w="19050">
            <a:solidFill>
              <a:srgbClr val="3D7FD6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3" name=""/>
          <p:cNvSpPr txBox="1"/>
          <p:nvPr/>
        </p:nvSpPr>
        <p:spPr>
          <a:xfrm>
            <a:off x="819150" y="5410200"/>
            <a:ext cx="723900" cy="7239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4]]></a:t>
            </a:r>
          </a:p>
        </p:txBody>
      </p:sp>
      <p:sp>
        <p:nvSpPr>
          <p:cNvPr id="24" name=""/>
          <p:cNvSpPr txBox="1"/>
          <p:nvPr/>
        </p:nvSpPr>
        <p:spPr>
          <a:xfrm>
            <a:off x="1781175" y="5267325"/>
            <a:ext cx="9582150" cy="10096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7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Solve equations such as sin 2x = 0.5.]]></a:t>
            </a:r>
          </a:p>
        </p:txBody>
      </p:sp>
      <p:sp>
        <p:nvSpPr>
          <p:cNvPr id="25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3D7FD6">
                    <a:alpha val="100000"/>
                  </a:srgbClr>
                </a:solidFill>
                <a:latin typeface="Calibri"/>
              </a:rPr>
              <a:t><![CDATA[EDEXCEL GCSE MATHS  ·  HIGHER]]></a:t>
            </a:r>
          </a:p>
        </p:txBody>
      </p:sp>
      <p:sp>
        <p:nvSpPr>
          <p:cNvPr id="5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More trigonometry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Lesson 9 of 9]]></a:t>
            </a:r>
          </a:p>
        </p:txBody>
      </p:sp>
      <p:pic>
        <p:nvPicPr>
          <p:cNvPr id="7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772150" y="1162050"/>
            <a:ext cx="647700" cy="647700"/>
          </a:xfrm>
          <a:prstGeom prst="rect">
            <a:avLst/>
          </a:prstGeom>
          <a:noFill/>
        </p:spPr>
      </p:pic>
      <p:sp>
        <p:nvSpPr>
          <p:cNvPr id="8" name=""/>
          <p:cNvSpPr txBox="1"/>
          <p:nvPr/>
        </p:nvSpPr>
        <p:spPr>
          <a:xfrm>
            <a:off x="552450" y="2038350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100" spc="150" u="none" cap="none">
                <a:solidFill>
                  <a:srgbClr val="3D7FD6">
                    <a:alpha val="100000"/>
                  </a:srgbClr>
                </a:solidFill>
                <a:latin typeface="Calibri"/>
              </a:rPr>
              <a:t><![CDATA[HORIZONTAL TRANSFORMATIONS]]></a:t>
            </a:r>
          </a:p>
        </p:txBody>
      </p:sp>
      <p:sp>
        <p:nvSpPr>
          <p:cNvPr id="9" name=""/>
          <p:cNvSpPr txBox="1"/>
          <p:nvPr/>
        </p:nvSpPr>
        <p:spPr>
          <a:xfrm>
            <a:off x="1333500" y="2400300"/>
            <a:ext cx="9525000" cy="30480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4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1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Changes inside the brackets move or stretch the graph left and right, and often do the opposite of what you expect.]]></a:t>
            </a:r>
          </a:p>
        </p:txBody>
      </p:sp>
      <p:sp>
        <p:nvSpPr>
          <p:cNvPr id="10" name="" descr=""/>
          <p:cNvSpPr/>
          <p:nvPr/>
        </p:nvSpPr>
        <p:spPr>
          <a:xfrm>
            <a:off x="5772150" y="5524500"/>
            <a:ext cx="647700" cy="28575"/>
          </a:xfrm>
          <a:prstGeom prst="rect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1" name=""/>
          <p:cNvSpPr txBox="1"/>
          <p:nvPr/>
        </p:nvSpPr>
        <p:spPr>
          <a:xfrm>
            <a:off x="1905000" y="5734050"/>
            <a:ext cx="8382000" cy="68580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i="1" strike="noStrike" sz="13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y = f(x + a) translates left by a. y = f(x − a) translates right by a. y = f(ax) stretches horizontally with scale factor 1/a.]]></a:t>
            </a:r>
          </a:p>
        </p:txBody>
      </p:sp>
      <p:sp>
        <p:nvSpPr>
          <p:cNvPr id="12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3D7FD6">
                    <a:alpha val="100000"/>
                  </a:srgbClr>
                </a:solidFill>
                <a:latin typeface="Calibri"/>
              </a:rPr>
              <a:t><![CDATA[EDEXCEL GCSE MATHS  ·  HIGHER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295400" y="866775"/>
            <a:ext cx="1034415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Four Horizontal Transformations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More trigonometry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Lesson 9 of 9]]></a:t>
            </a:r>
          </a:p>
        </p:txBody>
      </p:sp>
      <p:pic>
        <p:nvPicPr>
          <p:cNvPr id="9" name="" descr="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52450" y="-219075"/>
            <a:ext cx="11087100" cy="8315325"/>
          </a:xfrm>
          <a:prstGeom prst="rect">
            <a:avLst/>
          </a:prstGeom>
          <a:noFill/>
        </p:spPr>
      </p:pic>
      <p:sp>
        <p:nvSpPr>
          <p:cNvPr id="10" name="" descr=""/>
          <p:cNvSpPr/>
          <p:nvPr/>
        </p:nvSpPr>
        <p:spPr>
          <a:xfrm>
            <a:off x="552450" y="2286000"/>
            <a:ext cx="11087100" cy="3295650"/>
          </a:xfrm>
          <a:prstGeom prst="rect">
            <a:avLst/>
          </a:prstGeom>
          <a:noFill/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1" name=""/>
          <p:cNvSpPr txBox="1"/>
          <p:nvPr/>
        </p:nvSpPr>
        <p:spPr>
          <a:xfrm>
            <a:off x="552450" y="5657850"/>
            <a:ext cx="11087100" cy="24765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1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The faint curve is y equals sine x.]]></a:t>
            </a:r>
          </a:p>
        </p:txBody>
      </p:sp>
      <p:sp>
        <p:nvSpPr>
          <p:cNvPr id="12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3D7FD6">
                    <a:alpha val="100000"/>
                  </a:srgbClr>
                </a:solidFill>
                <a:latin typeface="Calibri"/>
              </a:rPr>
              <a:t><![CDATA[EDEXCEL GCSE MATHS  ·  HIGHER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295400" y="866775"/>
            <a:ext cx="1034415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Effects on the Graph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More trigonometry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Lesson 9 of 9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52450" y="1695450"/>
            <a:ext cx="11087100" cy="40957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i="1" strike="noStrike" sz="13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Read the change inside the brackets.]]></a:t>
            </a:r>
          </a:p>
        </p:txBody>
      </p:sp>
      <p:sp>
        <p:nvSpPr>
          <p:cNvPr id="10" name="" descr=""/>
          <p:cNvSpPr/>
          <p:nvPr/>
        </p:nvSpPr>
        <p:spPr>
          <a:xfrm>
            <a:off x="552450" y="2228850"/>
            <a:ext cx="11087100" cy="438150"/>
          </a:xfrm>
          <a:prstGeom prst="rect">
            <a:avLst/>
          </a:prstGeom>
          <a:solidFill>
            <a:srgbClr val="2B303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1" name=""/>
          <p:cNvSpPr txBox="1"/>
          <p:nvPr/>
        </p:nvSpPr>
        <p:spPr>
          <a:xfrm>
            <a:off x="685800" y="2228850"/>
            <a:ext cx="3429000" cy="4381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3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Equation]]></a:t>
            </a:r>
          </a:p>
        </p:txBody>
      </p:sp>
      <p:sp>
        <p:nvSpPr>
          <p:cNvPr id="12" name=""/>
          <p:cNvSpPr txBox="1"/>
          <p:nvPr/>
        </p:nvSpPr>
        <p:spPr>
          <a:xfrm>
            <a:off x="4381500" y="2228850"/>
            <a:ext cx="3429000" cy="4381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3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Transformation]]></a:t>
            </a:r>
          </a:p>
        </p:txBody>
      </p:sp>
      <p:sp>
        <p:nvSpPr>
          <p:cNvPr id="13" name=""/>
          <p:cNvSpPr txBox="1"/>
          <p:nvPr/>
        </p:nvSpPr>
        <p:spPr>
          <a:xfrm>
            <a:off x="8077200" y="2228850"/>
            <a:ext cx="3429000" cy="4381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3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Period]]></a:t>
            </a:r>
          </a:p>
        </p:txBody>
      </p:sp>
      <p:sp>
        <p:nvSpPr>
          <p:cNvPr id="14" name="" descr=""/>
          <p:cNvSpPr/>
          <p:nvPr/>
        </p:nvSpPr>
        <p:spPr>
          <a:xfrm>
            <a:off x="552450" y="2667000"/>
            <a:ext cx="11087100" cy="666750"/>
          </a:xfrm>
          <a:prstGeom prst="rect">
            <a:avLst/>
          </a:prstGeom>
          <a:solidFill>
            <a:srgbClr val="F2F4F7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5" name="" descr=""/>
          <p:cNvSpPr/>
          <p:nvPr/>
        </p:nvSpPr>
        <p:spPr>
          <a:xfrm>
            <a:off x="552450" y="3324225"/>
            <a:ext cx="11087100" cy="9525"/>
          </a:xfrm>
          <a:prstGeom prst="rect">
            <a:avLst/>
          </a:prstGeom>
          <a:solidFill>
            <a:srgbClr val="D2D7DE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6" name=""/>
          <p:cNvSpPr txBox="1"/>
          <p:nvPr/>
        </p:nvSpPr>
        <p:spPr>
          <a:xfrm>
            <a:off x="685800" y="2667000"/>
            <a:ext cx="3429000" cy="6667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4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2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y = sin (x − 30°)]]></a:t>
            </a:r>
          </a:p>
        </p:txBody>
      </p:sp>
      <p:sp>
        <p:nvSpPr>
          <p:cNvPr id="17" name=""/>
          <p:cNvSpPr txBox="1"/>
          <p:nvPr/>
        </p:nvSpPr>
        <p:spPr>
          <a:xfrm>
            <a:off x="4381500" y="2667000"/>
            <a:ext cx="3429000" cy="6667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4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Translate right 30]]></a:t>
            </a:r>
          </a:p>
        </p:txBody>
      </p:sp>
      <p:sp>
        <p:nvSpPr>
          <p:cNvPr id="18" name=""/>
          <p:cNvSpPr txBox="1"/>
          <p:nvPr/>
        </p:nvSpPr>
        <p:spPr>
          <a:xfrm>
            <a:off x="8077200" y="2667000"/>
            <a:ext cx="3429000" cy="6667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4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360°]]></a:t>
            </a:r>
          </a:p>
        </p:txBody>
      </p:sp>
      <p:sp>
        <p:nvSpPr>
          <p:cNvPr id="19" name="" descr=""/>
          <p:cNvSpPr/>
          <p:nvPr/>
        </p:nvSpPr>
        <p:spPr>
          <a:xfrm>
            <a:off x="552450" y="3333750"/>
            <a:ext cx="11087100" cy="666750"/>
          </a:xfrm>
          <a:prstGeom prst="rect">
            <a:avLst/>
          </a:prstGeom>
          <a:solidFill>
            <a:srgbClr val="FFFFFF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0" name="" descr=""/>
          <p:cNvSpPr/>
          <p:nvPr/>
        </p:nvSpPr>
        <p:spPr>
          <a:xfrm>
            <a:off x="552450" y="3990975"/>
            <a:ext cx="11087100" cy="9525"/>
          </a:xfrm>
          <a:prstGeom prst="rect">
            <a:avLst/>
          </a:prstGeom>
          <a:solidFill>
            <a:srgbClr val="D2D7DE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1" name=""/>
          <p:cNvSpPr txBox="1"/>
          <p:nvPr/>
        </p:nvSpPr>
        <p:spPr>
          <a:xfrm>
            <a:off x="685800" y="3333750"/>
            <a:ext cx="3429000" cy="6667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4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2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y = sin (x + 60°)]]></a:t>
            </a:r>
          </a:p>
        </p:txBody>
      </p:sp>
      <p:sp>
        <p:nvSpPr>
          <p:cNvPr id="22" name=""/>
          <p:cNvSpPr txBox="1"/>
          <p:nvPr/>
        </p:nvSpPr>
        <p:spPr>
          <a:xfrm>
            <a:off x="4381500" y="3333750"/>
            <a:ext cx="3429000" cy="6667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4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Translate left 60]]></a:t>
            </a:r>
          </a:p>
        </p:txBody>
      </p:sp>
      <p:sp>
        <p:nvSpPr>
          <p:cNvPr id="23" name=""/>
          <p:cNvSpPr txBox="1"/>
          <p:nvPr/>
        </p:nvSpPr>
        <p:spPr>
          <a:xfrm>
            <a:off x="8077200" y="3333750"/>
            <a:ext cx="3429000" cy="6667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4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360°]]></a:t>
            </a:r>
          </a:p>
        </p:txBody>
      </p:sp>
      <p:sp>
        <p:nvSpPr>
          <p:cNvPr id="24" name="" descr=""/>
          <p:cNvSpPr/>
          <p:nvPr/>
        </p:nvSpPr>
        <p:spPr>
          <a:xfrm>
            <a:off x="552450" y="4000500"/>
            <a:ext cx="11087100" cy="666750"/>
          </a:xfrm>
          <a:prstGeom prst="rect">
            <a:avLst/>
          </a:prstGeom>
          <a:solidFill>
            <a:srgbClr val="F2F4F7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5" name="" descr=""/>
          <p:cNvSpPr/>
          <p:nvPr/>
        </p:nvSpPr>
        <p:spPr>
          <a:xfrm>
            <a:off x="552450" y="4657725"/>
            <a:ext cx="11087100" cy="9525"/>
          </a:xfrm>
          <a:prstGeom prst="rect">
            <a:avLst/>
          </a:prstGeom>
          <a:solidFill>
            <a:srgbClr val="D2D7DE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6" name=""/>
          <p:cNvSpPr txBox="1"/>
          <p:nvPr/>
        </p:nvSpPr>
        <p:spPr>
          <a:xfrm>
            <a:off x="685800" y="4000500"/>
            <a:ext cx="3429000" cy="6667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4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2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y = sin 2x]]></a:t>
            </a:r>
          </a:p>
        </p:txBody>
      </p:sp>
      <p:sp>
        <p:nvSpPr>
          <p:cNvPr id="27" name=""/>
          <p:cNvSpPr txBox="1"/>
          <p:nvPr/>
        </p:nvSpPr>
        <p:spPr>
          <a:xfrm>
            <a:off x="4381500" y="4000500"/>
            <a:ext cx="3429000" cy="6667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4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Horizontal stretch, scale factor ½]]></a:t>
            </a:r>
          </a:p>
        </p:txBody>
      </p:sp>
      <p:sp>
        <p:nvSpPr>
          <p:cNvPr id="28" name=""/>
          <p:cNvSpPr txBox="1"/>
          <p:nvPr/>
        </p:nvSpPr>
        <p:spPr>
          <a:xfrm>
            <a:off x="8077200" y="4000500"/>
            <a:ext cx="3429000" cy="6667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4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180°]]></a:t>
            </a:r>
          </a:p>
        </p:txBody>
      </p:sp>
      <p:sp>
        <p:nvSpPr>
          <p:cNvPr id="29" name="" descr=""/>
          <p:cNvSpPr/>
          <p:nvPr/>
        </p:nvSpPr>
        <p:spPr>
          <a:xfrm>
            <a:off x="552450" y="4667250"/>
            <a:ext cx="11087100" cy="666750"/>
          </a:xfrm>
          <a:prstGeom prst="rect">
            <a:avLst/>
          </a:prstGeom>
          <a:solidFill>
            <a:srgbClr val="FFFFFF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0" name="" descr=""/>
          <p:cNvSpPr/>
          <p:nvPr/>
        </p:nvSpPr>
        <p:spPr>
          <a:xfrm>
            <a:off x="552450" y="5324475"/>
            <a:ext cx="11087100" cy="9525"/>
          </a:xfrm>
          <a:prstGeom prst="rect">
            <a:avLst/>
          </a:prstGeom>
          <a:solidFill>
            <a:srgbClr val="D2D7DE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1" name=""/>
          <p:cNvSpPr txBox="1"/>
          <p:nvPr/>
        </p:nvSpPr>
        <p:spPr>
          <a:xfrm>
            <a:off x="685800" y="4667250"/>
            <a:ext cx="3429000" cy="6667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4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2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y = cos 3x]]></a:t>
            </a:r>
          </a:p>
        </p:txBody>
      </p:sp>
      <p:sp>
        <p:nvSpPr>
          <p:cNvPr id="32" name=""/>
          <p:cNvSpPr txBox="1"/>
          <p:nvPr/>
        </p:nvSpPr>
        <p:spPr>
          <a:xfrm>
            <a:off x="4381500" y="4667250"/>
            <a:ext cx="3429000" cy="6667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4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Horizontal stretch, scale factor ⅓]]></a:t>
            </a:r>
          </a:p>
        </p:txBody>
      </p:sp>
      <p:sp>
        <p:nvSpPr>
          <p:cNvPr id="33" name=""/>
          <p:cNvSpPr txBox="1"/>
          <p:nvPr/>
        </p:nvSpPr>
        <p:spPr>
          <a:xfrm>
            <a:off x="8077200" y="4667250"/>
            <a:ext cx="3429000" cy="6667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4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120°]]></a:t>
            </a:r>
          </a:p>
        </p:txBody>
      </p:sp>
      <p:sp>
        <p:nvSpPr>
          <p:cNvPr id="34" name="" descr=""/>
          <p:cNvSpPr/>
          <p:nvPr/>
        </p:nvSpPr>
        <p:spPr>
          <a:xfrm>
            <a:off x="552450" y="5334000"/>
            <a:ext cx="11087100" cy="666750"/>
          </a:xfrm>
          <a:prstGeom prst="rect">
            <a:avLst/>
          </a:prstGeom>
          <a:solidFill>
            <a:srgbClr val="F2F4F7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5" name="" descr=""/>
          <p:cNvSpPr/>
          <p:nvPr/>
        </p:nvSpPr>
        <p:spPr>
          <a:xfrm>
            <a:off x="552450" y="5991225"/>
            <a:ext cx="11087100" cy="9525"/>
          </a:xfrm>
          <a:prstGeom prst="rect">
            <a:avLst/>
          </a:prstGeom>
          <a:solidFill>
            <a:srgbClr val="D2D7DE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6" name=""/>
          <p:cNvSpPr txBox="1"/>
          <p:nvPr/>
        </p:nvSpPr>
        <p:spPr>
          <a:xfrm>
            <a:off x="685800" y="5334000"/>
            <a:ext cx="3429000" cy="6667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4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2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y = sin x/2]]></a:t>
            </a:r>
          </a:p>
        </p:txBody>
      </p:sp>
      <p:sp>
        <p:nvSpPr>
          <p:cNvPr id="37" name=""/>
          <p:cNvSpPr txBox="1"/>
          <p:nvPr/>
        </p:nvSpPr>
        <p:spPr>
          <a:xfrm>
            <a:off x="4381500" y="5334000"/>
            <a:ext cx="3429000" cy="6667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4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Horizontal stretch, scale factor 2]]></a:t>
            </a:r>
          </a:p>
        </p:txBody>
      </p:sp>
      <p:sp>
        <p:nvSpPr>
          <p:cNvPr id="38" name=""/>
          <p:cNvSpPr txBox="1"/>
          <p:nvPr/>
        </p:nvSpPr>
        <p:spPr>
          <a:xfrm>
            <a:off x="8077200" y="5334000"/>
            <a:ext cx="3429000" cy="6667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4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720°]]></a:t>
            </a:r>
          </a:p>
        </p:txBody>
      </p:sp>
      <p:sp>
        <p:nvSpPr>
          <p:cNvPr id="39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3D7FD6">
                    <a:alpha val="100000"/>
                  </a:srgbClr>
                </a:solidFill>
                <a:latin typeface="Calibri"/>
              </a:rPr>
              <a:t><![CDATA[EDEXCEL GCSE MATHS  ·  HIGHER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295400" y="866775"/>
            <a:ext cx="1034415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A Horizontal Translation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More trigonometry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Lesson 9 of 9]]></a:t>
            </a:r>
          </a:p>
        </p:txBody>
      </p:sp>
      <p:sp>
        <p:nvSpPr>
          <p:cNvPr id="9" name="" descr=""/>
          <p:cNvSpPr/>
          <p:nvPr/>
        </p:nvSpPr>
        <p:spPr>
          <a:xfrm>
            <a:off x="552450" y="1905000"/>
            <a:ext cx="11087100" cy="72390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0" name="" descr=""/>
          <p:cNvSpPr/>
          <p:nvPr/>
        </p:nvSpPr>
        <p:spPr>
          <a:xfrm>
            <a:off x="552450" y="1905000"/>
            <a:ext cx="57150" cy="723900"/>
          </a:xfrm>
          <a:prstGeom prst="rect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1" name=""/>
          <p:cNvSpPr txBox="1"/>
          <p:nvPr/>
        </p:nvSpPr>
        <p:spPr>
          <a:xfrm>
            <a:off x="800100" y="2038350"/>
            <a:ext cx="10591800" cy="4572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5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The graph of y = sin x is translated to give y = sin (x + 30°). Describe the translation and find the first maximum.]]></a:t>
            </a:r>
          </a:p>
        </p:txBody>
      </p:sp>
      <p:sp>
        <p:nvSpPr>
          <p:cNvPr id="12" name="" descr=""/>
          <p:cNvSpPr/>
          <p:nvPr/>
        </p:nvSpPr>
        <p:spPr>
          <a:xfrm>
            <a:off x="552450" y="3295650"/>
            <a:ext cx="304800" cy="304800"/>
          </a:xfrm>
          <a:prstGeom prst="ellipse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3" name=""/>
          <p:cNvSpPr txBox="1"/>
          <p:nvPr/>
        </p:nvSpPr>
        <p:spPr>
          <a:xfrm>
            <a:off x="552450" y="3324225"/>
            <a:ext cx="304800" cy="2476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3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1]]></a:t>
            </a:r>
          </a:p>
        </p:txBody>
      </p:sp>
      <p:sp>
        <p:nvSpPr>
          <p:cNvPr id="14" name=""/>
          <p:cNvSpPr txBox="1"/>
          <p:nvPr/>
        </p:nvSpPr>
        <p:spPr>
          <a:xfrm>
            <a:off x="1066800" y="3152775"/>
            <a:ext cx="3714750" cy="5905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6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4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Plus inside the bracket]]></a:t>
            </a:r>
          </a:p>
        </p:txBody>
      </p:sp>
      <p:sp>
        <p:nvSpPr>
          <p:cNvPr id="15" name=""/>
          <p:cNvSpPr txBox="1"/>
          <p:nvPr/>
        </p:nvSpPr>
        <p:spPr>
          <a:xfrm>
            <a:off x="4933950" y="3152775"/>
            <a:ext cx="6705600" cy="5905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6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5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Moves left by 30°]]></a:t>
            </a:r>
          </a:p>
        </p:txBody>
      </p:sp>
      <p:sp>
        <p:nvSpPr>
          <p:cNvPr id="16" name="" descr=""/>
          <p:cNvSpPr/>
          <p:nvPr/>
        </p:nvSpPr>
        <p:spPr>
          <a:xfrm>
            <a:off x="552450" y="3981450"/>
            <a:ext cx="304800" cy="304800"/>
          </a:xfrm>
          <a:prstGeom prst="ellipse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7" name=""/>
          <p:cNvSpPr txBox="1"/>
          <p:nvPr/>
        </p:nvSpPr>
        <p:spPr>
          <a:xfrm>
            <a:off x="552450" y="4010025"/>
            <a:ext cx="304800" cy="2476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3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2]]></a:t>
            </a:r>
          </a:p>
        </p:txBody>
      </p:sp>
      <p:sp>
        <p:nvSpPr>
          <p:cNvPr id="18" name=""/>
          <p:cNvSpPr txBox="1"/>
          <p:nvPr/>
        </p:nvSpPr>
        <p:spPr>
          <a:xfrm>
            <a:off x="1066800" y="3838575"/>
            <a:ext cx="3714750" cy="5905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6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4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Maximum was at]]></a:t>
            </a:r>
          </a:p>
        </p:txBody>
      </p:sp>
      <p:sp>
        <p:nvSpPr>
          <p:cNvPr id="19" name=""/>
          <p:cNvSpPr txBox="1"/>
          <p:nvPr/>
        </p:nvSpPr>
        <p:spPr>
          <a:xfrm>
            <a:off x="4933950" y="3838575"/>
            <a:ext cx="6705600" cy="5905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6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5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90°]]></a:t>
            </a:r>
          </a:p>
        </p:txBody>
      </p:sp>
      <p:sp>
        <p:nvSpPr>
          <p:cNvPr id="20" name="" descr=""/>
          <p:cNvSpPr/>
          <p:nvPr/>
        </p:nvSpPr>
        <p:spPr>
          <a:xfrm>
            <a:off x="552450" y="4667250"/>
            <a:ext cx="304800" cy="304800"/>
          </a:xfrm>
          <a:prstGeom prst="ellipse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1" name=""/>
          <p:cNvSpPr txBox="1"/>
          <p:nvPr/>
        </p:nvSpPr>
        <p:spPr>
          <a:xfrm>
            <a:off x="552450" y="4695825"/>
            <a:ext cx="304800" cy="2476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3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3]]></a:t>
            </a:r>
          </a:p>
        </p:txBody>
      </p:sp>
      <p:sp>
        <p:nvSpPr>
          <p:cNvPr id="22" name=""/>
          <p:cNvSpPr txBox="1"/>
          <p:nvPr/>
        </p:nvSpPr>
        <p:spPr>
          <a:xfrm>
            <a:off x="1066800" y="4524375"/>
            <a:ext cx="3714750" cy="5905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6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4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Now at]]></a:t>
            </a:r>
          </a:p>
        </p:txBody>
      </p:sp>
      <p:sp>
        <p:nvSpPr>
          <p:cNvPr id="23" name=""/>
          <p:cNvSpPr txBox="1"/>
          <p:nvPr/>
        </p:nvSpPr>
        <p:spPr>
          <a:xfrm>
            <a:off x="4933950" y="4524375"/>
            <a:ext cx="6705600" cy="5905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6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5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90°− 30°= 60°]]></a:t>
            </a:r>
          </a:p>
        </p:txBody>
      </p:sp>
      <p:sp>
        <p:nvSpPr>
          <p:cNvPr id="24" name="" descr=""/>
          <p:cNvSpPr/>
          <p:nvPr/>
        </p:nvSpPr>
        <p:spPr>
          <a:xfrm>
            <a:off x="552450" y="5581650"/>
            <a:ext cx="11087100" cy="704850"/>
          </a:xfrm>
          <a:prstGeom prst="roundRect">
            <a:avLst/>
          </a:prstGeom>
          <a:solidFill>
            <a:srgbClr val="2B303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5" name=""/>
          <p:cNvSpPr txBox="1"/>
          <p:nvPr/>
        </p:nvSpPr>
        <p:spPr>
          <a:xfrm>
            <a:off x="781050" y="5695950"/>
            <a:ext cx="2857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100" spc="150" u="none" cap="none">
                <a:solidFill>
                  <a:srgbClr val="81ACE4">
                    <a:alpha val="100000"/>
                  </a:srgbClr>
                </a:solidFill>
                <a:latin typeface="Calibri"/>
              </a:rPr>
              <a:t><![CDATA[ANSWER]]></a:t>
            </a:r>
          </a:p>
        </p:txBody>
      </p:sp>
      <p:sp>
        <p:nvSpPr>
          <p:cNvPr id="26" name=""/>
          <p:cNvSpPr txBox="1"/>
          <p:nvPr/>
        </p:nvSpPr>
        <p:spPr>
          <a:xfrm>
            <a:off x="781050" y="5905500"/>
            <a:ext cx="10629900" cy="30480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8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A translation of 30° to the left; the first maximum is at x = 60°.]]></a:t>
            </a:r>
          </a:p>
        </p:txBody>
      </p:sp>
      <p:sp>
        <p:nvSpPr>
          <p:cNvPr id="27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3D7FD6">
                    <a:alpha val="100000"/>
                  </a:srgbClr>
                </a:solidFill>
                <a:latin typeface="Calibri"/>
              </a:rPr>
              <a:t><![CDATA[EDEXCEL GCSE MATHS  ·  HIGHER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295400" y="866775"/>
            <a:ext cx="1034415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A Horizontal Stretch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More trigonometry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Lesson 9 of 9]]></a:t>
            </a:r>
          </a:p>
        </p:txBody>
      </p:sp>
      <p:sp>
        <p:nvSpPr>
          <p:cNvPr id="9" name="" descr=""/>
          <p:cNvSpPr/>
          <p:nvPr/>
        </p:nvSpPr>
        <p:spPr>
          <a:xfrm>
            <a:off x="552450" y="1905000"/>
            <a:ext cx="11087100" cy="72390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0" name="" descr=""/>
          <p:cNvSpPr/>
          <p:nvPr/>
        </p:nvSpPr>
        <p:spPr>
          <a:xfrm>
            <a:off x="552450" y="1905000"/>
            <a:ext cx="57150" cy="723900"/>
          </a:xfrm>
          <a:prstGeom prst="rect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1" name=""/>
          <p:cNvSpPr txBox="1"/>
          <p:nvPr/>
        </p:nvSpPr>
        <p:spPr>
          <a:xfrm>
            <a:off x="800100" y="2038350"/>
            <a:ext cx="10591800" cy="4572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5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State the period of y = cos 3x and how many full waves there are between 0° and 360°.]]></a:t>
            </a:r>
          </a:p>
        </p:txBody>
      </p:sp>
      <p:sp>
        <p:nvSpPr>
          <p:cNvPr id="12" name="" descr=""/>
          <p:cNvSpPr/>
          <p:nvPr/>
        </p:nvSpPr>
        <p:spPr>
          <a:xfrm>
            <a:off x="552450" y="3638550"/>
            <a:ext cx="304800" cy="304800"/>
          </a:xfrm>
          <a:prstGeom prst="ellipse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3" name=""/>
          <p:cNvSpPr txBox="1"/>
          <p:nvPr/>
        </p:nvSpPr>
        <p:spPr>
          <a:xfrm>
            <a:off x="552450" y="3667125"/>
            <a:ext cx="304800" cy="2476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3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1]]></a:t>
            </a:r>
          </a:p>
        </p:txBody>
      </p:sp>
      <p:sp>
        <p:nvSpPr>
          <p:cNvPr id="14" name=""/>
          <p:cNvSpPr txBox="1"/>
          <p:nvPr/>
        </p:nvSpPr>
        <p:spPr>
          <a:xfrm>
            <a:off x="1066800" y="3495675"/>
            <a:ext cx="3714750" cy="5905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6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4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Period]]></a:t>
            </a:r>
          </a:p>
        </p:txBody>
      </p:sp>
      <p:sp>
        <p:nvSpPr>
          <p:cNvPr id="15" name=""/>
          <p:cNvSpPr txBox="1"/>
          <p:nvPr/>
        </p:nvSpPr>
        <p:spPr>
          <a:xfrm>
            <a:off x="4933950" y="3495675"/>
            <a:ext cx="6705600" cy="5905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6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5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360°/3 = 120°]]></a:t>
            </a:r>
          </a:p>
        </p:txBody>
      </p:sp>
      <p:sp>
        <p:nvSpPr>
          <p:cNvPr id="16" name="" descr=""/>
          <p:cNvSpPr/>
          <p:nvPr/>
        </p:nvSpPr>
        <p:spPr>
          <a:xfrm>
            <a:off x="552450" y="4324350"/>
            <a:ext cx="304800" cy="304800"/>
          </a:xfrm>
          <a:prstGeom prst="ellipse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7" name=""/>
          <p:cNvSpPr txBox="1"/>
          <p:nvPr/>
        </p:nvSpPr>
        <p:spPr>
          <a:xfrm>
            <a:off x="552450" y="4352925"/>
            <a:ext cx="304800" cy="2476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3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2]]></a:t>
            </a:r>
          </a:p>
        </p:txBody>
      </p:sp>
      <p:sp>
        <p:nvSpPr>
          <p:cNvPr id="18" name=""/>
          <p:cNvSpPr txBox="1"/>
          <p:nvPr/>
        </p:nvSpPr>
        <p:spPr>
          <a:xfrm>
            <a:off x="1066800" y="4181475"/>
            <a:ext cx="3714750" cy="5905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6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4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Number of waves]]></a:t>
            </a:r>
          </a:p>
        </p:txBody>
      </p:sp>
      <p:sp>
        <p:nvSpPr>
          <p:cNvPr id="19" name=""/>
          <p:cNvSpPr txBox="1"/>
          <p:nvPr/>
        </p:nvSpPr>
        <p:spPr>
          <a:xfrm>
            <a:off x="4933950" y="4181475"/>
            <a:ext cx="6705600" cy="5905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6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5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360/120 = 3]]></a:t>
            </a:r>
          </a:p>
        </p:txBody>
      </p:sp>
      <p:sp>
        <p:nvSpPr>
          <p:cNvPr id="20" name="" descr=""/>
          <p:cNvSpPr/>
          <p:nvPr/>
        </p:nvSpPr>
        <p:spPr>
          <a:xfrm>
            <a:off x="552450" y="5581650"/>
            <a:ext cx="11087100" cy="704850"/>
          </a:xfrm>
          <a:prstGeom prst="roundRect">
            <a:avLst/>
          </a:prstGeom>
          <a:solidFill>
            <a:srgbClr val="2B303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1" name=""/>
          <p:cNvSpPr txBox="1"/>
          <p:nvPr/>
        </p:nvSpPr>
        <p:spPr>
          <a:xfrm>
            <a:off x="781050" y="5695950"/>
            <a:ext cx="2857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100" spc="150" u="none" cap="none">
                <a:solidFill>
                  <a:srgbClr val="81ACE4">
                    <a:alpha val="100000"/>
                  </a:srgbClr>
                </a:solidFill>
                <a:latin typeface="Calibri"/>
              </a:rPr>
              <a:t><![CDATA[ANSWER]]></a:t>
            </a:r>
          </a:p>
        </p:txBody>
      </p:sp>
      <p:sp>
        <p:nvSpPr>
          <p:cNvPr id="22" name=""/>
          <p:cNvSpPr txBox="1"/>
          <p:nvPr/>
        </p:nvSpPr>
        <p:spPr>
          <a:xfrm>
            <a:off x="781050" y="5905500"/>
            <a:ext cx="10629900" cy="30480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8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The period is 120°, giving 3 full waves.]]></a:t>
            </a:r>
          </a:p>
        </p:txBody>
      </p:sp>
      <p:sp>
        <p:nvSpPr>
          <p:cNvPr id="23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3D7FD6">
                    <a:alpha val="100000"/>
                  </a:srgbClr>
                </a:solidFill>
                <a:latin typeface="Calibri"/>
              </a:rPr>
              <a:t><![CDATA[EDEXCEL GCSE MATHS  ·  HIGHER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295400" y="866775"/>
            <a:ext cx="1034415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Solving sin 2x = 0.5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More trigonometry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Lesson 9 of 9]]></a:t>
            </a:r>
          </a:p>
        </p:txBody>
      </p:sp>
      <p:sp>
        <p:nvSpPr>
          <p:cNvPr id="9" name="" descr=""/>
          <p:cNvSpPr/>
          <p:nvPr/>
        </p:nvSpPr>
        <p:spPr>
          <a:xfrm>
            <a:off x="552450" y="1905000"/>
            <a:ext cx="11087100" cy="72390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0" name="" descr=""/>
          <p:cNvSpPr/>
          <p:nvPr/>
        </p:nvSpPr>
        <p:spPr>
          <a:xfrm>
            <a:off x="552450" y="1905000"/>
            <a:ext cx="57150" cy="723900"/>
          </a:xfrm>
          <a:prstGeom prst="rect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1" name=""/>
          <p:cNvSpPr txBox="1"/>
          <p:nvPr/>
        </p:nvSpPr>
        <p:spPr>
          <a:xfrm>
            <a:off x="800100" y="2038350"/>
            <a:ext cx="10591800" cy="4572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5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Solve sin 2x = 0.5 for 0° ≤ x ≤ 360°.]]></a:t>
            </a:r>
          </a:p>
        </p:txBody>
      </p:sp>
      <p:sp>
        <p:nvSpPr>
          <p:cNvPr id="12" name="" descr=""/>
          <p:cNvSpPr/>
          <p:nvPr/>
        </p:nvSpPr>
        <p:spPr>
          <a:xfrm>
            <a:off x="552450" y="3295650"/>
            <a:ext cx="304800" cy="304800"/>
          </a:xfrm>
          <a:prstGeom prst="ellipse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3" name=""/>
          <p:cNvSpPr txBox="1"/>
          <p:nvPr/>
        </p:nvSpPr>
        <p:spPr>
          <a:xfrm>
            <a:off x="552450" y="3324225"/>
            <a:ext cx="304800" cy="2476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3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1]]></a:t>
            </a:r>
          </a:p>
        </p:txBody>
      </p:sp>
      <p:sp>
        <p:nvSpPr>
          <p:cNvPr id="14" name=""/>
          <p:cNvSpPr txBox="1"/>
          <p:nvPr/>
        </p:nvSpPr>
        <p:spPr>
          <a:xfrm>
            <a:off x="1066800" y="3152775"/>
            <a:ext cx="3714750" cy="5905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6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4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Range for 2x]]></a:t>
            </a:r>
          </a:p>
        </p:txBody>
      </p:sp>
      <p:sp>
        <p:nvSpPr>
          <p:cNvPr id="15" name=""/>
          <p:cNvSpPr txBox="1"/>
          <p:nvPr/>
        </p:nvSpPr>
        <p:spPr>
          <a:xfrm>
            <a:off x="4933950" y="3152775"/>
            <a:ext cx="6705600" cy="5905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6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5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0° ≤ 2x ≤ 720°]]></a:t>
            </a:r>
          </a:p>
        </p:txBody>
      </p:sp>
      <p:sp>
        <p:nvSpPr>
          <p:cNvPr id="16" name="" descr=""/>
          <p:cNvSpPr/>
          <p:nvPr/>
        </p:nvSpPr>
        <p:spPr>
          <a:xfrm>
            <a:off x="552450" y="3981450"/>
            <a:ext cx="304800" cy="304800"/>
          </a:xfrm>
          <a:prstGeom prst="ellipse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7" name=""/>
          <p:cNvSpPr txBox="1"/>
          <p:nvPr/>
        </p:nvSpPr>
        <p:spPr>
          <a:xfrm>
            <a:off x="552450" y="4010025"/>
            <a:ext cx="304800" cy="2476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3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2]]></a:t>
            </a:r>
          </a:p>
        </p:txBody>
      </p:sp>
      <p:sp>
        <p:nvSpPr>
          <p:cNvPr id="18" name=""/>
          <p:cNvSpPr txBox="1"/>
          <p:nvPr/>
        </p:nvSpPr>
        <p:spPr>
          <a:xfrm>
            <a:off x="1066800" y="3838575"/>
            <a:ext cx="3714750" cy="5905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6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4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Solve for 2x]]></a:t>
            </a:r>
          </a:p>
        </p:txBody>
      </p:sp>
      <p:sp>
        <p:nvSpPr>
          <p:cNvPr id="19" name=""/>
          <p:cNvSpPr txBox="1"/>
          <p:nvPr/>
        </p:nvSpPr>
        <p:spPr>
          <a:xfrm>
            <a:off x="4933950" y="3838575"/>
            <a:ext cx="6705600" cy="5905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6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5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2x = 30°, 150°, 390°, 510°]]></a:t>
            </a:r>
          </a:p>
        </p:txBody>
      </p:sp>
      <p:sp>
        <p:nvSpPr>
          <p:cNvPr id="20" name="" descr=""/>
          <p:cNvSpPr/>
          <p:nvPr/>
        </p:nvSpPr>
        <p:spPr>
          <a:xfrm>
            <a:off x="552450" y="4667250"/>
            <a:ext cx="304800" cy="304800"/>
          </a:xfrm>
          <a:prstGeom prst="ellipse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1" name=""/>
          <p:cNvSpPr txBox="1"/>
          <p:nvPr/>
        </p:nvSpPr>
        <p:spPr>
          <a:xfrm>
            <a:off x="552450" y="4695825"/>
            <a:ext cx="304800" cy="2476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3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3]]></a:t>
            </a:r>
          </a:p>
        </p:txBody>
      </p:sp>
      <p:sp>
        <p:nvSpPr>
          <p:cNvPr id="22" name=""/>
          <p:cNvSpPr txBox="1"/>
          <p:nvPr/>
        </p:nvSpPr>
        <p:spPr>
          <a:xfrm>
            <a:off x="1066800" y="4524375"/>
            <a:ext cx="3714750" cy="5905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6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4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Halve]]></a:t>
            </a:r>
          </a:p>
        </p:txBody>
      </p:sp>
      <p:sp>
        <p:nvSpPr>
          <p:cNvPr id="23" name=""/>
          <p:cNvSpPr txBox="1"/>
          <p:nvPr/>
        </p:nvSpPr>
        <p:spPr>
          <a:xfrm>
            <a:off x="4933950" y="4524375"/>
            <a:ext cx="6705600" cy="5905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6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5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x = 15°, 75°, 195°, 255°]]></a:t>
            </a:r>
          </a:p>
        </p:txBody>
      </p:sp>
      <p:sp>
        <p:nvSpPr>
          <p:cNvPr id="24" name="" descr=""/>
          <p:cNvSpPr/>
          <p:nvPr/>
        </p:nvSpPr>
        <p:spPr>
          <a:xfrm>
            <a:off x="552450" y="5581650"/>
            <a:ext cx="11087100" cy="704850"/>
          </a:xfrm>
          <a:prstGeom prst="roundRect">
            <a:avLst/>
          </a:prstGeom>
          <a:solidFill>
            <a:srgbClr val="2B303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5" name=""/>
          <p:cNvSpPr txBox="1"/>
          <p:nvPr/>
        </p:nvSpPr>
        <p:spPr>
          <a:xfrm>
            <a:off x="781050" y="5695950"/>
            <a:ext cx="2857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100" spc="150" u="none" cap="none">
                <a:solidFill>
                  <a:srgbClr val="81ACE4">
                    <a:alpha val="100000"/>
                  </a:srgbClr>
                </a:solidFill>
                <a:latin typeface="Calibri"/>
              </a:rPr>
              <a:t><![CDATA[ANSWER]]></a:t>
            </a:r>
          </a:p>
        </p:txBody>
      </p:sp>
      <p:sp>
        <p:nvSpPr>
          <p:cNvPr id="26" name=""/>
          <p:cNvSpPr txBox="1"/>
          <p:nvPr/>
        </p:nvSpPr>
        <p:spPr>
          <a:xfrm>
            <a:off x="781050" y="5905500"/>
            <a:ext cx="10629900" cy="30480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8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x = 15°, 75°, 195°, 255°]]></a:t>
            </a:r>
          </a:p>
        </p:txBody>
      </p:sp>
      <p:sp>
        <p:nvSpPr>
          <p:cNvPr id="27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3D7FD6">
                    <a:alpha val="100000"/>
                  </a:srgbClr>
                </a:solidFill>
                <a:latin typeface="Calibri"/>
              </a:rPr>
              <a:t><![CDATA[EDEXCEL GCSE MATHS  ·  HIGHER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295400" y="866775"/>
            <a:ext cx="1034415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Inside and Outside the Brackets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More trigonometry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Lesson 9 of 9]]></a:t>
            </a:r>
          </a:p>
        </p:txBody>
      </p:sp>
      <p:sp>
        <p:nvSpPr>
          <p:cNvPr id="9" name="" descr=""/>
          <p:cNvSpPr/>
          <p:nvPr/>
        </p:nvSpPr>
        <p:spPr>
          <a:xfrm>
            <a:off x="552450" y="1781175"/>
            <a:ext cx="5314950" cy="2105025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0" name=""/>
          <p:cNvSpPr txBox="1"/>
          <p:nvPr/>
        </p:nvSpPr>
        <p:spPr>
          <a:xfrm>
            <a:off x="781050" y="1962150"/>
            <a:ext cx="4857750" cy="40957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5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OUTSIDE THE BRACKETS: VERTICAL]]></a:t>
            </a:r>
          </a:p>
        </p:txBody>
      </p:sp>
      <p:sp>
        <p:nvSpPr>
          <p:cNvPr id="11" name="" descr=""/>
          <p:cNvSpPr/>
          <p:nvPr/>
        </p:nvSpPr>
        <p:spPr>
          <a:xfrm>
            <a:off x="781050" y="2438400"/>
            <a:ext cx="4857750" cy="19050"/>
          </a:xfrm>
          <a:prstGeom prst="rect">
            <a:avLst/>
          </a:prstGeom>
          <a:solidFill>
            <a:srgbClr val="2B303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2" name=""/>
          <p:cNvSpPr txBox="1"/>
          <p:nvPr/>
        </p:nvSpPr>
        <p:spPr>
          <a:xfrm>
            <a:off x="781050" y="2647950"/>
            <a:ext cx="4857750" cy="123825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8000"/>
              </a:lnSpc>
              <a:spcBef>
                <a:spcPts val="0"/>
              </a:spcBef>
              <a:spcAft>
                <a:spcPts val="900"/>
              </a:spcAft>
            </a:pPr>
            <a:r>
              <a:rPr lang="en-US" strike="noStrike" sz="14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•  y = asin x: stretch in y.]]></a:t>
            </a:r>
          </a:p>
          <a:p>
            <a:pPr algn="l" rtl="0" fontAlgn="base" marL="0" marR="0" indent="0" lvl="0">
              <a:lnSpc>
                <a:spcPct val="108000"/>
              </a:lnSpc>
              <a:spcBef>
                <a:spcPts val="0"/>
              </a:spcBef>
              <a:spcAft>
                <a:spcPts val="900"/>
              </a:spcAft>
            </a:pPr>
            <a:r>
              <a:rPr lang="en-US" strike="noStrike" sz="14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•  y = sin x + a: translate up.]]></a:t>
            </a:r>
          </a:p>
          <a:p>
            <a:pPr algn="l" rtl="0" fontAlgn="base" marL="0" marR="0" indent="0" lvl="0">
              <a:lnSpc>
                <a:spcPct val="108000"/>
              </a:lnSpc>
              <a:spcBef>
                <a:spcPts val="0"/>
              </a:spcBef>
              <a:spcAft>
                <a:spcPts val="900"/>
              </a:spcAft>
            </a:pPr>
            <a:r>
              <a:rPr lang="en-US" strike="noStrike" sz="14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•  Does what it looks like.]]></a:t>
            </a:r>
          </a:p>
        </p:txBody>
      </p:sp>
      <p:sp>
        <p:nvSpPr>
          <p:cNvPr id="13" name="" descr=""/>
          <p:cNvSpPr/>
          <p:nvPr/>
        </p:nvSpPr>
        <p:spPr>
          <a:xfrm>
            <a:off x="6324600" y="1781175"/>
            <a:ext cx="5314950" cy="2105025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4" name=""/>
          <p:cNvSpPr txBox="1"/>
          <p:nvPr/>
        </p:nvSpPr>
        <p:spPr>
          <a:xfrm>
            <a:off x="6553200" y="1962150"/>
            <a:ext cx="4857750" cy="40957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500" spc="50" u="none" cap="none">
                <a:solidFill>
                  <a:srgbClr val="3D7FD6">
                    <a:alpha val="100000"/>
                  </a:srgbClr>
                </a:solidFill>
                <a:latin typeface="Georgia"/>
              </a:rPr>
              <a:t><![CDATA[INSIDE THE BRACKETS: HORIZONTAL]]></a:t>
            </a:r>
          </a:p>
        </p:txBody>
      </p:sp>
      <p:sp>
        <p:nvSpPr>
          <p:cNvPr id="15" name="" descr=""/>
          <p:cNvSpPr/>
          <p:nvPr/>
        </p:nvSpPr>
        <p:spPr>
          <a:xfrm>
            <a:off x="6553200" y="2438400"/>
            <a:ext cx="4857750" cy="19050"/>
          </a:xfrm>
          <a:prstGeom prst="rect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6" name=""/>
          <p:cNvSpPr txBox="1"/>
          <p:nvPr/>
        </p:nvSpPr>
        <p:spPr>
          <a:xfrm>
            <a:off x="6553200" y="2647950"/>
            <a:ext cx="4857750" cy="123825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8000"/>
              </a:lnSpc>
              <a:spcBef>
                <a:spcPts val="0"/>
              </a:spcBef>
              <a:spcAft>
                <a:spcPts val="900"/>
              </a:spcAft>
            </a:pPr>
            <a:r>
              <a:rPr lang="en-US" strike="noStrike" sz="14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•  y = sin (x + a): translate left.]]></a:t>
            </a:r>
          </a:p>
          <a:p>
            <a:pPr algn="l" rtl="0" fontAlgn="base" marL="0" marR="0" indent="0" lvl="0">
              <a:lnSpc>
                <a:spcPct val="108000"/>
              </a:lnSpc>
              <a:spcBef>
                <a:spcPts val="0"/>
              </a:spcBef>
              <a:spcAft>
                <a:spcPts val="900"/>
              </a:spcAft>
            </a:pPr>
            <a:r>
              <a:rPr lang="en-US" strike="noStrike" sz="14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•  y = sin ax: stretch in x by 1/a.]]></a:t>
            </a:r>
          </a:p>
          <a:p>
            <a:pPr algn="l" rtl="0" fontAlgn="base" marL="0" marR="0" indent="0" lvl="0">
              <a:lnSpc>
                <a:spcPct val="108000"/>
              </a:lnSpc>
              <a:spcBef>
                <a:spcPts val="0"/>
              </a:spcBef>
              <a:spcAft>
                <a:spcPts val="900"/>
              </a:spcAft>
            </a:pPr>
            <a:r>
              <a:rPr lang="en-US" strike="noStrike" sz="14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•  Does the opposite of what it looks like.]]></a:t>
            </a:r>
          </a:p>
        </p:txBody>
      </p:sp>
      <p:sp>
        <p:nvSpPr>
          <p:cNvPr id="17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3D7FD6">
                    <a:alpha val="100000"/>
                  </a:srgbClr>
                </a:solidFill>
                <a:latin typeface="Calibri"/>
              </a:rPr>
              <a:t><![CDATA[EDEXCEL GCSE MATHS  ·  HIGHER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295400" y="866775"/>
            <a:ext cx="1034415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Key Terms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More trigonometry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Lesson 9 of 9]]></a:t>
            </a:r>
          </a:p>
        </p:txBody>
      </p:sp>
      <p:sp>
        <p:nvSpPr>
          <p:cNvPr id="9" name="" descr=""/>
          <p:cNvSpPr/>
          <p:nvPr/>
        </p:nvSpPr>
        <p:spPr>
          <a:xfrm>
            <a:off x="552450" y="1781175"/>
            <a:ext cx="5410200" cy="1343025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0" name=""/>
          <p:cNvSpPr txBox="1"/>
          <p:nvPr/>
        </p:nvSpPr>
        <p:spPr>
          <a:xfrm>
            <a:off x="752475" y="1857375"/>
            <a:ext cx="5010150" cy="11906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5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Period]]></a:t>
            </a:r>
          </a:p>
          <a:p>
            <a:pPr algn="l" rtl="0" fontAlgn="base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The length after which the graph repeats.]]></a:t>
            </a:r>
          </a:p>
        </p:txBody>
      </p:sp>
      <p:sp>
        <p:nvSpPr>
          <p:cNvPr id="11" name="" descr=""/>
          <p:cNvSpPr/>
          <p:nvPr/>
        </p:nvSpPr>
        <p:spPr>
          <a:xfrm>
            <a:off x="6229350" y="1781175"/>
            <a:ext cx="5410200" cy="1343025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2" name=""/>
          <p:cNvSpPr txBox="1"/>
          <p:nvPr/>
        </p:nvSpPr>
        <p:spPr>
          <a:xfrm>
            <a:off x="6438900" y="1857375"/>
            <a:ext cx="5010150" cy="11906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5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Horizontal stretch]]></a:t>
            </a:r>
          </a:p>
          <a:p>
            <a:pPr algn="l" rtl="0" fontAlgn="base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A stretch that changes the x-values.]]></a:t>
            </a:r>
          </a:p>
        </p:txBody>
      </p:sp>
      <p:sp>
        <p:nvSpPr>
          <p:cNvPr id="13" name="" descr=""/>
          <p:cNvSpPr/>
          <p:nvPr/>
        </p:nvSpPr>
        <p:spPr>
          <a:xfrm>
            <a:off x="552450" y="3362325"/>
            <a:ext cx="5410200" cy="1343025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4" name=""/>
          <p:cNvSpPr txBox="1"/>
          <p:nvPr/>
        </p:nvSpPr>
        <p:spPr>
          <a:xfrm>
            <a:off x="752475" y="3438525"/>
            <a:ext cx="5010150" cy="11906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5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Translation]]></a:t>
            </a:r>
          </a:p>
          <a:p>
            <a:pPr algn="l" rtl="0" fontAlgn="base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A slide left, right, up or down.]]></a:t>
            </a:r>
          </a:p>
        </p:txBody>
      </p:sp>
      <p:sp>
        <p:nvSpPr>
          <p:cNvPr id="15" name="" descr=""/>
          <p:cNvSpPr/>
          <p:nvPr/>
        </p:nvSpPr>
        <p:spPr>
          <a:xfrm>
            <a:off x="6229350" y="3362325"/>
            <a:ext cx="5410200" cy="1343025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6" name=""/>
          <p:cNvSpPr txBox="1"/>
          <p:nvPr/>
        </p:nvSpPr>
        <p:spPr>
          <a:xfrm>
            <a:off x="6438900" y="3438525"/>
            <a:ext cx="5010150" cy="11906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5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Scale factor]]></a:t>
            </a:r>
          </a:p>
          <a:p>
            <a:pPr algn="l" rtl="0" fontAlgn="base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The number the x-values are multiplied by.]]></a:t>
            </a:r>
          </a:p>
        </p:txBody>
      </p:sp>
      <p:sp>
        <p:nvSpPr>
          <p:cNvPr id="17" name="" descr=""/>
          <p:cNvSpPr/>
          <p:nvPr/>
        </p:nvSpPr>
        <p:spPr>
          <a:xfrm>
            <a:off x="552450" y="4943475"/>
            <a:ext cx="5410200" cy="1343025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8" name=""/>
          <p:cNvSpPr txBox="1"/>
          <p:nvPr/>
        </p:nvSpPr>
        <p:spPr>
          <a:xfrm>
            <a:off x="752475" y="5019675"/>
            <a:ext cx="5010150" cy="11906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5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Full wave]]></a:t>
            </a:r>
          </a:p>
          <a:p>
            <a:pPr algn="l" rtl="0" fontAlgn="base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One complete cycle of the graph.]]></a:t>
            </a:r>
          </a:p>
        </p:txBody>
      </p:sp>
      <p:sp>
        <p:nvSpPr>
          <p:cNvPr id="19" name="" descr=""/>
          <p:cNvSpPr/>
          <p:nvPr/>
        </p:nvSpPr>
        <p:spPr>
          <a:xfrm>
            <a:off x="6229350" y="4943475"/>
            <a:ext cx="5410200" cy="1343025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0" name=""/>
          <p:cNvSpPr txBox="1"/>
          <p:nvPr/>
        </p:nvSpPr>
        <p:spPr>
          <a:xfrm>
            <a:off x="6438900" y="5019675"/>
            <a:ext cx="5010150" cy="11906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5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Phase shift]]></a:t>
            </a:r>
          </a:p>
          <a:p>
            <a:pPr algn="l" rtl="0" fontAlgn="base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A horizontal translation of a trig graph.]]></a:t>
            </a:r>
          </a:p>
        </p:txBody>
      </p:sp>
      <p:sp>
        <p:nvSpPr>
          <p:cNvPr id="21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3D7FD6">
                    <a:alpha val="100000"/>
                  </a:srgbClr>
                </a:solidFill>
                <a:latin typeface="Calibri"/>
              </a:rPr>
              <a:t><![CDATA[EDEXCEL GCSE MATHS  ·  HIGHER]]></a:t>
            </a:r>
          </a:p>
        </p:txBody>
      </p:sp>
      <p:sp>
        <p:nvSpPr>
          <p:cNvPr id="5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More trigonometry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Lesson 9 of 9]]></a:t>
            </a:r>
          </a:p>
        </p:txBody>
      </p:sp>
      <p:pic>
        <p:nvPicPr>
          <p:cNvPr id="7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8" name=""/>
          <p:cNvSpPr txBox="1"/>
          <p:nvPr/>
        </p:nvSpPr>
        <p:spPr>
          <a:xfrm>
            <a:off x="1295400" y="876300"/>
            <a:ext cx="57150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100" spc="150" u="none" cap="none">
                <a:solidFill>
                  <a:srgbClr val="3D7FD6">
                    <a:alpha val="100000"/>
                  </a:srgbClr>
                </a:solidFill>
                <a:latin typeface="Calibri"/>
              </a:rPr>
              <a:t><![CDATA[YOUR TASK]]></a:t>
            </a:r>
          </a:p>
        </p:txBody>
      </p:sp>
      <p:sp>
        <p:nvSpPr>
          <p:cNvPr id="9" name=""/>
          <p:cNvSpPr txBox="1"/>
          <p:nvPr/>
        </p:nvSpPr>
        <p:spPr>
          <a:xfrm>
            <a:off x="1295400" y="1104900"/>
            <a:ext cx="8248650" cy="53340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Period Detective]]></a:t>
            </a:r>
          </a:p>
        </p:txBody>
      </p:sp>
      <p:sp>
        <p:nvSpPr>
          <p:cNvPr id="10" name="" descr=""/>
          <p:cNvSpPr/>
          <p:nvPr/>
        </p:nvSpPr>
        <p:spPr>
          <a:xfrm>
            <a:off x="9639300" y="1009650"/>
            <a:ext cx="2000250" cy="495300"/>
          </a:xfrm>
          <a:prstGeom prst="roundRect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1" name=""/>
          <p:cNvSpPr txBox="1"/>
          <p:nvPr/>
        </p:nvSpPr>
        <p:spPr>
          <a:xfrm>
            <a:off x="9639300" y="1009650"/>
            <a:ext cx="2000250" cy="4953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12 minutes]]></a:t>
            </a:r>
          </a:p>
        </p:txBody>
      </p:sp>
      <p:sp>
        <p:nvSpPr>
          <p:cNvPr id="12" name="" descr=""/>
          <p:cNvSpPr/>
          <p:nvPr/>
        </p:nvSpPr>
        <p:spPr>
          <a:xfrm>
            <a:off x="552450" y="1905000"/>
            <a:ext cx="11087100" cy="169545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3" name="" descr=""/>
          <p:cNvSpPr/>
          <p:nvPr/>
        </p:nvSpPr>
        <p:spPr>
          <a:xfrm>
            <a:off x="552450" y="1905000"/>
            <a:ext cx="57150" cy="1695450"/>
          </a:xfrm>
          <a:prstGeom prst="rect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4" name=""/>
          <p:cNvSpPr txBox="1"/>
          <p:nvPr/>
        </p:nvSpPr>
        <p:spPr>
          <a:xfrm>
            <a:off x="819150" y="2076450"/>
            <a:ext cx="10553700" cy="135255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16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7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State the period of each graph. (a) y = sin 4x (b) y = cos x/3 (c) y = tan 2x. Then say where the first maximum of (a) is.]]></a:t>
            </a:r>
          </a:p>
        </p:txBody>
      </p:sp>
      <p:sp>
        <p:nvSpPr>
          <p:cNvPr id="15" name="" descr=""/>
          <p:cNvSpPr/>
          <p:nvPr/>
        </p:nvSpPr>
        <p:spPr>
          <a:xfrm>
            <a:off x="552450" y="4086225"/>
            <a:ext cx="285750" cy="285750"/>
          </a:xfrm>
          <a:prstGeom prst="ellipse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6" name=""/>
          <p:cNvSpPr txBox="1"/>
          <p:nvPr/>
        </p:nvSpPr>
        <p:spPr>
          <a:xfrm>
            <a:off x="552450" y="4105275"/>
            <a:ext cx="285750" cy="2476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3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1]]></a:t>
            </a:r>
          </a:p>
        </p:txBody>
      </p:sp>
      <p:sp>
        <p:nvSpPr>
          <p:cNvPr id="17" name=""/>
          <p:cNvSpPr txBox="1"/>
          <p:nvPr/>
        </p:nvSpPr>
        <p:spPr>
          <a:xfrm>
            <a:off x="1066800" y="3962400"/>
            <a:ext cx="10572750" cy="5334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8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Divide the normal period by the number.]]></a:t>
            </a:r>
          </a:p>
        </p:txBody>
      </p:sp>
      <p:sp>
        <p:nvSpPr>
          <p:cNvPr id="18" name="" descr=""/>
          <p:cNvSpPr/>
          <p:nvPr/>
        </p:nvSpPr>
        <p:spPr>
          <a:xfrm>
            <a:off x="552450" y="4714875"/>
            <a:ext cx="285750" cy="285750"/>
          </a:xfrm>
          <a:prstGeom prst="ellipse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9" name=""/>
          <p:cNvSpPr txBox="1"/>
          <p:nvPr/>
        </p:nvSpPr>
        <p:spPr>
          <a:xfrm>
            <a:off x="552450" y="4733925"/>
            <a:ext cx="285750" cy="2476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3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2]]></a:t>
            </a:r>
          </a:p>
        </p:txBody>
      </p:sp>
      <p:sp>
        <p:nvSpPr>
          <p:cNvPr id="20" name=""/>
          <p:cNvSpPr txBox="1"/>
          <p:nvPr/>
        </p:nvSpPr>
        <p:spPr>
          <a:xfrm>
            <a:off x="1066800" y="4591050"/>
            <a:ext cx="10572750" cy="5334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8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Divide the first maximum position in the same way.]]></a:t>
            </a:r>
          </a:p>
        </p:txBody>
      </p:sp>
      <p:sp>
        <p:nvSpPr>
          <p:cNvPr id="21" name="" descr=""/>
          <p:cNvSpPr/>
          <p:nvPr/>
        </p:nvSpPr>
        <p:spPr>
          <a:xfrm>
            <a:off x="552450" y="5448300"/>
            <a:ext cx="11087100" cy="838200"/>
          </a:xfrm>
          <a:prstGeom prst="roundRect">
            <a:avLst/>
          </a:prstGeom>
          <a:solidFill>
            <a:srgbClr val="2B303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2" name=""/>
          <p:cNvSpPr txBox="1"/>
          <p:nvPr/>
        </p:nvSpPr>
        <p:spPr>
          <a:xfrm>
            <a:off x="781050" y="5562600"/>
            <a:ext cx="4762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100" spc="150" u="none" cap="none">
                <a:solidFill>
                  <a:srgbClr val="81ACE4">
                    <a:alpha val="100000"/>
                  </a:srgbClr>
                </a:solidFill>
                <a:latin typeface="Calibri"/>
              </a:rPr>
              <a:t><![CDATA[WHAT A GOOD ANSWER SHOWS]]></a:t>
            </a:r>
          </a:p>
        </p:txBody>
      </p:sp>
      <p:sp>
        <p:nvSpPr>
          <p:cNvPr id="23" name=""/>
          <p:cNvSpPr txBox="1"/>
          <p:nvPr/>
        </p:nvSpPr>
        <p:spPr>
          <a:xfrm>
            <a:off x="781050" y="5829300"/>
            <a:ext cx="10629900" cy="38100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8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FFFFFF">
                    <a:alpha val="100000"/>
                  </a:srgbClr>
                </a:solidFill>
                <a:latin typeface="Calibri"/>
              </a:rPr>
              <a:t><![CDATA[(a) 90°. (b) 1080°. (c) 90° (tangent's normal period is 180°, so divide by 2). First maximum of (a) at x = 22.5°.]]></a:t>
            </a:r>
          </a:p>
        </p:txBody>
      </p:sp>
      <p:sp>
        <p:nvSpPr>
          <p:cNvPr id="24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3D7FD6">
                    <a:alpha val="100000"/>
                  </a:srgbClr>
                </a:solidFill>
                <a:latin typeface="Calibri"/>
              </a:rPr>
              <a:t><![CDATA[EDEXCEL GCSE MATHS  ·  HIGHER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295400" y="866775"/>
            <a:ext cx="1034415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Can I...?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More trigonometry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Lesson 9 of 9]]></a:t>
            </a:r>
          </a:p>
        </p:txBody>
      </p:sp>
      <p:sp>
        <p:nvSpPr>
          <p:cNvPr id="9" name="" descr=""/>
          <p:cNvSpPr/>
          <p:nvPr/>
        </p:nvSpPr>
        <p:spPr>
          <a:xfrm>
            <a:off x="552450" y="2724150"/>
            <a:ext cx="5429250" cy="59055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0" name="" descr=""/>
          <p:cNvSpPr/>
          <p:nvPr/>
        </p:nvSpPr>
        <p:spPr>
          <a:xfrm>
            <a:off x="704850" y="2895600"/>
            <a:ext cx="247650" cy="247650"/>
          </a:xfrm>
          <a:prstGeom prst="roundRect">
            <a:avLst/>
          </a:prstGeom>
          <a:solidFill>
            <a:srgbClr val="FFFFFF">
              <a:alpha val="100000"/>
            </a:srgbClr>
          </a:solidFill>
          <a:ln w="19050">
            <a:solidFill>
              <a:srgbClr val="3D7FD6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1" name=""/>
          <p:cNvSpPr txBox="1"/>
          <p:nvPr/>
        </p:nvSpPr>
        <p:spPr>
          <a:xfrm>
            <a:off x="1104900" y="2800350"/>
            <a:ext cx="4686300" cy="4381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200"/>
              </a:spcAft>
            </a:pPr>
            <a:r>
              <a:rPr lang="en-US" strike="noStrike" sz="14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Describe y = sin(x + a).]]></a:t>
            </a:r>
          </a:p>
        </p:txBody>
      </p:sp>
      <p:sp>
        <p:nvSpPr>
          <p:cNvPr id="12" name="" descr=""/>
          <p:cNvSpPr/>
          <p:nvPr/>
        </p:nvSpPr>
        <p:spPr>
          <a:xfrm>
            <a:off x="552450" y="3429000"/>
            <a:ext cx="5429250" cy="59055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3" name="" descr=""/>
          <p:cNvSpPr/>
          <p:nvPr/>
        </p:nvSpPr>
        <p:spPr>
          <a:xfrm>
            <a:off x="704850" y="3600450"/>
            <a:ext cx="247650" cy="247650"/>
          </a:xfrm>
          <a:prstGeom prst="roundRect">
            <a:avLst/>
          </a:prstGeom>
          <a:solidFill>
            <a:srgbClr val="FFFFFF">
              <a:alpha val="100000"/>
            </a:srgbClr>
          </a:solidFill>
          <a:ln w="19050">
            <a:solidFill>
              <a:srgbClr val="3D7FD6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4" name=""/>
          <p:cNvSpPr txBox="1"/>
          <p:nvPr/>
        </p:nvSpPr>
        <p:spPr>
          <a:xfrm>
            <a:off x="1104900" y="3505200"/>
            <a:ext cx="4686300" cy="4381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200"/>
              </a:spcAft>
            </a:pPr>
            <a:r>
              <a:rPr lang="en-US" strike="noStrike" sz="14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Describe y = sin(x - a).]]></a:t>
            </a:r>
          </a:p>
        </p:txBody>
      </p:sp>
      <p:sp>
        <p:nvSpPr>
          <p:cNvPr id="15" name="" descr=""/>
          <p:cNvSpPr/>
          <p:nvPr/>
        </p:nvSpPr>
        <p:spPr>
          <a:xfrm>
            <a:off x="552450" y="4133850"/>
            <a:ext cx="5429250" cy="59055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6" name="" descr=""/>
          <p:cNvSpPr/>
          <p:nvPr/>
        </p:nvSpPr>
        <p:spPr>
          <a:xfrm>
            <a:off x="704850" y="4305300"/>
            <a:ext cx="247650" cy="247650"/>
          </a:xfrm>
          <a:prstGeom prst="roundRect">
            <a:avLst/>
          </a:prstGeom>
          <a:solidFill>
            <a:srgbClr val="FFFFFF">
              <a:alpha val="100000"/>
            </a:srgbClr>
          </a:solidFill>
          <a:ln w="19050">
            <a:solidFill>
              <a:srgbClr val="3D7FD6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7" name=""/>
          <p:cNvSpPr txBox="1"/>
          <p:nvPr/>
        </p:nvSpPr>
        <p:spPr>
          <a:xfrm>
            <a:off x="1104900" y="4210050"/>
            <a:ext cx="4686300" cy="4381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200"/>
              </a:spcAft>
            </a:pPr>
            <a:r>
              <a:rPr lang="en-US" strike="noStrike" sz="14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Describe y = sin ax.]]></a:t>
            </a:r>
          </a:p>
        </p:txBody>
      </p:sp>
      <p:sp>
        <p:nvSpPr>
          <p:cNvPr id="18" name="" descr=""/>
          <p:cNvSpPr/>
          <p:nvPr/>
        </p:nvSpPr>
        <p:spPr>
          <a:xfrm>
            <a:off x="552450" y="4838700"/>
            <a:ext cx="5429250" cy="59055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9" name="" descr=""/>
          <p:cNvSpPr/>
          <p:nvPr/>
        </p:nvSpPr>
        <p:spPr>
          <a:xfrm>
            <a:off x="704850" y="5010150"/>
            <a:ext cx="247650" cy="247650"/>
          </a:xfrm>
          <a:prstGeom prst="roundRect">
            <a:avLst/>
          </a:prstGeom>
          <a:solidFill>
            <a:srgbClr val="FFFFFF">
              <a:alpha val="100000"/>
            </a:srgbClr>
          </a:solidFill>
          <a:ln w="19050">
            <a:solidFill>
              <a:srgbClr val="3D7FD6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0" name=""/>
          <p:cNvSpPr txBox="1"/>
          <p:nvPr/>
        </p:nvSpPr>
        <p:spPr>
          <a:xfrm>
            <a:off x="1104900" y="4914900"/>
            <a:ext cx="4686300" cy="4381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200"/>
              </a:spcAft>
            </a:pPr>
            <a:r>
              <a:rPr lang="en-US" strike="noStrike" sz="14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Find the period.]]></a:t>
            </a:r>
          </a:p>
        </p:txBody>
      </p:sp>
      <p:sp>
        <p:nvSpPr>
          <p:cNvPr id="21" name="" descr=""/>
          <p:cNvSpPr/>
          <p:nvPr/>
        </p:nvSpPr>
        <p:spPr>
          <a:xfrm>
            <a:off x="6210300" y="2724150"/>
            <a:ext cx="5429250" cy="59055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2" name="" descr=""/>
          <p:cNvSpPr/>
          <p:nvPr/>
        </p:nvSpPr>
        <p:spPr>
          <a:xfrm>
            <a:off x="6362700" y="2895600"/>
            <a:ext cx="247650" cy="247650"/>
          </a:xfrm>
          <a:prstGeom prst="roundRect">
            <a:avLst/>
          </a:prstGeom>
          <a:solidFill>
            <a:srgbClr val="FFFFFF">
              <a:alpha val="100000"/>
            </a:srgbClr>
          </a:solidFill>
          <a:ln w="19050">
            <a:solidFill>
              <a:srgbClr val="3D7FD6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3" name=""/>
          <p:cNvSpPr txBox="1"/>
          <p:nvPr/>
        </p:nvSpPr>
        <p:spPr>
          <a:xfrm>
            <a:off x="6762750" y="2800350"/>
            <a:ext cx="4686300" cy="4381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200"/>
              </a:spcAft>
            </a:pPr>
            <a:r>
              <a:rPr lang="en-US" strike="noStrike" sz="14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Find a first maximum.]]></a:t>
            </a:r>
          </a:p>
        </p:txBody>
      </p:sp>
      <p:sp>
        <p:nvSpPr>
          <p:cNvPr id="24" name="" descr=""/>
          <p:cNvSpPr/>
          <p:nvPr/>
        </p:nvSpPr>
        <p:spPr>
          <a:xfrm>
            <a:off x="6210300" y="3429000"/>
            <a:ext cx="5429250" cy="59055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5" name="" descr=""/>
          <p:cNvSpPr/>
          <p:nvPr/>
        </p:nvSpPr>
        <p:spPr>
          <a:xfrm>
            <a:off x="6362700" y="3600450"/>
            <a:ext cx="247650" cy="247650"/>
          </a:xfrm>
          <a:prstGeom prst="roundRect">
            <a:avLst/>
          </a:prstGeom>
          <a:solidFill>
            <a:srgbClr val="FFFFFF">
              <a:alpha val="100000"/>
            </a:srgbClr>
          </a:solidFill>
          <a:ln w="19050">
            <a:solidFill>
              <a:srgbClr val="3D7FD6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6" name=""/>
          <p:cNvSpPr txBox="1"/>
          <p:nvPr/>
        </p:nvSpPr>
        <p:spPr>
          <a:xfrm>
            <a:off x="6762750" y="3505200"/>
            <a:ext cx="4686300" cy="4381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200"/>
              </a:spcAft>
            </a:pPr>
            <a:r>
              <a:rPr lang="en-US" strike="noStrike" sz="14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Sketch a transformed graph.]]></a:t>
            </a:r>
          </a:p>
        </p:txBody>
      </p:sp>
      <p:sp>
        <p:nvSpPr>
          <p:cNvPr id="27" name="" descr=""/>
          <p:cNvSpPr/>
          <p:nvPr/>
        </p:nvSpPr>
        <p:spPr>
          <a:xfrm>
            <a:off x="6210300" y="4133850"/>
            <a:ext cx="5429250" cy="59055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8" name="" descr=""/>
          <p:cNvSpPr/>
          <p:nvPr/>
        </p:nvSpPr>
        <p:spPr>
          <a:xfrm>
            <a:off x="6362700" y="4305300"/>
            <a:ext cx="247650" cy="247650"/>
          </a:xfrm>
          <a:prstGeom prst="roundRect">
            <a:avLst/>
          </a:prstGeom>
          <a:solidFill>
            <a:srgbClr val="FFFFFF">
              <a:alpha val="100000"/>
            </a:srgbClr>
          </a:solidFill>
          <a:ln w="19050">
            <a:solidFill>
              <a:srgbClr val="3D7FD6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9" name=""/>
          <p:cNvSpPr txBox="1"/>
          <p:nvPr/>
        </p:nvSpPr>
        <p:spPr>
          <a:xfrm>
            <a:off x="6762750" y="4210050"/>
            <a:ext cx="4686300" cy="4381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200"/>
              </a:spcAft>
            </a:pPr>
            <a:r>
              <a:rPr lang="en-US" strike="noStrike" sz="14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Solve sin 2x = k.]]></a:t>
            </a:r>
          </a:p>
        </p:txBody>
      </p:sp>
      <p:sp>
        <p:nvSpPr>
          <p:cNvPr id="30" name="" descr=""/>
          <p:cNvSpPr/>
          <p:nvPr/>
        </p:nvSpPr>
        <p:spPr>
          <a:xfrm>
            <a:off x="6210300" y="4838700"/>
            <a:ext cx="5429250" cy="59055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1" name="" descr=""/>
          <p:cNvSpPr/>
          <p:nvPr/>
        </p:nvSpPr>
        <p:spPr>
          <a:xfrm>
            <a:off x="6362700" y="5010150"/>
            <a:ext cx="247650" cy="247650"/>
          </a:xfrm>
          <a:prstGeom prst="roundRect">
            <a:avLst/>
          </a:prstGeom>
          <a:solidFill>
            <a:srgbClr val="FFFFFF">
              <a:alpha val="100000"/>
            </a:srgbClr>
          </a:solidFill>
          <a:ln w="19050">
            <a:solidFill>
              <a:srgbClr val="3D7FD6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2" name=""/>
          <p:cNvSpPr txBox="1"/>
          <p:nvPr/>
        </p:nvSpPr>
        <p:spPr>
          <a:xfrm>
            <a:off x="6762750" y="4914900"/>
            <a:ext cx="4686300" cy="4381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200"/>
              </a:spcAft>
            </a:pPr>
            <a:r>
              <a:rPr lang="en-US" strike="noStrike" sz="14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Find a from a graph.]]></a:t>
            </a:r>
          </a:p>
        </p:txBody>
      </p:sp>
      <p:sp>
        <p:nvSpPr>
          <p:cNvPr id="33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5181D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3063A7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3063A7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457200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81ACE4">
                    <a:alpha val="100000"/>
                  </a:srgbClr>
                </a:solidFill>
                <a:latin typeface="Calibri"/>
              </a:rPr>
              <a:t><![CDATA[EDEXCEL GCSE MATHS  ·  HIGHER]]></a:t>
            </a:r>
          </a:p>
        </p:txBody>
      </p:sp>
      <p:sp>
        <p:nvSpPr>
          <p:cNvPr id="5" name=""/>
          <p:cNvSpPr txBox="1"/>
          <p:nvPr/>
        </p:nvSpPr>
        <p:spPr>
          <a:xfrm>
            <a:off x="552450" y="752475"/>
            <a:ext cx="11087100" cy="55245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Summary & Exam Focus]]></a:t>
            </a:r>
          </a:p>
        </p:txBody>
      </p:sp>
      <p:sp>
        <p:nvSpPr>
          <p:cNvPr id="6" name="" descr=""/>
          <p:cNvSpPr/>
          <p:nvPr/>
        </p:nvSpPr>
        <p:spPr>
          <a:xfrm>
            <a:off x="552450" y="1552575"/>
            <a:ext cx="180975" cy="180975"/>
          </a:xfrm>
          <a:prstGeom prst="ellipse">
            <a:avLst/>
          </a:prstGeom>
          <a:solidFill>
            <a:srgbClr val="81ACE4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7" name=""/>
          <p:cNvSpPr txBox="1"/>
          <p:nvPr/>
        </p:nvSpPr>
        <p:spPr>
          <a:xfrm>
            <a:off x="933450" y="1438275"/>
            <a:ext cx="10706100" cy="4572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500" spc="0" u="none" cap="none">
                <a:solidFill>
                  <a:srgbClr val="F2F4F7">
                    <a:alpha val="100000"/>
                  </a:srgbClr>
                </a:solidFill>
                <a:latin typeface="Calibri"/>
              </a:rPr>
              <a:t><![CDATA[y = f(x + a): translate left by a. y = f(x − a): translate right.]]></a:t>
            </a:r>
          </a:p>
        </p:txBody>
      </p:sp>
      <p:sp>
        <p:nvSpPr>
          <p:cNvPr id="8" name="" descr=""/>
          <p:cNvSpPr/>
          <p:nvPr/>
        </p:nvSpPr>
        <p:spPr>
          <a:xfrm>
            <a:off x="552450" y="2085975"/>
            <a:ext cx="180975" cy="180975"/>
          </a:xfrm>
          <a:prstGeom prst="ellipse">
            <a:avLst/>
          </a:prstGeom>
          <a:solidFill>
            <a:srgbClr val="81ACE4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9" name=""/>
          <p:cNvSpPr txBox="1"/>
          <p:nvPr/>
        </p:nvSpPr>
        <p:spPr>
          <a:xfrm>
            <a:off x="933450" y="1971675"/>
            <a:ext cx="10706100" cy="4572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500" spc="0" u="none" cap="none">
                <a:solidFill>
                  <a:srgbClr val="F2F4F7">
                    <a:alpha val="100000"/>
                  </a:srgbClr>
                </a:solidFill>
                <a:latin typeface="Calibri"/>
              </a:rPr>
              <a:t><![CDATA[y = f(ax): stretch in x by scale factor 1/a.]]></a:t>
            </a:r>
          </a:p>
        </p:txBody>
      </p:sp>
      <p:sp>
        <p:nvSpPr>
          <p:cNvPr id="10" name="" descr=""/>
          <p:cNvSpPr/>
          <p:nvPr/>
        </p:nvSpPr>
        <p:spPr>
          <a:xfrm>
            <a:off x="552450" y="2619375"/>
            <a:ext cx="180975" cy="180975"/>
          </a:xfrm>
          <a:prstGeom prst="ellipse">
            <a:avLst/>
          </a:prstGeom>
          <a:solidFill>
            <a:srgbClr val="81ACE4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1" name=""/>
          <p:cNvSpPr txBox="1"/>
          <p:nvPr/>
        </p:nvSpPr>
        <p:spPr>
          <a:xfrm>
            <a:off x="933450" y="2505075"/>
            <a:ext cx="10706100" cy="4572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500" spc="0" u="none" cap="none">
                <a:solidFill>
                  <a:srgbClr val="F2F4F7">
                    <a:alpha val="100000"/>
                  </a:srgbClr>
                </a:solidFill>
                <a:latin typeface="Calibri"/>
              </a:rPr>
              <a:t><![CDATA[Period of sin ax or cos ax: 360°/a.]]></a:t>
            </a:r>
          </a:p>
        </p:txBody>
      </p:sp>
      <p:sp>
        <p:nvSpPr>
          <p:cNvPr id="12" name="" descr=""/>
          <p:cNvSpPr/>
          <p:nvPr/>
        </p:nvSpPr>
        <p:spPr>
          <a:xfrm>
            <a:off x="552450" y="3152775"/>
            <a:ext cx="180975" cy="180975"/>
          </a:xfrm>
          <a:prstGeom prst="ellipse">
            <a:avLst/>
          </a:prstGeom>
          <a:solidFill>
            <a:srgbClr val="81ACE4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3" name=""/>
          <p:cNvSpPr txBox="1"/>
          <p:nvPr/>
        </p:nvSpPr>
        <p:spPr>
          <a:xfrm>
            <a:off x="933450" y="3038475"/>
            <a:ext cx="10706100" cy="4572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500" spc="0" u="none" cap="none">
                <a:solidFill>
                  <a:srgbClr val="F2F4F7">
                    <a:alpha val="100000"/>
                  </a:srgbClr>
                </a:solidFill>
                <a:latin typeface="Calibri"/>
              </a:rPr>
              <a:t><![CDATA[Solving sin ax = k: extend the range to 360a.]]></a:t>
            </a:r>
          </a:p>
        </p:txBody>
      </p:sp>
      <p:sp>
        <p:nvSpPr>
          <p:cNvPr id="14" name="" descr=""/>
          <p:cNvSpPr/>
          <p:nvPr/>
        </p:nvSpPr>
        <p:spPr>
          <a:xfrm>
            <a:off x="552450" y="4314825"/>
            <a:ext cx="11087100" cy="1666875"/>
          </a:xfrm>
          <a:prstGeom prst="roundRect">
            <a:avLst/>
          </a:prstGeom>
          <a:solidFill>
            <a:srgbClr val="313438">
              <a:alpha val="100000"/>
            </a:srgbClr>
          </a:solidFill>
          <a:ln w="19050">
            <a:solidFill>
              <a:srgbClr val="3D7FD6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5" name=""/>
          <p:cNvSpPr txBox="1"/>
          <p:nvPr/>
        </p:nvSpPr>
        <p:spPr>
          <a:xfrm>
            <a:off x="819150" y="4457700"/>
            <a:ext cx="10544175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100" spc="150" u="none" cap="none">
                <a:solidFill>
                  <a:srgbClr val="81ACE4">
                    <a:alpha val="100000"/>
                  </a:srgbClr>
                </a:solidFill>
                <a:latin typeface="Calibri"/>
              </a:rPr>
              <a:t><![CDATA[EXAM FOCUS]]></a:t>
            </a:r>
          </a:p>
        </p:txBody>
      </p:sp>
      <p:sp>
        <p:nvSpPr>
          <p:cNvPr id="16" name=""/>
          <p:cNvSpPr txBox="1"/>
          <p:nvPr/>
        </p:nvSpPr>
        <p:spPr>
          <a:xfrm>
            <a:off x="819150" y="4724400"/>
            <a:ext cx="10544175" cy="49530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8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i="1" strike="noStrike" sz="16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Solve sin 2x = 0.5 for 0° ≤ x ≤ 360°. (4 marks)]]></a:t>
            </a:r>
          </a:p>
        </p:txBody>
      </p:sp>
      <p:sp>
        <p:nvSpPr>
          <p:cNvPr id="17" name=""/>
          <p:cNvSpPr txBox="1"/>
          <p:nvPr/>
        </p:nvSpPr>
        <p:spPr>
          <a:xfrm>
            <a:off x="819150" y="5210175"/>
            <a:ext cx="10544175" cy="55245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D2D7DE">
                    <a:alpha val="100000"/>
                  </a:srgbClr>
                </a:solidFill>
                <a:latin typeface="Calibri"/>
              </a:rPr>
              <a:t><![CDATA[Find the range for the whole bracket first. Then solve, then divide.]]></a:t>
            </a:r>
          </a:p>
        </p:txBody>
      </p:sp>
      <p:sp>
        <p:nvSpPr>
          <p:cNvPr id="18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A6A7A9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88">
  <a:themeElements>
    <a:clrScheme name="Theme88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88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88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15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Lesson Pack Maker</dc:creator>
  <cp:lastModifiedBy>Unknown Creator</cp:lastModifiedBy>
  <dcterms:created xsi:type="dcterms:W3CDTF">2026-09-30T12:07:46Z</dcterms:created>
  <dcterms:modified xsi:type="dcterms:W3CDTF">2026-09-30T12:07:46Z</dcterms:modified>
  <dc:title>Transforming trigonometric graphs 2</dc:title>
  <dc:description>Generated from a pasted lesson-pack script.</dc:description>
  <dc:subject>More trigonometry</dc:subject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OpenRevise drawing">
    <vt:i4>3</vt:i4>
  </property>
</Properties>
</file>