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8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55104a7c4ed9d75f6e46ebc2369149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6.png"/>
  <Relationship Id="rId3" Type="http://schemas.openxmlformats.org/officeDocument/2006/relationships/image" Target="../media/f50e43d8da87b721ad1d329aae3aa0ebfc31f945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ox plot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Further statistic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edian of 3, 5, 9, 12, 20?]]></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3, 5, 9, 12, 20?]]></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interquartile range?]]></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quartile?]]></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measure of average is the middle valu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median of 3, 5, 9, 12, 2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9]]></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range of 3, 5, 9, 12, 2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7]]></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interquartile rang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Upper quartile minus lower quartile]]></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a quartil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A value a quarter or three quarters of the way through the data]]></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ich measure of average is the middle valu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Median]]></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minimum, lower quartile, median, upper quartile and maximum.]]></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raw a box plot.]]></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ead a box plot.]]></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mpare two data sets using a box plo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BOX PLOT]]></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300" spc="0" u="none" cap="none">
                <a:solidFill>
                  <a:srgbClr val="2B3038">
                    <a:alpha val="100000"/>
                  </a:srgbClr>
                </a:solidFill>
                <a:latin typeface="Georgia"/>
              </a:rPr>
              <a:t><![CDATA[A box plot shows the five-number summary: minimum, lower quartile, median, upper quartile, maximum.]]></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The box shows the middle half of the data. The whiskers go out to the smallest and largest value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natomy of a Box Plo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Half of the data lie in the box.]]></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ve-Number Summar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five-number summary of 5, 8, 10, 12, 13, 15, 19, 22, 26.]]></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inimum and maximum]]></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 and 26]]></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edian]]></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3 (the 5th of 9 values)]]></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Lower quartil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Middle of 5, 8, 10, 12: 9]]></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Upper quartil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Middle of 15, 19, 22, 26: 20.5]]></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Min 5, LQ 9, median 13, UQ 20.5, max 26.]]></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ositions in Ordered Data]]></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For n values in order.]]></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Value]]></a:t>
            </a:r>
          </a:p>
        </p:txBody>
      </p:sp>
      <p:sp>
        <p:nvSpPr>
          <p:cNvPr id="12" name=""/>
          <p:cNvSpPr txBox="1"/>
          <p:nvPr/>
        </p:nvSpPr>
        <p:spPr>
          <a:xfrm>
            <a:off x="6229350" y="2228850"/>
            <a:ext cx="52768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osition]]></a:t>
            </a:r>
          </a:p>
        </p:txBody>
      </p:sp>
      <p:sp>
        <p:nvSpPr>
          <p:cNvPr id="13"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4"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5" name=""/>
          <p:cNvSpPr txBox="1"/>
          <p:nvPr/>
        </p:nvSpPr>
        <p:spPr>
          <a:xfrm>
            <a:off x="68580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Median]]></a:t>
            </a:r>
          </a:p>
        </p:txBody>
      </p:sp>
      <p:sp>
        <p:nvSpPr>
          <p:cNvPr id="16" name=""/>
          <p:cNvSpPr txBox="1"/>
          <p:nvPr/>
        </p:nvSpPr>
        <p:spPr>
          <a:xfrm>
            <a:off x="6229350" y="26670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n + 1)/2th value]]></a:t>
            </a:r>
          </a:p>
        </p:txBody>
      </p:sp>
      <p:sp>
        <p:nvSpPr>
          <p:cNvPr id="17"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8"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9" name=""/>
          <p:cNvSpPr txBox="1"/>
          <p:nvPr/>
        </p:nvSpPr>
        <p:spPr>
          <a:xfrm>
            <a:off x="68580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Lower quartile]]></a:t>
            </a:r>
          </a:p>
        </p:txBody>
      </p:sp>
      <p:sp>
        <p:nvSpPr>
          <p:cNvPr id="20" name=""/>
          <p:cNvSpPr txBox="1"/>
          <p:nvPr/>
        </p:nvSpPr>
        <p:spPr>
          <a:xfrm>
            <a:off x="6229350" y="33337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n + 1)/4th value]]></a:t>
            </a:r>
          </a:p>
        </p:txBody>
      </p:sp>
      <p:sp>
        <p:nvSpPr>
          <p:cNvPr id="21"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2"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Upper quartile]]></a:t>
            </a:r>
          </a:p>
        </p:txBody>
      </p:sp>
      <p:sp>
        <p:nvSpPr>
          <p:cNvPr id="24" name=""/>
          <p:cNvSpPr txBox="1"/>
          <p:nvPr/>
        </p:nvSpPr>
        <p:spPr>
          <a:xfrm>
            <a:off x="6229350" y="400050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n + 1)/4th value]]></a:t>
            </a:r>
          </a:p>
        </p:txBody>
      </p:sp>
      <p:sp>
        <p:nvSpPr>
          <p:cNvPr id="25"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6"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7" name=""/>
          <p:cNvSpPr txBox="1"/>
          <p:nvPr/>
        </p:nvSpPr>
        <p:spPr>
          <a:xfrm>
            <a:off x="68580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Interquartile range]]></a:t>
            </a:r>
          </a:p>
        </p:txBody>
      </p:sp>
      <p:sp>
        <p:nvSpPr>
          <p:cNvPr id="28" name=""/>
          <p:cNvSpPr txBox="1"/>
          <p:nvPr/>
        </p:nvSpPr>
        <p:spPr>
          <a:xfrm>
            <a:off x="6229350" y="4667250"/>
            <a:ext cx="527685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UQ − LQ]]></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mparing Two Box Plo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Class A: min 10, LQ 22, median 30, UQ 40, max 55. Class B: min 15, LQ 25, median 32, UQ 38, max 48. Compare the two classes.]]></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verages]]></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Median of B (32) is higher than A (30)]]></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pread: IQR]]></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40 − 22 = 18; B: 38 − 25 = 13]]></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ang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 45; B: 33]]></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nclusion]]></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 has a slightly higher median and is more consistent]]></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n average class B did slightly better (median 32 against 30), and B's marks were more consistent (IQR 13 against 18).]]></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riting a Compari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lways compare one average and one spread, in context.]]></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n averag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mpare the median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sprea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mpare the IQRs (or the range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se the contex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lass B scored higher on average" rather than "B is higher".]]></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se numb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Quote the values you compar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Box plo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agram showing the five-number summary.]]></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ive-number summar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Minimum, LQ, median, UQ, maximum.]]></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Whisk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line from the box out to the minimum or maximum.]]></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Interquartile rang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width of the box.]]></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ang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Maximum minus minimum.]]></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nsist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Less spread ou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ad the Box]]></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A box plot has minimum 4, LQ 10, median 15, UQ 22 and maximum 30. (a) Write down the range. (b) Write down the IQR. (c) The data set has 40 values. Roughly how many are between 10 and 22?]]></a:t>
            </a:r>
          </a:p>
        </p:txBody>
      </p:sp>
      <p:sp>
        <p:nvSpPr>
          <p:cNvPr id="15" name="" descr=""/>
          <p:cNvSpPr/>
          <p:nvPr/>
        </p:nvSpPr>
        <p:spPr>
          <a:xfrm>
            <a:off x="552450" y="4086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Read the five values.]]></a:t>
            </a:r>
          </a:p>
        </p:txBody>
      </p:sp>
      <p:sp>
        <p:nvSpPr>
          <p:cNvPr id="18" name="" descr=""/>
          <p:cNvSpPr/>
          <p:nvPr/>
        </p:nvSpPr>
        <p:spPr>
          <a:xfrm>
            <a:off x="552450" y="471487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Half of the data lie in the box.]]></a:t>
            </a:r>
          </a:p>
        </p:txBody>
      </p:sp>
      <p:sp>
        <p:nvSpPr>
          <p:cNvPr id="21"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30 − 4 = 26. (b) 22 − 10 = 12. (c) About 20, because half of the data are in the box.]]></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Further statist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Order the data.]]></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median.]]></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quartile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rite the five-number summary.]]></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box plot.]]></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range and IQ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averages.]]></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spread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ive values: min, LQ, median, UQ, max.]]></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he box holds the middle 50%.]]></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medians (average) and IQRs (spread).]]></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Give the numbers you use.]]></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The box plots show the marks of two classes. Compare the distributions. (4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Compare one average and one spread, and refer to the contex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2026-09-30T12:15:43Z</dcterms:created>
  <dcterms:modified xsi:type="dcterms:W3CDTF">2026-09-30T12:15:43Z</dcterms:modified>
  <dc:title>Box plots</dc:title>
  <dc:description>Generated from a pasted lesson-pack script.</dc:description>
  <dc:subject>Further statistics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