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12192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78715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d50a13989ecd450ff0d5cd224a71d3991.png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d50a13989ecd450ff0d5cd224a71d3992.png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2dff9686895a87c71ac936201f27c1a3.png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e49b1554a86a5d8015a54240a8e598264.png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8418e078918ccdc86c7b1a53a9f0f225.png"/>
  <Relationship Id="rId3" Type="http://schemas.openxmlformats.org/officeDocument/2006/relationships/image" Target="../media/a1b22a6880d051b4979102195e1c6b1097d106126.png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1da7d14871f818b8f2f1c327a1b7615a7.png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8.png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9.png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10.png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11.png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b31b8aa1d40c9302c7a4452f3d85231d12.png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13.png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14.png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81D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sp>
        <p:nvSpPr>
          <p:cNvPr id="5" name="" descr=""/>
          <p:cNvSpPr/>
          <p:nvPr/>
        </p:nvSpPr>
        <p:spPr>
          <a:xfrm>
            <a:off x="5410200" y="1419225"/>
            <a:ext cx="1371600" cy="1371600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/>
          <p:cNvSpPr txBox="1"/>
          <p:nvPr/>
        </p:nvSpPr>
        <p:spPr>
          <a:xfrm>
            <a:off x="1095375" y="2971800"/>
            <a:ext cx="10001250" cy="1552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40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Quadratic equations]]></a:t>
            </a:r>
          </a:p>
        </p:txBody>
      </p:sp>
      <p:sp>
        <p:nvSpPr>
          <p:cNvPr id="7" name="" descr=""/>
          <p:cNvSpPr/>
          <p:nvPr/>
        </p:nvSpPr>
        <p:spPr>
          <a:xfrm>
            <a:off x="5086350" y="5076825"/>
            <a:ext cx="2009775" cy="28575"/>
          </a:xfrm>
          <a:prstGeom prst="rect">
            <a:avLst/>
          </a:prstGeom>
          <a:solidFill>
            <a:srgbClr val="3063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1095375" y="525780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DE1E6">
                    <a:alpha val="100000"/>
                  </a:srgbClr>
                </a:solidFill>
                <a:latin typeface="Calibri"/>
              </a:rPr>
              <a:t><![CDATA[Equations and graph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095375" y="561975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10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Lesson 3 of 6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6A7A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arm-up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graph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3 of 6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nswer each one, then check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574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62000" y="24384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4955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1390650" y="23717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actorise x² + 5x + 6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307657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762000" y="32575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3314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390650" y="31908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xpand (x + 3)(x − 1)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38957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62000" y="40767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762000" y="41338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1390650" y="40100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√49?]]></a:t>
            </a:r>
          </a:p>
        </p:txBody>
      </p:sp>
      <p:sp>
        <p:nvSpPr>
          <p:cNvPr id="22" name="" descr=""/>
          <p:cNvSpPr/>
          <p:nvPr/>
        </p:nvSpPr>
        <p:spPr>
          <a:xfrm>
            <a:off x="552450" y="471487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 descr=""/>
          <p:cNvSpPr/>
          <p:nvPr/>
        </p:nvSpPr>
        <p:spPr>
          <a:xfrm>
            <a:off x="762000" y="48958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4" name=""/>
          <p:cNvSpPr txBox="1"/>
          <p:nvPr/>
        </p:nvSpPr>
        <p:spPr>
          <a:xfrm>
            <a:off x="762000" y="49530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1390650" y="48291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If ab = 0, what do you know?]]></a:t>
            </a:r>
          </a:p>
        </p:txBody>
      </p:sp>
      <p:sp>
        <p:nvSpPr>
          <p:cNvPr id="26" name="" descr=""/>
          <p:cNvSpPr/>
          <p:nvPr/>
        </p:nvSpPr>
        <p:spPr>
          <a:xfrm>
            <a:off x="552450" y="55340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 descr=""/>
          <p:cNvSpPr/>
          <p:nvPr/>
        </p:nvSpPr>
        <p:spPr>
          <a:xfrm>
            <a:off x="762000" y="57150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/>
          <p:cNvSpPr txBox="1"/>
          <p:nvPr/>
        </p:nvSpPr>
        <p:spPr>
          <a:xfrm>
            <a:off x="762000" y="57721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1390650" y="56483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the value of 3²?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arm-up - Answer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graph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3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1452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62000" y="212407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762000" y="21812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390650" y="20288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actorise x² + 5x + 6.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(x + 2)(x + 3)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2800350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62000" y="30099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762000" y="30670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390650" y="291465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xpand (x + 3)(x − 1).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x² + 2x − 3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368617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762000" y="389572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762000" y="395287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390650" y="380047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√49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7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4572000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762000" y="47815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762000" y="4838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390650" y="468630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If ab = 0, what do you know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a = 0 or b = 0]]></a:t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545782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762000" y="566737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762000" y="57245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1390650" y="55721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the value of 3²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9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earning Objectiv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graph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3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00977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819150" y="21526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19150" y="21526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781175" y="20097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olve a quadratic by factorising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09562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819150" y="32385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32385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781175" y="30956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olve a quadratic with the quadratic formula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18147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819150" y="43243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819150" y="43243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781175" y="41814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omplete the square and use it to solve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26732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819150" y="54102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819150" y="54102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781175" y="52673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hoose the most efficient method.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graph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3 of 6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2150" y="1162050"/>
            <a:ext cx="647700" cy="6477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552450" y="203835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QUADRATIC EQUATION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333500" y="2400300"/>
            <a:ext cx="9525000" cy="3048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 quadratic equation can be written ax² + bx + c = 0 and usually has two solutions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772150" y="5524500"/>
            <a:ext cx="647700" cy="28575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905000" y="5734050"/>
            <a:ext cx="8382000" cy="685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5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Rearrange so that one side is 0 before you use any method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wo Solution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graph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3 of 6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50" y="-219075"/>
            <a:ext cx="11087100" cy="8315325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552450" y="2286000"/>
            <a:ext cx="11087100" cy="3295650"/>
          </a:xfrm>
          <a:prstGeom prst="rect">
            <a:avLst/>
          </a:prstGeom>
          <a:noFill/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552450" y="5657850"/>
            <a:ext cx="110871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he solutions are where the graph crosses the x-axis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hoosing a Method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graph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3 of 6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Use the quickest one that works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28850"/>
            <a:ext cx="11087100" cy="438150"/>
          </a:xfrm>
          <a:prstGeom prst="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2228850"/>
            <a:ext cx="34290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Method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381500" y="2228850"/>
            <a:ext cx="34290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Use it when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8077200" y="2228850"/>
            <a:ext cx="34290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Example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2667000"/>
            <a:ext cx="11087100" cy="666750"/>
          </a:xfrm>
          <a:prstGeom prst="rect">
            <a:avLst/>
          </a:prstGeom>
          <a:solidFill>
            <a:srgbClr val="F2F4F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3324225"/>
            <a:ext cx="11087100" cy="9525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85800" y="26670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actorising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4381500" y="26670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quadratic factorises easily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8077200" y="26670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x² − 5x + 6 = 0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3333750"/>
            <a:ext cx="11087100" cy="666750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3990975"/>
            <a:ext cx="11087100" cy="9525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685800" y="333375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ormula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381500" y="333375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It does not factorise, or the answer is needed as a decimal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8077200" y="333375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x² + 4x − 7 = 0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4000500"/>
            <a:ext cx="11087100" cy="666750"/>
          </a:xfrm>
          <a:prstGeom prst="rect">
            <a:avLst/>
          </a:prstGeom>
          <a:solidFill>
            <a:srgbClr val="F2F4F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4657725"/>
            <a:ext cx="11087100" cy="9525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685800" y="40005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ompleting the square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381500" y="40005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You need exact surds or the turning point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8077200" y="40005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x² + 6x − 2 = 0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actorising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graph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3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olve 2x² + 5x − 3 = 0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actorise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(2x − 1)(x + 3) = 0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ach bracket is 0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2x − 1 = 0 or x + 3 = 0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olve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x = ½ or x = −3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x = ½ or x = −3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he Quadratic Formula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graph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3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olve x² + 4x − 7 = 0. Give your answers to 2 decimal places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29527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29813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28098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ormula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28098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x = (−b ± √(b² − 4ac))/2a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6385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36671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4956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ubstitute a = 1, b = 4, c = −7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4956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x = (−4 ± √(16 + 28))/2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3243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3529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1814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implify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1814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x = (−4 ± √44)/2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0101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552450" y="50387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1066800" y="48672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valuate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933950" y="48672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x = 1.32 or x = −5.32]]></a:t>
            </a:r>
          </a:p>
        </p:txBody>
      </p:sp>
      <p:sp>
        <p:nvSpPr>
          <p:cNvPr id="28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x = 1.32 or x = −5.32]]></a:t>
            </a:r>
          </a:p>
        </p:txBody>
      </p:sp>
      <p:sp>
        <p:nvSpPr>
          <p:cNvPr id="3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ompleting the Squar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graph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3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olve x² + 6x − 2 = 0 by completing the square. Give your answers to 2 decimal places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29527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29813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28098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omplete the square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28098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(x + 3)² − 9 − 2 = 0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6385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36671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4956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implify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4956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(x + 3)² = 11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3243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3529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1814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quare root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1814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x + 3 = ± √11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0101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552450" y="50387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1066800" y="48672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olve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933950" y="48672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x = −3 ± √11 = 0.32 or −6.32]]></a:t>
            </a:r>
          </a:p>
        </p:txBody>
      </p:sp>
      <p:sp>
        <p:nvSpPr>
          <p:cNvPr id="28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x = 0.32 or x = −6.32]]></a:t>
            </a:r>
          </a:p>
        </p:txBody>
      </p:sp>
      <p:sp>
        <p:nvSpPr>
          <p:cNvPr id="3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ommon Mistak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graph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3 of 6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void thes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Not rearranging to 0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ove everything to one side first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Dividing by x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olving x² = 7x by dividing loses the solution x = 0; factorise instead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igns in the formula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ake care with −b and b² − 4ac when b or c is negative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Only one solutio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Give both solutions.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Key Term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graph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3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52475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adratic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n equation with a highest power of x².]]></a:t>
            </a:r>
          </a:p>
        </p:txBody>
      </p:sp>
      <p:sp>
        <p:nvSpPr>
          <p:cNvPr id="11" name="" descr=""/>
          <p:cNvSpPr/>
          <p:nvPr/>
        </p:nvSpPr>
        <p:spPr>
          <a:xfrm>
            <a:off x="6229350" y="17811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6438900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actoris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Write as a product of brackets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36232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752475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Root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solution of an equation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229350" y="336232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438900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Discriminant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b² − 4ac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9434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752475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ompleting the squar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Writing x² + bx + c as (x + p)² + q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6229350" y="49434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6438900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urd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root that cannot be simplified to a whole number, e.g. √11.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graph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3 of 6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1295400" y="876300"/>
            <a:ext cx="57150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YOUR TASK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295400" y="1104900"/>
            <a:ext cx="824865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hoose Your Method]]></a:t>
            </a:r>
          </a:p>
        </p:txBody>
      </p:sp>
      <p:sp>
        <p:nvSpPr>
          <p:cNvPr id="10" name="" descr=""/>
          <p:cNvSpPr/>
          <p:nvPr/>
        </p:nvSpPr>
        <p:spPr>
          <a:xfrm>
            <a:off x="9639300" y="1009650"/>
            <a:ext cx="2000250" cy="495300"/>
          </a:xfrm>
          <a:prstGeom prst="round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639300" y="1009650"/>
            <a:ext cx="20002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2 minutes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1905000"/>
            <a:ext cx="11087100" cy="16954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1905000"/>
            <a:ext cx="57150" cy="169545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2076450"/>
            <a:ext cx="10553700" cy="13525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olve each and say which method you used. (a) x² − 7x + 10 = 0 (b) x² + 2x − 5 = 0 (2 d.p.) (c) x² = 9x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086225"/>
            <a:ext cx="285750" cy="2857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552450" y="41052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066800" y="3962400"/>
            <a:ext cx="10572750" cy="5334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Look for factors first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714875"/>
            <a:ext cx="285750" cy="2857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552450" y="473392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066800" y="4591050"/>
            <a:ext cx="10572750" cy="5334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Otherwise use the formula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448300"/>
            <a:ext cx="11087100" cy="8382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781050" y="5562600"/>
            <a:ext cx="4762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WHAT A GOOD ANSWER SHOWS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781050" y="5829300"/>
            <a:ext cx="10629900" cy="3810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(a) x = 2 or 5 (factorising). (b) x = −1 ± √6 = 1.45 or −3.45 (formula or completing the square). (c) x(x − 9) = 0, so x = 0 or 9.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an I...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graph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3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7241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0485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0490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Rearrange to equal zero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4290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0485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0490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actorise and solve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1338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0485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110490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Use the quadratic formula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8387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0485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110490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omplete the square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6210300" y="27241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636270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676275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Give answers to a given accuracy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6210300" y="34290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636270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676275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Give both solutions.]]></a:t>
            </a:r>
          </a:p>
        </p:txBody>
      </p:sp>
      <p:sp>
        <p:nvSpPr>
          <p:cNvPr id="27" name="" descr=""/>
          <p:cNvSpPr/>
          <p:nvPr/>
        </p:nvSpPr>
        <p:spPr>
          <a:xfrm>
            <a:off x="6210300" y="41338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 descr=""/>
          <p:cNvSpPr/>
          <p:nvPr/>
        </p:nvSpPr>
        <p:spPr>
          <a:xfrm>
            <a:off x="636270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676275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void dividing by x.]]></a:t>
            </a:r>
          </a:p>
        </p:txBody>
      </p:sp>
      <p:sp>
        <p:nvSpPr>
          <p:cNvPr id="30" name="" descr=""/>
          <p:cNvSpPr/>
          <p:nvPr/>
        </p:nvSpPr>
        <p:spPr>
          <a:xfrm>
            <a:off x="6210300" y="48387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 descr=""/>
          <p:cNvSpPr/>
          <p:nvPr/>
        </p:nvSpPr>
        <p:spPr>
          <a:xfrm>
            <a:off x="636270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2" name=""/>
          <p:cNvSpPr txBox="1"/>
          <p:nvPr/>
        </p:nvSpPr>
        <p:spPr>
          <a:xfrm>
            <a:off x="676275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hoose a method.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81D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45720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752475"/>
            <a:ext cx="11087100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ummary & Exam Focus]]></a:t>
            </a:r>
          </a:p>
        </p:txBody>
      </p:sp>
      <p:sp>
        <p:nvSpPr>
          <p:cNvPr id="6" name="" descr=""/>
          <p:cNvSpPr/>
          <p:nvPr/>
        </p:nvSpPr>
        <p:spPr>
          <a:xfrm>
            <a:off x="552450" y="15525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933450" y="14382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Factorise if you can.]]></a:t>
            </a:r>
          </a:p>
        </p:txBody>
      </p:sp>
      <p:sp>
        <p:nvSpPr>
          <p:cNvPr id="8" name="" descr=""/>
          <p:cNvSpPr/>
          <p:nvPr/>
        </p:nvSpPr>
        <p:spPr>
          <a:xfrm>
            <a:off x="552450" y="20859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933450" y="19716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Formula: x = (−b ± √(b² − 4ac))/2a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6193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33450" y="25050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Complete the square: (x + p)² + q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1527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933450" y="30384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Every quadratic has up to two solutions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4314825"/>
            <a:ext cx="11087100" cy="1666875"/>
          </a:xfrm>
          <a:prstGeom prst="roundRect">
            <a:avLst/>
          </a:prstGeom>
          <a:solidFill>
            <a:srgbClr val="313438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4457700"/>
            <a:ext cx="10544175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XAM FOCUS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819150" y="4724400"/>
            <a:ext cx="10544175" cy="495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i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olve x² + 4x − 7 = 0. Give your solutions correct to 2 decimal places. (3 marks)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819150" y="5210175"/>
            <a:ext cx="10544175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2D7DE">
                    <a:alpha val="100000"/>
                  </a:srgbClr>
                </a:solidFill>
                <a:latin typeface="Calibri"/>
              </a:rPr>
              <a:t><![CDATA[Write the formula first, then substitute carefully, using brackets for negatives.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6A7A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5">
  <a:themeElements>
    <a:clrScheme name="Theme8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Lesson Pack Maker</dc:creator>
  <cp:lastModifiedBy>Unknown Creator</cp:lastModifiedBy>
  <dcterms:created xsi:type="dcterms:W3CDTF">2026-09-30T12:21:22Z</dcterms:created>
  <dcterms:modified xsi:type="dcterms:W3CDTF">2026-09-30T12:21:22Z</dcterms:modified>
  <dc:title>Quadratic equations</dc:title>
  <dc:description>Generated from a pasted lesson-pack script.</dc:description>
  <dc:subject>Equations and graphs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penRevise drawing">
    <vt:i4>3</vt:i4>
  </property>
</Properties>
</file>