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84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9a5af2ec02440aa9a507ded6a87d4e243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44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45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47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48.png"/>
  <Relationship Id="rId3" Type="http://schemas.openxmlformats.org/officeDocument/2006/relationships/image" Target="../media/2d38a415bb0407b8c56bb5de5da12165c17b3dd349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50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51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52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53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54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5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56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57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58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Kinetic, elastic and gravitational potential energ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unit for mas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6.0 cm to metr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out 4²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g stand for in E_p = mgh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speed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unit for mas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Kilograms (kg)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6.0 cm to metr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0.060 m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out 4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6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g stand for in E_p = mgh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ravitational field strength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spe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Metres per second (m/s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the equation for kinetic energ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and apply the equation for elastic potential energy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pply the equation for gravitational potential energ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energy conservation to find speeds and heights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units and give answers to an appropriate number of significant figure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REE ENERGY EQUA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_k = ½mv²   E_e = ½ke²   E_p = mgh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first two. E_p = mgh is on the equation sheet, and the value of g (9.8 N/kg) is always given in the ques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ree Stores, Three Equa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heck the units before you substitu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antities and Uni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lways use these uni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Quantity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ymbo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nit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0575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k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joules (J)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067050"/>
            <a:ext cx="11087100" cy="4000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4575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0670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astic potential energy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0670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0670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joules (J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34671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34671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 energ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34671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p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34671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joules (J)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3867150"/>
            <a:ext cx="11087100" cy="4000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42576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38671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38671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38671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ilograms (kg)]]></a:t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42672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685800" y="42672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381500" y="42672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8077200" y="42672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tres per second (m/s)]]></a:t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4667250"/>
            <a:ext cx="11087100" cy="4000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1" name=""/>
          <p:cNvSpPr txBox="1"/>
          <p:nvPr/>
        </p:nvSpPr>
        <p:spPr>
          <a:xfrm>
            <a:off x="685800" y="46672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ring constant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4381500" y="46672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8077200" y="46672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wtons per metre (N/m)]]></a:t>
            </a:r>
          </a:p>
        </p:txBody>
      </p:sp>
      <p:sp>
        <p:nvSpPr>
          <p:cNvPr id="44" name="" descr=""/>
          <p:cNvSpPr/>
          <p:nvPr/>
        </p:nvSpPr>
        <p:spPr>
          <a:xfrm>
            <a:off x="552450" y="50673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 descr=""/>
          <p:cNvSpPr/>
          <p:nvPr/>
        </p:nvSpPr>
        <p:spPr>
          <a:xfrm>
            <a:off x="552450" y="54578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6" name=""/>
          <p:cNvSpPr txBox="1"/>
          <p:nvPr/>
        </p:nvSpPr>
        <p:spPr>
          <a:xfrm>
            <a:off x="685800" y="50673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tension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4381500" y="50673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8077200" y="50673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tres (m)]]></a:t>
            </a:r>
          </a:p>
        </p:txBody>
      </p:sp>
      <p:sp>
        <p:nvSpPr>
          <p:cNvPr id="49" name="" descr=""/>
          <p:cNvSpPr/>
          <p:nvPr/>
        </p:nvSpPr>
        <p:spPr>
          <a:xfrm>
            <a:off x="552450" y="5467350"/>
            <a:ext cx="11087100" cy="4000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0" name="" descr=""/>
          <p:cNvSpPr/>
          <p:nvPr/>
        </p:nvSpPr>
        <p:spPr>
          <a:xfrm>
            <a:off x="552450" y="58578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1" name=""/>
          <p:cNvSpPr txBox="1"/>
          <p:nvPr/>
        </p:nvSpPr>
        <p:spPr>
          <a:xfrm>
            <a:off x="685800" y="54673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field strength]]></a:t>
            </a:r>
          </a:p>
        </p:txBody>
      </p:sp>
      <p:sp>
        <p:nvSpPr>
          <p:cNvPr id="52" name=""/>
          <p:cNvSpPr txBox="1"/>
          <p:nvPr/>
        </p:nvSpPr>
        <p:spPr>
          <a:xfrm>
            <a:off x="4381500" y="54673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]]></a:t>
            </a:r>
          </a:p>
        </p:txBody>
      </p:sp>
      <p:sp>
        <p:nvSpPr>
          <p:cNvPr id="53" name=""/>
          <p:cNvSpPr txBox="1"/>
          <p:nvPr/>
        </p:nvSpPr>
        <p:spPr>
          <a:xfrm>
            <a:off x="8077200" y="546735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ewtons per kilogram (N/kg)]]></a:t>
            </a:r>
          </a:p>
        </p:txBody>
      </p:sp>
      <p:sp>
        <p:nvSpPr>
          <p:cNvPr id="54" name="" descr=""/>
          <p:cNvSpPr/>
          <p:nvPr/>
        </p:nvSpPr>
        <p:spPr>
          <a:xfrm>
            <a:off x="552450" y="5867400"/>
            <a:ext cx="11087100" cy="4000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5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6" name=""/>
          <p:cNvSpPr txBox="1"/>
          <p:nvPr/>
        </p:nvSpPr>
        <p:spPr>
          <a:xfrm>
            <a:off x="685800" y="58674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ight]]></a:t>
            </a:r>
          </a:p>
        </p:txBody>
      </p:sp>
      <p:sp>
        <p:nvSpPr>
          <p:cNvPr id="57" name=""/>
          <p:cNvSpPr txBox="1"/>
          <p:nvPr/>
        </p:nvSpPr>
        <p:spPr>
          <a:xfrm>
            <a:off x="4381500" y="58674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]]></a:t>
            </a:r>
          </a:p>
        </p:txBody>
      </p:sp>
      <p:sp>
        <p:nvSpPr>
          <p:cNvPr id="58" name=""/>
          <p:cNvSpPr txBox="1"/>
          <p:nvPr/>
        </p:nvSpPr>
        <p:spPr>
          <a:xfrm>
            <a:off x="8077200" y="5867400"/>
            <a:ext cx="3429000" cy="4000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etres (m)]]></a:t>
            </a:r>
          </a:p>
        </p:txBody>
      </p:sp>
      <p:sp>
        <p:nvSpPr>
          <p:cNvPr id="5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ar of mass 1200 kg travels at 15 m/s. Calculate its kinetic energ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k = ½mv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k = 0.5 × 1200 × 15²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e firs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5² = 2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k = 135 000 J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Kinetic energy = 135 000 J (or 135 kJ)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astic Potential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pring has a spring constant of 40 N/m. It is stretched by 25 cm. Calculate the elastic potential energy stor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the extens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5 cm = 0.25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e = 0.5 × 40 × 0.25²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e = 1.25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.25 J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2.0 kg book is lifted 3.0 m onto a shelf. g = 9.8 N/kg. Calculate the gain in gravitational potential energ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equa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p = mgh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p = 2.0 × 9.8 × 3.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_p = 58.8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8.8 J (about 59 J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Energy Conserv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oller coaster car starts from rest at a height of 20 m. Ignoring friction, find its speed at the bottom. g = 9.8 N/k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 lost equals kinetic gain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gh = ½mv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mass cancel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² = 2gh = 2 × 9.8 × 20 = 39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e roo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19.8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9.8 m/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rks are often lost he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r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quare only the speed or extension, not the whole of ½mv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cm to m and g to kg before substituting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alv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o not forget the 0.5 in the kinetic and elastic equation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gnificant figur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answer to the same number of s.f. as the least accurate data, usually 2 or 3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in the movement of an objec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astic potenti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in a stretched or compressed objec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potenti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in an object raised above the groun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ring consta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stiff a spring is; force needed per metre of extens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ten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ncrease in length of a spring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ational field strength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on each kilogram; 9.8 N/kg on Earth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Ra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each. (a) A 0.50 kg ball moving at 8.0 m/s. (b) A spring with k = 100 N/m stretched by 0.10 m. (c) A 60 kg climber 15 m up a cliff (g = 9.8 N/kg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rite the equ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ubstitute and calculat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dd the uni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16 J (b) 0.50 J (c) 8820 J (about 8800 J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2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he kinetic energy equ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he elastic potential energy equ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gravitational potential energy equa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vert cm to 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quare the correct quantit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conservation of energy to find a spee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 and sensible significant figur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rrange an equa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_k = ½mv²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_e = ½ke², with e in met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_p = mgh, with g giv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nergy lost from one store is gained by another if no energy is dissipate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0.40 kg ball moves at 12 m/s. Calculate its kinetic energy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Write the equation, substitute, then give the uni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2026-09-30T12:42:10Z</dcterms:created>
  <dcterms:modified xsi:type="dcterms:W3CDTF">2026-09-30T12:42:10Z</dcterms:modified>
  <dc:title>Kinetic, elastic and gravitational potential energy</dc:title>
  <dc:description>Generated from a pasted lesson-pack script.</dc:description>
  <dc:subject>Energy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