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Discuss why water is good for hot water bottles and central heat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6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3c6321f5150e37519b1088075f886b5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2.png"/>
  <Relationship Id="rId3" Type="http://schemas.openxmlformats.org/officeDocument/2006/relationships/image" Target="../media/9bb269099c2f618cae467db68cd2a18d599467ab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d702aed729d189ee0e4a30f25bd5c9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 Id="rId3" Type="http://schemas.openxmlformats.org/officeDocument/2006/relationships/image" Target="../media/593115a22426e70a812119c6fc39a625452ff4793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pecific heat capacity]]></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Energ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3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temperature change used in this equation?]]></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equation for power?]]></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unit is energy measured in?]]></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onvert 500 g to kilograms.]]></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ich store increases when a substance is heated?]]></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temperature change used in this equat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Degrees Celsius (°C)]]></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equation for powe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P = E ÷ t]]></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unit is energy measured i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Joules]]></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onvert 500 g to kilogram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0.50 kg]]></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ich store increases when a substance is heated?]]></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hermal]]></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200977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fine specific heat capacity.]]></a:t>
            </a:r>
          </a:p>
        </p:txBody>
      </p:sp>
      <p:sp>
        <p:nvSpPr>
          <p:cNvPr id="13" name="" descr=""/>
          <p:cNvSpPr/>
          <p:nvPr/>
        </p:nvSpPr>
        <p:spPr>
          <a:xfrm>
            <a:off x="552450" y="2876550"/>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Apply ΔE = mcΔθ to calculate energy, mass, temperature change or c.]]></a:t>
            </a:r>
          </a:p>
        </p:txBody>
      </p:sp>
      <p:sp>
        <p:nvSpPr>
          <p:cNvPr id="17" name="" descr=""/>
          <p:cNvSpPr/>
          <p:nvPr/>
        </p:nvSpPr>
        <p:spPr>
          <a:xfrm>
            <a:off x="552450" y="374332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method for Required Practical 1.]]></a:t>
            </a:r>
          </a:p>
        </p:txBody>
      </p:sp>
      <p:sp>
        <p:nvSpPr>
          <p:cNvPr id="21" name="" descr=""/>
          <p:cNvSpPr/>
          <p:nvPr/>
        </p:nvSpPr>
        <p:spPr>
          <a:xfrm>
            <a:off x="552450" y="4610100"/>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measured values are often too high.]]></a:t>
            </a:r>
          </a:p>
        </p:txBody>
      </p:sp>
      <p:sp>
        <p:nvSpPr>
          <p:cNvPr id="25" name="" descr=""/>
          <p:cNvSpPr/>
          <p:nvPr/>
        </p:nvSpPr>
        <p:spPr>
          <a:xfrm>
            <a:off x="552450" y="547687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Interpret energy against temperature graph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SPECIFIC HEAT CAPACITY]]></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100" spc="0" u="none" cap="none">
                <a:solidFill>
                  <a:srgbClr val="12414C">
                    <a:alpha val="100000"/>
                  </a:srgbClr>
                </a:solidFill>
                <a:latin typeface="Georgia"/>
              </a:rPr>
              <a:t><![CDATA[The specific heat capacity of a substance is the energy needed to raise the temperature of 1 kg of the substance by 1 °C.]]></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5C6D70">
                    <a:alpha val="100000"/>
                  </a:srgbClr>
                </a:solidFill>
                <a:latin typeface="Calibri"/>
              </a:rPr>
              <a:t><![CDATA[ΔE = mcΔθ is given on the equation sheet. The unit of c is J/kg °C. For water, c = 4200 J/kg °C.]]></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1: Apparatu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pic>
        <p:nvPicPr>
          <p:cNvPr id="9" name="" descr=""/>
          <p:cNvPicPr>
            <a:picLocks noChangeAspect="1"/>
          </p:cNvPicPr>
          <p:nvPr/>
        </p:nvPicPr>
        <p:blipFill>
          <a:blip r:embed="rId3"/>
          <a:stretch>
            <a:fillRect/>
          </a:stretch>
        </p:blipFill>
        <p:spPr>
          <a:xfrm>
            <a:off x="552450" y="1905000"/>
            <a:ext cx="11087100" cy="406717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Insulation reduces energy lost to the surrounding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Method for Required Practical 1]]></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Find the specific heat capacity of a metal block.]]></a:t>
            </a:r>
          </a:p>
        </p:txBody>
      </p:sp>
      <p:sp>
        <p:nvSpPr>
          <p:cNvPr id="10" name="" descr=""/>
          <p:cNvSpPr/>
          <p:nvPr/>
        </p:nvSpPr>
        <p:spPr>
          <a:xfrm>
            <a:off x="55245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1525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Measure the mass]]></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Use a balance; record m in kg.]]></a:t>
            </a:r>
          </a:p>
        </p:txBody>
      </p:sp>
      <p:sp>
        <p:nvSpPr>
          <p:cNvPr id="14" name="" descr=""/>
          <p:cNvSpPr/>
          <p:nvPr/>
        </p:nvSpPr>
        <p:spPr>
          <a:xfrm>
            <a:off x="22193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243840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30384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24384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57175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et up]]></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Put the heater and thermometer in the block and wrap it in insulation.]]></a:t>
            </a:r>
          </a:p>
        </p:txBody>
      </p:sp>
      <p:sp>
        <p:nvSpPr>
          <p:cNvPr id="19" name="" descr=""/>
          <p:cNvSpPr/>
          <p:nvPr/>
        </p:nvSpPr>
        <p:spPr>
          <a:xfrm>
            <a:off x="41052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432435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49244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43243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445770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tar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Record the starting temperature and switch on the heater.]]></a:t>
            </a:r>
          </a:p>
        </p:txBody>
      </p:sp>
      <p:sp>
        <p:nvSpPr>
          <p:cNvPr id="24" name="" descr=""/>
          <p:cNvSpPr/>
          <p:nvPr/>
        </p:nvSpPr>
        <p:spPr>
          <a:xfrm>
            <a:off x="59912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621030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68103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62103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634365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cord]]></a:t>
            </a:r>
          </a:p>
          <a:p>
            <a:pPr algn="ctr" rtl="0" fontAlgn="base" marL="0" marR="0" indent="0" lvl="0">
              <a:lnSpc>
                <a:spcPct val="112000"/>
              </a:lnSpc>
              <a:spcBef>
                <a:spcPts val="0"/>
              </a:spcBef>
              <a:spcAft>
                <a:spcPts val="0"/>
              </a:spcAft>
            </a:pPr>
            <a:r>
              <a:rPr lang="en-US" strike="noStrike" sz="1000" spc="0" u="none" cap="none">
                <a:solidFill>
                  <a:srgbClr val="1D272A">
                    <a:alpha val="100000"/>
                  </a:srgbClr>
                </a:solidFill>
                <a:latin typeface="Calibri"/>
              </a:rPr>
              <a:t><![CDATA[At regular intervals record the temperature and the energy transferred (from the joulemeter, or power times time).]]></a:t>
            </a:r>
          </a:p>
        </p:txBody>
      </p:sp>
      <p:sp>
        <p:nvSpPr>
          <p:cNvPr id="29" name="" descr=""/>
          <p:cNvSpPr/>
          <p:nvPr/>
        </p:nvSpPr>
        <p:spPr>
          <a:xfrm>
            <a:off x="78771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0" name="" descr=""/>
          <p:cNvSpPr/>
          <p:nvPr/>
        </p:nvSpPr>
        <p:spPr>
          <a:xfrm>
            <a:off x="809625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86963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2" name=""/>
          <p:cNvSpPr txBox="1"/>
          <p:nvPr/>
        </p:nvSpPr>
        <p:spPr>
          <a:xfrm>
            <a:off x="80962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822960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Plo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Draw a graph of temperature against energy supplied.]]></a:t>
            </a:r>
          </a:p>
        </p:txBody>
      </p:sp>
      <p:sp>
        <p:nvSpPr>
          <p:cNvPr id="34" name="" descr=""/>
          <p:cNvSpPr/>
          <p:nvPr/>
        </p:nvSpPr>
        <p:spPr>
          <a:xfrm>
            <a:off x="97631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5" name="" descr=""/>
          <p:cNvSpPr/>
          <p:nvPr/>
        </p:nvSpPr>
        <p:spPr>
          <a:xfrm>
            <a:off x="998220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6" name="" descr=""/>
          <p:cNvSpPr/>
          <p:nvPr/>
        </p:nvSpPr>
        <p:spPr>
          <a:xfrm>
            <a:off x="105822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7" name=""/>
          <p:cNvSpPr txBox="1"/>
          <p:nvPr/>
        </p:nvSpPr>
        <p:spPr>
          <a:xfrm>
            <a:off x="99822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6]]></a:t>
            </a:r>
          </a:p>
        </p:txBody>
      </p:sp>
      <p:sp>
        <p:nvSpPr>
          <p:cNvPr id="38" name=""/>
          <p:cNvSpPr txBox="1"/>
          <p:nvPr/>
        </p:nvSpPr>
        <p:spPr>
          <a:xfrm>
            <a:off x="1011555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Calculate]]></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The gradient is 1/mc, so c = 1/(m × gradient).]]></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lculating Ener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Calculate the energy needed to heat 2.0 kg of water from 20 °C to 35 °C. c = 4200 J/kg °C.]]></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emperature chang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35 − 20 = 15 °C]]></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ΔE = 2.0 × 4200 × 15]]></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ΔE = 126 000 J]]></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6 000 J (126 kJ)]]></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inding c]]></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0.50 kg metal block needs 9000 J to raise its temperature by 20 °C. Find the specific heat capacity of the metal.]]></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rrang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c = ΔE/mΔθ]]></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c = 9000/(0.50 × 2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c = 900 J/kg °C]]></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900 J/kg °C]]></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inding the Temperature Chan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3.0 kg of oil (c = 2000 J/kg °C) is given 240 kJ of energy. What is the temperature rise?]]></a:t>
            </a:r>
          </a:p>
        </p:txBody>
      </p:sp>
      <p:sp>
        <p:nvSpPr>
          <p:cNvPr id="12" name="" descr=""/>
          <p:cNvSpPr/>
          <p:nvPr/>
        </p:nvSpPr>
        <p:spPr>
          <a:xfrm>
            <a:off x="552450" y="29527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Convert energy]]></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240 kJ = 240 000 J]]></a:t>
            </a:r>
          </a:p>
        </p:txBody>
      </p:sp>
      <p:sp>
        <p:nvSpPr>
          <p:cNvPr id="16"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rrange]]></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Δθ= ΔE/mc]]></a:t>
            </a:r>
          </a:p>
        </p:txBody>
      </p:sp>
      <p:sp>
        <p:nvSpPr>
          <p:cNvPr id="20"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240 000)/(3.0 × 2000)]]></a:t>
            </a:r>
          </a:p>
        </p:txBody>
      </p:sp>
      <p:sp>
        <p:nvSpPr>
          <p:cNvPr id="24" name="" descr=""/>
          <p:cNvSpPr/>
          <p:nvPr/>
        </p:nvSpPr>
        <p:spPr>
          <a:xfrm>
            <a:off x="552450" y="50101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40 °C]]></a:t>
            </a:r>
          </a:p>
        </p:txBody>
      </p:sp>
      <p:sp>
        <p:nvSpPr>
          <p:cNvPr id="28"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0 °C]]></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the Result Is Too Hig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 very common exam question.]]></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nergy is los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Some of the energy from the heater warms the surroundings instead of the bloc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energy supplied is more than the energy that actually heats the bloc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ffec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c = ΔE/mΔθ uses the energy supplied, so the calculated value is too big.]]></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ix]]></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Use more insulation, add a lid, or use a lagged bloc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pecific Heat Capacity or Latent Hea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781175"/>
            <a:ext cx="5314950" cy="2105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12414C">
                    <a:alpha val="100000"/>
                  </a:srgbClr>
                </a:solidFill>
                <a:latin typeface="Georgia"/>
              </a:rPr>
              <a:t><![CDATA[SPECIFIC HEAT CAPACITY]]></a:t>
            </a:r>
          </a:p>
        </p:txBody>
      </p:sp>
      <p:sp>
        <p:nvSpPr>
          <p:cNvPr id="11" name="" descr=""/>
          <p:cNvSpPr/>
          <p:nvPr/>
        </p:nvSpPr>
        <p:spPr>
          <a:xfrm>
            <a:off x="781050" y="2438400"/>
            <a:ext cx="4857750" cy="19050"/>
          </a:xfrm>
          <a:prstGeom prst="rect">
            <a:avLst/>
          </a:prstGeom>
          <a:solidFill>
            <a:srgbClr val="12414C">
              <a:alpha val="100000"/>
            </a:srgbClr>
          </a:solidFill>
          <a:ln w="9525">
            <a:noFill/>
          </a:ln>
        </p:spPr>
        <p:txBody>
          <a:bodyPr vertOverflow="clip" rtlCol="0" anchor="ctr"/>
          <a:lstStyle/>
          <a:p>
            <a:pPr algn="ctr"/>
            <a:r>
              <a:t/>
            </a:r>
          </a:p>
        </p:txBody>
      </p:sp>
      <p:sp>
        <p:nvSpPr>
          <p:cNvPr id="12" name=""/>
          <p:cNvSpPr txBox="1"/>
          <p:nvPr/>
        </p:nvSpPr>
        <p:spPr>
          <a:xfrm>
            <a:off x="781050" y="2647950"/>
            <a:ext cx="4857750" cy="12382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Temperature changes.]]></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ΔE = mcΔθ.]]></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Unit: J/kg °C.]]></a:t>
            </a:r>
          </a:p>
        </p:txBody>
      </p:sp>
      <p:sp>
        <p:nvSpPr>
          <p:cNvPr id="13" name="" descr=""/>
          <p:cNvSpPr/>
          <p:nvPr/>
        </p:nvSpPr>
        <p:spPr>
          <a:xfrm>
            <a:off x="6324600" y="1781175"/>
            <a:ext cx="5314950" cy="2105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C98B3C">
                    <a:alpha val="100000"/>
                  </a:srgbClr>
                </a:solidFill>
                <a:latin typeface="Georgia"/>
              </a:rPr>
              <a:t><![CDATA[SPECIFIC LATENT HEAT]]></a:t>
            </a:r>
          </a:p>
        </p:txBody>
      </p:sp>
      <p:sp>
        <p:nvSpPr>
          <p:cNvPr id="15" name="" descr=""/>
          <p:cNvSpPr/>
          <p:nvPr/>
        </p:nvSpPr>
        <p:spPr>
          <a:xfrm>
            <a:off x="6553200" y="2438400"/>
            <a:ext cx="4857750" cy="19050"/>
          </a:xfrm>
          <a:prstGeom prst="rect">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2382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Temperature stays constant (a change of state).]]></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E = mL.]]></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Unit: J/kg.]]></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pecific heat capacit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needed to raise 1 kg of a substance by 1 °C.]]></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hermal energ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stored in the moving particles of a substance.]]></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emperature chang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Final temperature minus starting temperature, Δθ.]]></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sula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aterial that reduces energy transfer by heating.]]></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Joulemete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eter that shows the energy transferred in joules.]]></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Gradien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How steep a graph line i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ich Is Hotter?]]></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1.0 kg of water and 1.0 kg of aluminium (c = 900 J/kg °C) each receive 45 000 J. Calculate the temperature rise of each and say which changes more.]]></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Rearrange for temperature change.]]></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Compare the two answers.]]></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Water: 45 000 ÷ (1.0 × 4200) = 10.7 °C. Aluminium: 45 000 ÷ (1.0 × 900) = 50 °C. Aluminium heats up much mor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call the meaning of specific heat capacity.]]></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ΔE = mcΔθ.]]></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arrange for c.]]></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onvert kJ to J and g to kg.]]></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Required Practical 1.]]></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hy the measured c is too high.]]></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a graph gradient to find c.]]></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hoose sensible unit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ΔE = mcΔθ.]]></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The unit of c is J/kg °C.]]></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Measured values of c are too high if energy is lost.]]></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Insulate the block to reduce losses.]]></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500" spc="0" u="none" cap="none">
                <a:solidFill>
                  <a:srgbClr val="FFFFFF">
                    <a:alpha val="100000"/>
                  </a:srgbClr>
                </a:solidFill>
                <a:latin typeface="Georgia"/>
              </a:rPr>
              <a:t><![CDATA[Calculate the energy needed to raise the temperature of 1.5 kg of water by 40 °C. c = 4200 J/kg °C.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Substitute all three values then multipl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Specific heat capac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9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Calculate the energy needed to raise the temperature of 1.5 kg of water by 40 °C. Specific heat capacity of water = 4200 J/kg °C. Use the…]]></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4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heats a block of aluminium of mass 0.80 kg using a heater of power 60 W. The graph shows how the temperature of the block change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value of specific heat capacity found in the experiment is higher than the true value. Explain wh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12414C">
                    <a:alpha val="100000"/>
                  </a:srgbClr>
                </a:solidFill>
                <a:latin typeface="Georgia"/>
              </a:rPr>
              <a:t><![CDATA[Exam Practice: Specific heat capacity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20955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6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an investigation to determine the specific heat capacity of an aluminium block. Your answer should include the apparatus…]]></a:t>
            </a:r>
          </a:p>
        </p:txBody>
      </p:sp>
      <p:sp>
        <p:nvSpPr>
          <p:cNvPr id="12" name="" descr=""/>
          <p:cNvSpPr/>
          <p:nvPr/>
        </p:nvSpPr>
        <p:spPr>
          <a:xfrm>
            <a:off x="552450" y="34861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Water is used in central heating systems. Suggest why.]]></a:t>
            </a:r>
          </a:p>
        </p:txBody>
      </p:sp>
      <p:sp>
        <p:nvSpPr>
          <p:cNvPr id="15" name="" descr=""/>
          <p:cNvSpPr/>
          <p:nvPr/>
        </p:nvSpPr>
        <p:spPr>
          <a:xfrm>
            <a:off x="552450" y="48768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6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250 g of water cools from 80 °C to 30 °C. Calculate the energy transferred from the water. Specific heat capacity of water = 4200 J/kg °C.]]></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12414C">
                    <a:alpha val="100000"/>
                  </a:srgbClr>
                </a:solidFill>
                <a:latin typeface="Georgia"/>
              </a:rPr>
              <a:t><![CDATA[Calculate the energy needed to raise the temperature of 1.5 kg of water by 40 °C. Specific heat capacity of water = 4200 J/kg °C. Use the equation: change in thermal energy = mass × specific heat capacity × temperature chang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252 000 J]]></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4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A student heats a block of aluminium of mass 0.80 kg using a heater of power 60 W. The graph shows how the temperature of the block changes with time. (a) Calculate the energy transferred by the heater in 300 s. (b) Use the graph and your answer to (a) to calculate the specific heat capacity of…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18 000 J]]></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emperature rise 25 °C read from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 = ΔE ÷ (mΔθ)]]></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900 J/kg °C]]></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The value of specific heat capacity found in the experiment is higher than the true value. Explain wh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me energy is transferred to the surrounding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12414C">
                    <a:alpha val="100000"/>
                  </a:srgbClr>
                </a:solidFill>
                <a:latin typeface="Georgia"/>
              </a:rPr>
              <a:t><![CDATA[Energy supplied is more than the energy stored in the block so c appears too hig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6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12414C">
                    <a:alpha val="100000"/>
                  </a:srgbClr>
                </a:solidFill>
                <a:latin typeface="Georgia"/>
              </a:rPr>
              <a:t><![CDATA[Describe an investigation to determine the specific heat capacity of an aluminium block. Your answer should include the apparatus, measurements, and how you would use them to obtain the resul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3 (5 to 6 marks): a clear, ordered method with apparatus (block, heater, thermometer, insulation, power supply or joulemeter), the measurements (mass, temperature, energy or power and time) and the calculation of c with a preca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5 to 6 mark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2 (3 to 4 marks): a method with most apparatus and measurements, and some reference to the calcula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3 to 4 mark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vel 1 (1 to 2 marks): simple statements about heating a block]]></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to 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Water is used in central heating systems. Suggest wh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High specific heat capacit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an carry or store a lot of energy per kg per degre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250 g of water cools from 80 °C to 30 °C. Calculate the energy transferred from the water. Specific heat capacity of water = 4200 J/kg °C.]]></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nverts to 0.25 kg and uses 50 °C]]></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52 500 J]]></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2026-09-30T18:52:10Z</dcterms:created>
  <dcterms:modified xsi:type="dcterms:W3CDTF">2026-09-30T18:52:10Z</dcterms:modified>
  <dc:title>Specific heat capacity</dc:title>
  <dc:description>Generated from a pasted lesson-pack script.</dc:description>
  <dc:subject>Energy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