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how learners would show reliabilit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6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3c6321f5150e37519b1088075f886b51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1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1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0.png"/>
  <Relationship Id="rId3" Type="http://schemas.openxmlformats.org/officeDocument/2006/relationships/image" Target="../media/41c8044561a0b67c5a05b401e7f79dc09a9cec41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f41660f26d8737592271539d415222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2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7.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 Id="rId3" Type="http://schemas.openxmlformats.org/officeDocument/2006/relationships/image" Target="../media/6b0d7d93b3cac35495e12c905093c7f2d3673b273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7.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8.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nergy transfers, conservation and dissipation]]></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Energ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5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an energy be destroyed?]]></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riction?]]></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a good thermal insulator.]]></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asted energy?]]></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ich store increases when friction act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an energy be destroyed?]]></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No]]></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ric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force opposing motion between surfaces]]></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a good thermal insulato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Wool, foam or fibreglass]]></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asted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transferred to stores that are not useful]]></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ich store increases when friction act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rma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20097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energy transfers in a closed system.]]></a:t>
            </a:r>
          </a:p>
        </p:txBody>
      </p:sp>
      <p:sp>
        <p:nvSpPr>
          <p:cNvPr id="13" name="" descr=""/>
          <p:cNvSpPr/>
          <p:nvPr/>
        </p:nvSpPr>
        <p:spPr>
          <a:xfrm>
            <a:off x="552450" y="287655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energy is dissipated.]]></a:t>
            </a:r>
          </a:p>
        </p:txBody>
      </p:sp>
      <p:sp>
        <p:nvSpPr>
          <p:cNvPr id="17" name="" descr=""/>
          <p:cNvSpPr/>
          <p:nvPr/>
        </p:nvSpPr>
        <p:spPr>
          <a:xfrm>
            <a:off x="552450" y="374332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ays of reducing unwanted energy transfers: lubrication and thermal insulation.]]></a:t>
            </a:r>
          </a:p>
        </p:txBody>
      </p:sp>
      <p:sp>
        <p:nvSpPr>
          <p:cNvPr id="21" name="" descr=""/>
          <p:cNvSpPr/>
          <p:nvPr/>
        </p:nvSpPr>
        <p:spPr>
          <a:xfrm>
            <a:off x="552450" y="461010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how thickness and thermal conductivity affect the rate of cooling of a building.]]></a:t>
            </a:r>
          </a:p>
        </p:txBody>
      </p:sp>
      <p:sp>
        <p:nvSpPr>
          <p:cNvPr id="25" name="" descr=""/>
          <p:cNvSpPr/>
          <p:nvPr/>
        </p:nvSpPr>
        <p:spPr>
          <a:xfrm>
            <a:off x="552450" y="54768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an investigation into insulating material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DISSIPATION]]></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900" spc="0" u="none" cap="none">
                <a:solidFill>
                  <a:srgbClr val="12414C">
                    <a:alpha val="100000"/>
                  </a:srgbClr>
                </a:solidFill>
                <a:latin typeface="Georgia"/>
              </a:rPr>
              <a:t><![CDATA[Energy is never lost: it is transferred usefully, stored or dissipated. In every change some energy is dissipated into less useful stores.]]></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400" spc="0" u="none" cap="none">
                <a:solidFill>
                  <a:srgbClr val="5C6D70">
                    <a:alpha val="100000"/>
                  </a:srgbClr>
                </a:solidFill>
                <a:latin typeface="Calibri"/>
              </a:rPr>
              <a:t><![CDATA[The higher the thermal conductivity of a material, the higher the rate of energy transfer by conduction through i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Investigating Insulation (Required Practical 2)]]></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15075" y="1905000"/>
            <a:ext cx="5305425" cy="4057650"/>
          </a:xfrm>
          <a:prstGeom prst="rect">
            <a:avLst/>
          </a:prstGeom>
          <a:noFill/>
        </p:spPr>
      </p:pic>
      <p:sp>
        <p:nvSpPr>
          <p:cNvPr id="10" name="" descr=""/>
          <p:cNvSpPr/>
          <p:nvPr/>
        </p:nvSpPr>
        <p:spPr>
          <a:xfrm>
            <a:off x="6315075" y="1905000"/>
            <a:ext cx="5305425" cy="4057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6305550" y="60388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Only the insulating material should change.]]></a:t>
            </a:r>
          </a:p>
        </p:txBody>
      </p:sp>
      <p:sp>
        <p:nvSpPr>
          <p:cNvPr id="12" name=""/>
          <p:cNvSpPr txBox="1"/>
          <p:nvPr/>
        </p:nvSpPr>
        <p:spPr>
          <a:xfrm>
            <a:off x="552450" y="1905000"/>
            <a:ext cx="5334000" cy="62865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1D272A">
                    <a:alpha val="100000"/>
                  </a:srgbClr>
                </a:solidFill>
                <a:latin typeface="Calibri"/>
              </a:rPr>
              <a:t><![CDATA[Different insulating materials are compared by how slowly hot water cools inside them.]]></a:t>
            </a:r>
          </a:p>
        </p:txBody>
      </p:sp>
      <p:sp>
        <p:nvSpPr>
          <p:cNvPr id="13" name=""/>
          <p:cNvSpPr txBox="1"/>
          <p:nvPr/>
        </p:nvSpPr>
        <p:spPr>
          <a:xfrm>
            <a:off x="552450" y="2667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WHAT TO NOTICE]]></a:t>
            </a:r>
          </a:p>
        </p:txBody>
      </p:sp>
      <p:sp>
        <p:nvSpPr>
          <p:cNvPr id="14" name="" descr=""/>
          <p:cNvSpPr/>
          <p:nvPr/>
        </p:nvSpPr>
        <p:spPr>
          <a:xfrm>
            <a:off x="552450" y="3000375"/>
            <a:ext cx="5334000" cy="7620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552450" y="3000375"/>
            <a:ext cx="47625" cy="762000"/>
          </a:xfrm>
          <a:prstGeom prst="rect">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057525"/>
            <a:ext cx="4972050" cy="647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12414C">
                    <a:alpha val="100000"/>
                  </a:srgbClr>
                </a:solidFill>
                <a:latin typeface="Georgia"/>
              </a:rPr>
              <a:t><![CDATA[Insulated beaker]]></a:t>
            </a:r>
          </a:p>
          <a:p>
            <a:pPr algn="l" rtl="0" fontAlgn="ctr" marL="0" marR="0" indent="0" lvl="0">
              <a:lnSpc>
                <a:spcPct val="110000"/>
              </a:lnSpc>
              <a:spcBef>
                <a:spcPts val="0"/>
              </a:spcBef>
              <a:spcAft>
                <a:spcPts val="0"/>
              </a:spcAft>
            </a:pPr>
            <a:r>
              <a:rPr lang="en-US" strike="noStrike" sz="1200" spc="0" u="none" cap="none">
                <a:solidFill>
                  <a:srgbClr val="1D272A">
                    <a:alpha val="100000"/>
                  </a:srgbClr>
                </a:solidFill>
                <a:latin typeface="Calibri"/>
              </a:rPr>
              <a:t><![CDATA[The material surrounds the beaker of hot water.]]></a:t>
            </a:r>
          </a:p>
        </p:txBody>
      </p:sp>
      <p:sp>
        <p:nvSpPr>
          <p:cNvPr id="17" name="" descr=""/>
          <p:cNvSpPr/>
          <p:nvPr/>
        </p:nvSpPr>
        <p:spPr>
          <a:xfrm>
            <a:off x="552450" y="3838575"/>
            <a:ext cx="5334000" cy="7620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552450" y="3838575"/>
            <a:ext cx="47625" cy="762000"/>
          </a:xfrm>
          <a:prstGeom prst="rect">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895725"/>
            <a:ext cx="4972050" cy="647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12414C">
                    <a:alpha val="100000"/>
                  </a:srgbClr>
                </a:solidFill>
                <a:latin typeface="Georgia"/>
              </a:rPr>
              <a:t><![CDATA[Control]]></a:t>
            </a:r>
          </a:p>
          <a:p>
            <a:pPr algn="l" rtl="0" fontAlgn="ctr" marL="0" marR="0" indent="0" lvl="0">
              <a:lnSpc>
                <a:spcPct val="110000"/>
              </a:lnSpc>
              <a:spcBef>
                <a:spcPts val="0"/>
              </a:spcBef>
              <a:spcAft>
                <a:spcPts val="0"/>
              </a:spcAft>
            </a:pPr>
            <a:r>
              <a:rPr lang="en-US" strike="noStrike" sz="1200" spc="0" u="none" cap="none">
                <a:solidFill>
                  <a:srgbClr val="1D272A">
                    <a:alpha val="100000"/>
                  </a:srgbClr>
                </a:solidFill>
                <a:latin typeface="Calibri"/>
              </a:rPr>
              <a:t><![CDATA[An identical beaker with no insulation to compare against.]]></a:t>
            </a:r>
          </a:p>
        </p:txBody>
      </p:sp>
      <p:sp>
        <p:nvSpPr>
          <p:cNvPr id="20" name="" descr=""/>
          <p:cNvSpPr/>
          <p:nvPr/>
        </p:nvSpPr>
        <p:spPr>
          <a:xfrm>
            <a:off x="552450" y="4676775"/>
            <a:ext cx="5334000" cy="7620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552450" y="4676775"/>
            <a:ext cx="47625" cy="762000"/>
          </a:xfrm>
          <a:prstGeom prst="rect">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762000" y="4733925"/>
            <a:ext cx="4972050" cy="647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12414C">
                    <a:alpha val="100000"/>
                  </a:srgbClr>
                </a:solidFill>
                <a:latin typeface="Georgia"/>
              </a:rPr>
              <a:t><![CDATA[Thermometer and stopwatch]]></a:t>
            </a:r>
          </a:p>
          <a:p>
            <a:pPr algn="l" rtl="0" fontAlgn="ctr" marL="0" marR="0" indent="0" lvl="0">
              <a:lnSpc>
                <a:spcPct val="110000"/>
              </a:lnSpc>
              <a:spcBef>
                <a:spcPts val="0"/>
              </a:spcBef>
              <a:spcAft>
                <a:spcPts val="0"/>
              </a:spcAft>
            </a:pPr>
            <a:r>
              <a:rPr lang="en-US" strike="noStrike" sz="1200" spc="0" u="none" cap="none">
                <a:solidFill>
                  <a:srgbClr val="1D272A">
                    <a:alpha val="100000"/>
                  </a:srgbClr>
                </a:solidFill>
                <a:latin typeface="Calibri"/>
              </a:rPr>
              <a:t><![CDATA[Record the temperature at regular times.]]></a:t>
            </a:r>
          </a:p>
        </p:txBody>
      </p:sp>
      <p:sp>
        <p:nvSpPr>
          <p:cNvPr id="23" name="" descr=""/>
          <p:cNvSpPr/>
          <p:nvPr/>
        </p:nvSpPr>
        <p:spPr>
          <a:xfrm>
            <a:off x="552450" y="5514975"/>
            <a:ext cx="5334000" cy="7620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4" name="" descr=""/>
          <p:cNvSpPr/>
          <p:nvPr/>
        </p:nvSpPr>
        <p:spPr>
          <a:xfrm>
            <a:off x="552450" y="5514975"/>
            <a:ext cx="47625" cy="762000"/>
          </a:xfrm>
          <a:prstGeom prst="rect">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762000" y="5572125"/>
            <a:ext cx="4972050" cy="647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12414C">
                    <a:alpha val="100000"/>
                  </a:srgbClr>
                </a:solidFill>
                <a:latin typeface="Georgia"/>
              </a:rPr>
              <a:t><![CDATA[Fair test]]></a:t>
            </a:r>
          </a:p>
          <a:p>
            <a:pPr algn="l" rtl="0" fontAlgn="ctr" marL="0" marR="0" indent="0" lvl="0">
              <a:lnSpc>
                <a:spcPct val="110000"/>
              </a:lnSpc>
              <a:spcBef>
                <a:spcPts val="0"/>
              </a:spcBef>
              <a:spcAft>
                <a:spcPts val="0"/>
              </a:spcAft>
            </a:pPr>
            <a:r>
              <a:rPr lang="en-US" strike="noStrike" sz="1200" spc="0" u="none" cap="none">
                <a:solidFill>
                  <a:srgbClr val="1D272A">
                    <a:alpha val="100000"/>
                  </a:srgbClr>
                </a:solidFill>
                <a:latin typeface="Calibri"/>
              </a:rPr>
              <a:t><![CDATA[Same volume, starting temperature, lid and beaker siz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ducing Unwanted Energy Transf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990725"/>
            <a:ext cx="5438775" cy="20002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12414C">
                    <a:alpha val="100000"/>
                  </a:srgbClr>
                </a:solidFill>
                <a:latin typeface="Georgia"/>
              </a:rPr>
              <a:t><![CDATA[Lubrication]]></a:t>
            </a:r>
          </a:p>
          <a:p>
            <a:pPr algn="l"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Oil between moving parts reduces friction, so less energy is dissipated to the thermal store.]]></a:t>
            </a:r>
          </a:p>
        </p:txBody>
      </p:sp>
      <p:sp>
        <p:nvSpPr>
          <p:cNvPr id="12" name="" descr=""/>
          <p:cNvSpPr/>
          <p:nvPr/>
        </p:nvSpPr>
        <p:spPr>
          <a:xfrm>
            <a:off x="6200775" y="1990725"/>
            <a:ext cx="5438775" cy="20002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12414C">
                    <a:alpha val="100000"/>
                  </a:srgbClr>
                </a:solidFill>
                <a:latin typeface="Georgia"/>
              </a:rPr>
              <a:t><![CDATA[Thermal insulation]]></a:t>
            </a:r>
          </a:p>
          <a:p>
            <a:pPr algn="l"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Materials with low thermal conductivity, like foam and wool, reduce the rate of heat transfer.]]></a:t>
            </a:r>
          </a:p>
        </p:txBody>
      </p:sp>
      <p:sp>
        <p:nvSpPr>
          <p:cNvPr id="15" name="" descr=""/>
          <p:cNvSpPr/>
          <p:nvPr/>
        </p:nvSpPr>
        <p:spPr>
          <a:xfrm>
            <a:off x="552450" y="4200525"/>
            <a:ext cx="5438775" cy="20002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12414C">
                    <a:alpha val="100000"/>
                  </a:srgbClr>
                </a:solidFill>
                <a:latin typeface="Georgia"/>
              </a:rPr>
              <a:t><![CDATA[Thicker walls]]></a:t>
            </a:r>
          </a:p>
          <a:p>
            <a:pPr algn="l"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thicker layer means a lower rate of energy transfer through it.]]></a:t>
            </a:r>
          </a:p>
        </p:txBody>
      </p:sp>
      <p:sp>
        <p:nvSpPr>
          <p:cNvPr id="18" name="" descr=""/>
          <p:cNvSpPr/>
          <p:nvPr/>
        </p:nvSpPr>
        <p:spPr>
          <a:xfrm>
            <a:off x="6200775" y="4200525"/>
            <a:ext cx="5438775" cy="20002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12414C">
                    <a:alpha val="100000"/>
                  </a:srgbClr>
                </a:solidFill>
                <a:latin typeface="Georgia"/>
              </a:rPr>
              <a:t><![CDATA[Lower conductivity]]></a:t>
            </a:r>
          </a:p>
          <a:p>
            <a:pPr algn="l"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alls made of material with lower thermal conductivity cool more slowl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A House Cool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how the thickness and thermal conductivity of a house's walls affect its rate of cooling.]]></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hickness]]></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000" spc="0" u="none" cap="none">
                <a:solidFill>
                  <a:srgbClr val="1D272A">
                    <a:alpha val="100000"/>
                  </a:srgbClr>
                </a:solidFill>
                <a:latin typeface="Calibri"/>
              </a:rPr>
              <a:t><![CDATA[Thicker walls slow the transfer of energy from inside to outside, so the house cools more slowly]]></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onductivit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300" spc="0" u="none" cap="none">
                <a:solidFill>
                  <a:srgbClr val="1D272A">
                    <a:alpha val="100000"/>
                  </a:srgbClr>
                </a:solidFill>
                <a:latin typeface="Calibri"/>
              </a:rPr>
              <a:t><![CDATA[Walls of lower thermal conductivity give a lower rate of energy transfer]]></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ogeth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D272A">
                    <a:alpha val="100000"/>
                  </a:srgbClr>
                </a:solidFill>
                <a:latin typeface="Calibri"/>
              </a:rPr>
              <a:t><![CDATA[Thick walls made of a low-conductivity material give the lowest rate of cooling]]></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The rate of cooling decreases with thicker walls and with lower thermal conductivity.]]></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2: Meth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Compare insulating materials.]]></a:t>
            </a:r>
          </a:p>
        </p:txBody>
      </p:sp>
      <p:sp>
        <p:nvSpPr>
          <p:cNvPr id="10" name="" descr=""/>
          <p:cNvSpPr/>
          <p:nvPr/>
        </p:nvSpPr>
        <p:spPr>
          <a:xfrm>
            <a:off x="552450" y="2286000"/>
            <a:ext cx="2019300"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et up]]></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Put a beaker of hot water inside a larger beaker with the insulating material packed around it.]]></a:t>
            </a:r>
          </a:p>
        </p:txBody>
      </p:sp>
      <p:sp>
        <p:nvSpPr>
          <p:cNvPr id="14" name="" descr=""/>
          <p:cNvSpPr/>
          <p:nvPr/>
        </p:nvSpPr>
        <p:spPr>
          <a:xfrm>
            <a:off x="2600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ame star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Use the same volume of water at the same starting temperature (about 80 °C) for each material.]]></a:t>
            </a:r>
          </a:p>
        </p:txBody>
      </p:sp>
      <p:sp>
        <p:nvSpPr>
          <p:cNvPr id="19" name="" descr=""/>
          <p:cNvSpPr/>
          <p:nvPr/>
        </p:nvSpPr>
        <p:spPr>
          <a:xfrm>
            <a:off x="4867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Measure]]></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Record the temperature every minute for 15 to 20 minutes.]]></a:t>
            </a:r>
          </a:p>
        </p:txBody>
      </p:sp>
      <p:sp>
        <p:nvSpPr>
          <p:cNvPr id="24" name="" descr=""/>
          <p:cNvSpPr/>
          <p:nvPr/>
        </p:nvSpPr>
        <p:spPr>
          <a:xfrm>
            <a:off x="7134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pea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Repeat with other materials and a control with no insulation.]]></a:t>
            </a:r>
          </a:p>
        </p:txBody>
      </p:sp>
      <p:sp>
        <p:nvSpPr>
          <p:cNvPr id="29" name="" descr=""/>
          <p:cNvSpPr/>
          <p:nvPr/>
        </p:nvSpPr>
        <p:spPr>
          <a:xfrm>
            <a:off x="9401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Compare]]></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Plot cooling curves. The smallest temperature fall shows the best insulator.]]></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ontrol Variabl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Make it a fair test.]]></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dependent variabl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type of insulating material (or its thicknes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ependent variabl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temperature drop, or the time to cool by a set amount.]]></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tro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Volume of water, starting temperature, beaker size, lid, room temperatur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issipated]]></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ransferred to the surroundings and stored in less useful ways.]]></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hermal conductivit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How well a material conducts thermal energy.]]></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sulato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aterial with low thermal conductivity.]]></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ubric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Using oil or grease to reduce friction.]]></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losed system]]></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system where no energy enters or leaves.]]></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ontrol variab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variable kept the same in a fair tes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Insulate the Cup]]></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You have four cups, cotton wool, foam, newspaper and bubble wrap. Plan a fair test to find the best insulator, listing what you keep the same.]]></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State what you change.]]></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State what you measure and keep the same.]]></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Independent: material. Dependent: temperature fall in 10 minutes. Control: volume and starting temperature of water, cup and lid, thickness of material, room conditions. Repeat and find a mea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energy conservation.]]></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dissipation.]]></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Give ways to reduce unwanted energy transfers.]]></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lubrication.]]></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nk thermal conductivity to rate of transfer.]]></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Required Practical 2.]]></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Name control variables.]]></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d cooling curve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otal energy is conserved.]]></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nergy is always dissipated to the surroundings.]]></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Lubrication reduces friction; insulation reduces heat loss.]]></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Low thermal conductivity means slower heat transfer.]]></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 student compares three insulating materials by measuring how quickly hot water cools. Describe how to make the test fair.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Name what you change, measure and keep the sa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000" spc="0" u="none" cap="none">
                <a:solidFill>
                  <a:srgbClr val="12414C">
                    <a:alpha val="100000"/>
                  </a:srgbClr>
                </a:solidFill>
                <a:latin typeface="Georgia"/>
              </a:rPr>
              <a:t><![CDATA[Exam Practice: Energy transfers, conservation and dissip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8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bicycle chain is lubricated with oil. Explain how this reduces the amount of energy wasted.]]></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ball bounces, and each bounce is lower than the one before. Explain why, using the idea of conservation of energy.]]></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investigates how quickly hot water cools in three beakers, A, B and C. Each beaker is surrounded by a different insulat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800" spc="0" u="none" cap="none">
                <a:solidFill>
                  <a:srgbClr val="12414C">
                    <a:alpha val="100000"/>
                  </a:srgbClr>
                </a:solidFill>
                <a:latin typeface="Georgia"/>
              </a:rPr>
              <a:t><![CDATA[Exam Practice: Energy transfers, conservation and dissipation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house has walls of thickness 20 cm. The walls are replaced with walls of the same material but thickness 30 cm. Explain what happens to…]]></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investigation to compare the effectiveness of different materials as thermal insulators. Your answer should include th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bicycle chain is lubricated with oil. Explain how this reduces the amount of energy wasted.]]></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duces fric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ss energy transferred to thermal stor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ball bounces, and each bounce is lower than the one before. Explain why, using the idea of conservation of energ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otal energy is conserved or not destroy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me energy dissipated to thermal stores or surrounding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A student investigates how quickly hot water cools in three beakers, A, B and C. Each beaker is surrounded by a different insulating material. The graph shows the results. (a) Which beaker was surrounded by the best insulator? Give a reason. (b) Give two variables that should be controlled.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mallest fall in temperature or slowest cool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ny two controls, 1 mark eac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12414C">
                    <a:alpha val="100000"/>
                  </a:srgbClr>
                </a:solidFill>
                <a:latin typeface="Georgia"/>
              </a:rPr>
              <a:t><![CDATA[A house has walls of thickness 20 cm. The walls are replaced with walls of the same material but thickness 30 cm. Explain what happens to the rate at which the house cool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ate of cooling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icker wall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ower rate of energy transfer by conduc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12414C">
                    <a:alpha val="100000"/>
                  </a:srgbClr>
                </a:solidFill>
                <a:latin typeface="Georgia"/>
              </a:rPr>
              <a:t><![CDATA[Describe an investigation to compare the effectiveness of different materials as thermal insulators. Your answer should include the apparatus, how you would make it a fair test, and how you would use the result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lear method using beakers, hot water, thermometer and timer with each material; several controls named; temperature change compared to identify the best insulator; repea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evel 2 (3 to 4 marks): a method with some controls and a way to compa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vel 1 (1 to 2 marks): simple statements about insulating a beak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2026-09-30T18:53:17Z</dcterms:created>
  <dcterms:modified xsi:type="dcterms:W3CDTF">2026-09-30T18:53:17Z</dcterms:modified>
  <dc:title>Energy transfers, conservation and dissipation</dc:title>
  <dc:description>Generated from a pasted lesson-pack script.</dc:description>
  <dc:subject>Energy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