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6096000" cy="3429000"/>
          <a:chOff x="0" y="0"/>
          <a:chExt cx="6096000" cy="3429000"/>
        </a:xfrm>
      </p:grpSpPr>
      <p:sp>
        <p:nvSpPr>
          <p:cNvPr id="2" name="Slide Image Placeholder 1"/>
          <p:cNvSpPr>
            <a:spLocks noGrp="1" noRot="1" noChangeAspect="1"/>
          </p:cNvSpPr>
          <p:nvPr>
            <p:ph type="sldImg"/>
          </p:nvPr>
        </p:nvSpPr>
        <p:spPr>
          <a:xfrm>
            <a:off x="0" y="0"/>
            <a:ext cx="3048000" cy="1714500"/>
          </a:xfrm>
          <a:prstGeom prst="rect">
            <a:avLst/>
          </a:prstGeom>
          <a:noFill/>
          <a:ln w="12700">
            <a:solidFill>
              <a:prstClr val="black"/>
            </a:solidFill>
          </a:ln>
        </p:spPr>
      </p:sp>
      <p:sp>
        <p:nvSpPr>
          <p:cNvPr id="3" name="Notes Placeholder"/>
          <p:cNvSpPr>
            <a:spLocks noGrp="1"/>
          </p:cNvSpPr>
          <p:nvPr>
            <p:ph type="body" idx="1"/>
          </p:nvPr>
        </p:nvSpPr>
        <p:spPr>
          <a:xfrm>
            <a:off x="0" y="171450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000" spc="0" u="none" cap="none">
                <a:solidFill>
                  <a:srgbClr val="000000">
                    <a:alpha val="100000"/>
                  </a:srgbClr>
                </a:solidFill>
                <a:latin typeface="Calibri"/>
              </a:rPr>
              <a:t><![CDATA[Ask learners to explain each in terms of resistanc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1072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a7b251ea1fda94f779945d2cca70fcf19.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20.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962ccd8ebfb00040d0cdcd7a924b49d021.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7c979a86604ebb759b07e2327e568b8122.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1cbf98b71fa06e712e1af9a028dd2123.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4.png"/>
  <Relationship Id="rId3" Type="http://schemas.openxmlformats.org/officeDocument/2006/relationships/image" Target="../media/b239c1b63d305cb2e5c2f05699c19a93dc14fee925.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6.png"/>
  <Relationship Id="rId3" Type="http://schemas.openxmlformats.org/officeDocument/2006/relationships/image" Target="../media/c96139cde01719c110c96bc3715b9e7af2cb5d0727.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d239fdbe89f24aef550ee90b5a1fbfa28.png"/>
  <Relationship Id="rId3" Type="http://schemas.openxmlformats.org/officeDocument/2006/relationships/image" Target="../media/2474bb85c47346bb40920f77a6b42f4e5082c82129.pn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336f41660f26d8737592271539d415223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d7abbc954a7134b6970540350e9bc723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963b7e5d54541da1c9e68072ea6edbc3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db7771cff1234203f12bae59e6557b33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5.png"/>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3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7.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8.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39.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0.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1.png"/>
  <Relationship Id="rId3" Type="http://schemas.openxmlformats.org/officeDocument/2006/relationships/image" Target="../media/e924291b4c6464a8faf5f57fe260acfbb43b157242.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3.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4.png"/>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5.png"/>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6.png"/>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7.png"/>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48.png"/>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49.png"/>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ff8f4f3d59b9a572bc66c926a578c1750.png"/>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2eaccca971a5d549d26c5363fc3361c351.png"/>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Resistors and I–V characteristics]]></a:t>
            </a:r>
          </a:p>
        </p:txBody>
      </p:sp>
      <p:sp>
        <p:nvSpPr>
          <p:cNvPr id="7" name="" descr=""/>
          <p:cNvSpPr/>
          <p:nvPr/>
        </p:nvSpPr>
        <p:spPr>
          <a:xfrm>
            <a:off x="5086350" y="5076825"/>
            <a:ext cx="2009775" cy="28575"/>
          </a:xfrm>
          <a:prstGeom prst="rect">
            <a:avLst/>
          </a:prstGeom>
          <a:solidFill>
            <a:srgbClr val="9D6C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D7E0E0">
                    <a:alpha val="100000"/>
                  </a:srgbClr>
                </a:solidFill>
                <a:latin typeface="Calibri"/>
              </a:rPr>
              <a:t><![CDATA[Electricity]]></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DCB480">
                    <a:alpha val="100000"/>
                  </a:srgbClr>
                </a:solidFill>
                <a:latin typeface="Calibri"/>
              </a:rPr>
              <a:t><![CDATA[Lesson 3 of 10]]></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each one, then check.]]></a:t>
            </a:r>
          </a:p>
        </p:txBody>
      </p:sp>
      <p:sp>
        <p:nvSpPr>
          <p:cNvPr id="10" name="" descr=""/>
          <p:cNvSpPr/>
          <p:nvPr/>
        </p:nvSpPr>
        <p:spPr>
          <a:xfrm>
            <a:off x="552450" y="22574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62000" y="24384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762000" y="24955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3717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n ohmic conductor?]]></a:t>
            </a:r>
          </a:p>
        </p:txBody>
      </p:sp>
      <p:sp>
        <p:nvSpPr>
          <p:cNvPr id="14" name="" descr=""/>
          <p:cNvSpPr/>
          <p:nvPr/>
        </p:nvSpPr>
        <p:spPr>
          <a:xfrm>
            <a:off x="552450" y="30765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5" name="" descr=""/>
          <p:cNvSpPr/>
          <p:nvPr/>
        </p:nvSpPr>
        <p:spPr>
          <a:xfrm>
            <a:off x="762000" y="3257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762000" y="3314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1908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I–V stand for?]]></a:t>
            </a:r>
          </a:p>
        </p:txBody>
      </p:sp>
      <p:sp>
        <p:nvSpPr>
          <p:cNvPr id="18" name="" descr=""/>
          <p:cNvSpPr/>
          <p:nvPr/>
        </p:nvSpPr>
        <p:spPr>
          <a:xfrm>
            <a:off x="552450" y="38957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62000" y="40767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0" name=""/>
          <p:cNvSpPr txBox="1"/>
          <p:nvPr/>
        </p:nvSpPr>
        <p:spPr>
          <a:xfrm>
            <a:off x="762000" y="41338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0100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straight line graph through the origin?]]></a:t>
            </a:r>
          </a:p>
        </p:txBody>
      </p:sp>
      <p:sp>
        <p:nvSpPr>
          <p:cNvPr id="22" name="" descr=""/>
          <p:cNvSpPr/>
          <p:nvPr/>
        </p:nvSpPr>
        <p:spPr>
          <a:xfrm>
            <a:off x="552450" y="471487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3" name="" descr=""/>
          <p:cNvSpPr/>
          <p:nvPr/>
        </p:nvSpPr>
        <p:spPr>
          <a:xfrm>
            <a:off x="762000" y="48958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4" name=""/>
          <p:cNvSpPr txBox="1"/>
          <p:nvPr/>
        </p:nvSpPr>
        <p:spPr>
          <a:xfrm>
            <a:off x="762000" y="49530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482917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happens to a metal when its temperature rises?]]></a:t>
            </a:r>
          </a:p>
        </p:txBody>
      </p:sp>
      <p:sp>
        <p:nvSpPr>
          <p:cNvPr id="26" name="" descr=""/>
          <p:cNvSpPr/>
          <p:nvPr/>
        </p:nvSpPr>
        <p:spPr>
          <a:xfrm>
            <a:off x="552450" y="5534025"/>
            <a:ext cx="11087100" cy="7429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7" name="" descr=""/>
          <p:cNvSpPr/>
          <p:nvPr/>
        </p:nvSpPr>
        <p:spPr>
          <a:xfrm>
            <a:off x="762000" y="57150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8" name=""/>
          <p:cNvSpPr txBox="1"/>
          <p:nvPr/>
        </p:nvSpPr>
        <p:spPr>
          <a:xfrm>
            <a:off x="762000" y="57721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9" name=""/>
          <p:cNvSpPr txBox="1"/>
          <p:nvPr/>
        </p:nvSpPr>
        <p:spPr>
          <a:xfrm>
            <a:off x="1390650" y="5648325"/>
            <a:ext cx="10039350" cy="5143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LDR stand for?]]></a:t>
            </a:r>
          </a:p>
        </p:txBody>
      </p:sp>
      <p:sp>
        <p:nvSpPr>
          <p:cNvPr id="3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Warm-up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descr=""/>
          <p:cNvSpPr/>
          <p:nvPr/>
        </p:nvSpPr>
        <p:spPr>
          <a:xfrm>
            <a:off x="552450" y="19145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62000" y="21240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762000" y="21812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n ohmic conductor?]]></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A conductor with constant resistance at constant temperature]]></a:t>
            </a:r>
          </a:p>
        </p:txBody>
      </p:sp>
      <p:sp>
        <p:nvSpPr>
          <p:cNvPr id="13" name="" descr=""/>
          <p:cNvSpPr/>
          <p:nvPr/>
        </p:nvSpPr>
        <p:spPr>
          <a:xfrm>
            <a:off x="552450" y="280035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62000" y="300990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762000" y="306705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291465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I–V stand for?]]></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Current against potential difference]]></a:t>
            </a:r>
          </a:p>
        </p:txBody>
      </p:sp>
      <p:sp>
        <p:nvSpPr>
          <p:cNvPr id="17" name="" descr=""/>
          <p:cNvSpPr/>
          <p:nvPr/>
        </p:nvSpPr>
        <p:spPr>
          <a:xfrm>
            <a:off x="552450" y="368617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762000" y="389572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762000" y="39528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380047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is a straight line graph through the origin?]]></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Directly proportional]]></a:t>
            </a:r>
          </a:p>
        </p:txBody>
      </p:sp>
      <p:sp>
        <p:nvSpPr>
          <p:cNvPr id="21" name="" descr=""/>
          <p:cNvSpPr/>
          <p:nvPr/>
        </p:nvSpPr>
        <p:spPr>
          <a:xfrm>
            <a:off x="552450" y="4572000"/>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762000" y="4781550"/>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3" name=""/>
          <p:cNvSpPr txBox="1"/>
          <p:nvPr/>
        </p:nvSpPr>
        <p:spPr>
          <a:xfrm>
            <a:off x="762000" y="48387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4686300"/>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happens to a metal when its temperature rises?]]></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Its resistance rises]]></a:t>
            </a:r>
          </a:p>
        </p:txBody>
      </p:sp>
      <p:sp>
        <p:nvSpPr>
          <p:cNvPr id="25" name="" descr=""/>
          <p:cNvSpPr/>
          <p:nvPr/>
        </p:nvSpPr>
        <p:spPr>
          <a:xfrm>
            <a:off x="552450" y="5457825"/>
            <a:ext cx="11087100" cy="8096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762000" y="5667375"/>
            <a:ext cx="381000" cy="38100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762000" y="57245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5]]></a:t>
            </a:r>
          </a:p>
        </p:txBody>
      </p:sp>
      <p:sp>
        <p:nvSpPr>
          <p:cNvPr id="28" name=""/>
          <p:cNvSpPr txBox="1"/>
          <p:nvPr/>
        </p:nvSpPr>
        <p:spPr>
          <a:xfrm>
            <a:off x="1390650" y="5572125"/>
            <a:ext cx="10039350" cy="5810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12414C">
                    <a:alpha val="100000"/>
                  </a:srgbClr>
                </a:solidFill>
                <a:latin typeface="Georgia"/>
              </a:rPr>
              <a:t><![CDATA[What does LDR stand for?]]></a:t>
            </a:r>
          </a:p>
          <a:p>
            <a:pPr algn="l" rtl="0" fontAlgn="ctr" marL="0" marR="0" indent="0" lvl="0">
              <a:lnSpc>
                <a:spcPct val="110000"/>
              </a:lnSpc>
              <a:spcBef>
                <a:spcPts val="0"/>
              </a:spcBef>
              <a:spcAft>
                <a:spcPts val="0"/>
              </a:spcAft>
            </a:pPr>
            <a:r>
              <a:rPr lang="en-US" strike="noStrike" sz="1300" spc="0" u="none" cap="none">
                <a:solidFill>
                  <a:srgbClr val="C98B3C">
                    <a:alpha val="100000"/>
                  </a:srgbClr>
                </a:solidFill>
                <a:latin typeface="Calibri"/>
              </a:rPr>
              <a:t><![CDATA[Light-dependent resistor]]></a:t>
            </a:r>
          </a:p>
        </p:txBody>
      </p:sp>
      <p:sp>
        <p:nvSpPr>
          <p:cNvPr id="2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descr=""/>
          <p:cNvSpPr/>
          <p:nvPr/>
        </p:nvSpPr>
        <p:spPr>
          <a:xfrm>
            <a:off x="552450" y="20097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the I–V graphs of a resistor, filament lamp and diode.]]></a:t>
            </a:r>
          </a:p>
        </p:txBody>
      </p:sp>
      <p:sp>
        <p:nvSpPr>
          <p:cNvPr id="13" name="" descr=""/>
          <p:cNvSpPr/>
          <p:nvPr/>
        </p:nvSpPr>
        <p:spPr>
          <a:xfrm>
            <a:off x="552450" y="30956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Explain the changes in resistance of a filament lamp, diode, thermistor and LDR.]]></a:t>
            </a:r>
          </a:p>
        </p:txBody>
      </p:sp>
      <p:sp>
        <p:nvSpPr>
          <p:cNvPr id="17" name="" descr=""/>
          <p:cNvSpPr/>
          <p:nvPr/>
        </p:nvSpPr>
        <p:spPr>
          <a:xfrm>
            <a:off x="552450" y="418147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Describe how to investigate I–V characteristics (Required Practical 4).]]></a:t>
            </a:r>
          </a:p>
        </p:txBody>
      </p:sp>
      <p:sp>
        <p:nvSpPr>
          <p:cNvPr id="21" name="" descr=""/>
          <p:cNvSpPr/>
          <p:nvPr/>
        </p:nvSpPr>
        <p:spPr>
          <a:xfrm>
            <a:off x="552450" y="5267325"/>
            <a:ext cx="11087100" cy="10096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12414C">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1D272A">
                    <a:alpha val="100000"/>
                  </a:srgbClr>
                </a:solidFill>
                <a:latin typeface="Calibri"/>
              </a:rPr>
              <a:t><![CDATA[Use graphs to say whether a component is linear or non-linear.]]></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pic>
        <p:nvPicPr>
          <p:cNvPr id="7" name="" descr=""/>
          <p:cNvPicPr>
            <a:picLocks noChangeAspect="1"/>
          </p:cNvPicPr>
          <p:nvPr/>
        </p:nvPicPr>
        <p:blipFill>
          <a:blip r:embed="rId2"/>
          <a:stretch>
            <a:fillRect/>
          </a:stretch>
        </p:blipFill>
        <p:spPr>
          <a:xfrm>
            <a:off x="5772150" y="1162050"/>
            <a:ext cx="647700" cy="647700"/>
          </a:xfrm>
          <a:prstGeom prst="rect">
            <a:avLst/>
          </a:prstGeom>
          <a:noFill/>
        </p:spPr>
      </p:pic>
      <p:sp>
        <p:nvSpPr>
          <p:cNvPr id="8" name=""/>
          <p:cNvSpPr txBox="1"/>
          <p:nvPr/>
        </p:nvSpPr>
        <p:spPr>
          <a:xfrm>
            <a:off x="552450" y="203835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I–V CHARACTERISTICS]]></a:t>
            </a:r>
          </a:p>
        </p:txBody>
      </p:sp>
      <p:sp>
        <p:nvSpPr>
          <p:cNvPr id="9" name=""/>
          <p:cNvSpPr txBox="1"/>
          <p:nvPr/>
        </p:nvSpPr>
        <p:spPr>
          <a:xfrm>
            <a:off x="1333500" y="2400300"/>
            <a:ext cx="9525000" cy="3048000"/>
          </a:xfrm>
          <a:prstGeom prst="rect">
            <a:avLst/>
          </a:prstGeom>
          <a:noFill/>
        </p:spPr>
        <p:txBody>
          <a:bodyPr anchor="ctr" anchorCtr="0" rtlCol="0" vert="horz" bIns="0" lIns="0" rIns="0" tIns="0">
            <a:normAutofit/>
          </a:bodyPr>
          <a:lstStyle/>
          <a:p>
            <a:pPr algn="ctr" rtl="0" fontAlgn="ctr" marL="0" marR="0" indent="0" lvl="0">
              <a:lnSpc>
                <a:spcPct val="104000"/>
              </a:lnSpc>
              <a:spcBef>
                <a:spcPts val="0"/>
              </a:spcBef>
              <a:spcAft>
                <a:spcPts val="0"/>
              </a:spcAft>
            </a:pPr>
            <a:r>
              <a:rPr lang="en-US" b="1" strike="noStrike" sz="2700" spc="0" u="none" cap="none">
                <a:solidFill>
                  <a:srgbClr val="12414C">
                    <a:alpha val="100000"/>
                  </a:srgbClr>
                </a:solidFill>
                <a:latin typeface="Georgia"/>
              </a:rPr>
              <a:t><![CDATA[The current through an ohmic conductor at constant temperature is directly proportional to the potential difference across it, so its resistance is constant.]]></a:t>
            </a:r>
          </a:p>
        </p:txBody>
      </p:sp>
      <p:sp>
        <p:nvSpPr>
          <p:cNvPr id="10" name="" descr=""/>
          <p:cNvSpPr/>
          <p:nvPr/>
        </p:nvSpPr>
        <p:spPr>
          <a:xfrm>
            <a:off x="5772150" y="5524500"/>
            <a:ext cx="647700" cy="28575"/>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905000" y="5734050"/>
            <a:ext cx="8382000" cy="6858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i="1" strike="noStrike" sz="1500" spc="0" u="none" cap="none">
                <a:solidFill>
                  <a:srgbClr val="5C6D70">
                    <a:alpha val="100000"/>
                  </a:srgbClr>
                </a:solidFill>
                <a:latin typeface="Calibri"/>
              </a:rPr>
              <a:t><![CDATA[The resistance of a filament lamp, diode, thermistor and LDR is not constant.]]></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I–V Graph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Straight line: constant resistance. Curve: changing resistanc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Thermistor and LD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pic>
        <p:nvPicPr>
          <p:cNvPr id="9" name="" descr=""/>
          <p:cNvPicPr>
            <a:picLocks noChangeAspect="1"/>
          </p:cNvPicPr>
          <p:nvPr/>
        </p:nvPicPr>
        <p:blipFill>
          <a:blip r:embed="rId3"/>
          <a:stretch>
            <a:fillRect/>
          </a:stretch>
        </p:blipFill>
        <p:spPr>
          <a:xfrm>
            <a:off x="552450" y="-219075"/>
            <a:ext cx="11087100" cy="831532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Both fall as the quantity increase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Required Practical 4: I–V Circui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pic>
        <p:nvPicPr>
          <p:cNvPr id="9" name="" descr=""/>
          <p:cNvPicPr>
            <a:picLocks noChangeAspect="1"/>
          </p:cNvPicPr>
          <p:nvPr/>
        </p:nvPicPr>
        <p:blipFill>
          <a:blip r:embed="rId3"/>
          <a:stretch>
            <a:fillRect/>
          </a:stretch>
        </p:blipFill>
        <p:spPr>
          <a:xfrm>
            <a:off x="552450" y="1905000"/>
            <a:ext cx="11087100" cy="4067175"/>
          </a:xfrm>
          <a:prstGeom prst="rect">
            <a:avLst/>
          </a:prstGeom>
          <a:noFill/>
        </p:spPr>
      </p:pic>
      <p:sp>
        <p:nvSpPr>
          <p:cNvPr id="10" name="" descr=""/>
          <p:cNvSpPr/>
          <p:nvPr/>
        </p:nvSpPr>
        <p:spPr>
          <a:xfrm>
            <a:off x="552450" y="2286000"/>
            <a:ext cx="11087100" cy="329565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5657850"/>
            <a:ext cx="110871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5C6D70">
                    <a:alpha val="100000"/>
                  </a:srgbClr>
                </a:solidFill>
                <a:latin typeface="Calibri"/>
              </a:rPr>
              <a:t><![CDATA[Vary the pd and measure the current each time.]]></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omponent Behaviour]]></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Learn each description.]]></a:t>
            </a:r>
          </a:p>
        </p:txBody>
      </p:sp>
      <p:sp>
        <p:nvSpPr>
          <p:cNvPr id="10" name="" descr=""/>
          <p:cNvSpPr/>
          <p:nvPr/>
        </p:nvSpPr>
        <p:spPr>
          <a:xfrm>
            <a:off x="552450" y="2228850"/>
            <a:ext cx="11087100" cy="438150"/>
          </a:xfrm>
          <a:prstGeom prst="rect">
            <a:avLst/>
          </a:prstGeom>
          <a:solidFill>
            <a:srgbClr val="12414C">
              <a:alpha val="100000"/>
            </a:srgbClr>
          </a:solidFill>
          <a:ln w="9525">
            <a:noFill/>
          </a:ln>
        </p:spPr>
        <p:txBody>
          <a:bodyPr vertOverflow="clip" rtlCol="0" anchor="ctr"/>
          <a:lstStyle/>
          <a:p>
            <a:pPr algn="ctr"/>
            <a:r>
              <a:t/>
            </a:r>
          </a:p>
        </p:txBody>
      </p:sp>
      <p:sp>
        <p:nvSpPr>
          <p:cNvPr id="11" name=""/>
          <p:cNvSpPr txBox="1"/>
          <p:nvPr/>
        </p:nvSpPr>
        <p:spPr>
          <a:xfrm>
            <a:off x="6858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Component]]></a:t>
            </a:r>
          </a:p>
        </p:txBody>
      </p:sp>
      <p:sp>
        <p:nvSpPr>
          <p:cNvPr id="12" name=""/>
          <p:cNvSpPr txBox="1"/>
          <p:nvPr/>
        </p:nvSpPr>
        <p:spPr>
          <a:xfrm>
            <a:off x="43815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Resistance]]></a:t>
            </a:r>
          </a:p>
        </p:txBody>
      </p:sp>
      <p:sp>
        <p:nvSpPr>
          <p:cNvPr id="13" name=""/>
          <p:cNvSpPr txBox="1"/>
          <p:nvPr/>
        </p:nvSpPr>
        <p:spPr>
          <a:xfrm>
            <a:off x="8077200" y="22288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Graph or behaviour]]></a:t>
            </a:r>
          </a:p>
        </p:txBody>
      </p:sp>
      <p:sp>
        <p:nvSpPr>
          <p:cNvPr id="14" name="" descr=""/>
          <p:cNvSpPr/>
          <p:nvPr/>
        </p:nvSpPr>
        <p:spPr>
          <a:xfrm>
            <a:off x="552450" y="2667000"/>
            <a:ext cx="11087100" cy="666750"/>
          </a:xfrm>
          <a:prstGeom prst="rect">
            <a:avLst/>
          </a:prstGeom>
          <a:solidFill>
            <a:srgbClr val="F1F4F3">
              <a:alpha val="100000"/>
            </a:srgbClr>
          </a:solidFill>
          <a:ln w="9525">
            <a:noFill/>
          </a:ln>
        </p:spPr>
        <p:txBody>
          <a:bodyPr vertOverflow="clip" rtlCol="0" anchor="ctr"/>
          <a:lstStyle/>
          <a:p>
            <a:pPr algn="ctr"/>
            <a:r>
              <a:t/>
            </a:r>
          </a:p>
        </p:txBody>
      </p:sp>
      <p:sp>
        <p:nvSpPr>
          <p:cNvPr id="15" name="" descr=""/>
          <p:cNvSpPr/>
          <p:nvPr/>
        </p:nvSpPr>
        <p:spPr>
          <a:xfrm>
            <a:off x="552450" y="332422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16" name=""/>
          <p:cNvSpPr txBox="1"/>
          <p:nvPr/>
        </p:nvSpPr>
        <p:spPr>
          <a:xfrm>
            <a:off x="6858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12414C">
                    <a:alpha val="100000"/>
                  </a:srgbClr>
                </a:solidFill>
                <a:latin typeface="Georgia"/>
              </a:rPr>
              <a:t><![CDATA[Fixed resistor]]></a:t>
            </a:r>
          </a:p>
        </p:txBody>
      </p:sp>
      <p:sp>
        <p:nvSpPr>
          <p:cNvPr id="17" name=""/>
          <p:cNvSpPr txBox="1"/>
          <p:nvPr/>
        </p:nvSpPr>
        <p:spPr>
          <a:xfrm>
            <a:off x="43815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Constant at constant temperature]]></a:t>
            </a:r>
          </a:p>
        </p:txBody>
      </p:sp>
      <p:sp>
        <p:nvSpPr>
          <p:cNvPr id="18" name=""/>
          <p:cNvSpPr txBox="1"/>
          <p:nvPr/>
        </p:nvSpPr>
        <p:spPr>
          <a:xfrm>
            <a:off x="8077200" y="2667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Straight line through the origin]]></a:t>
            </a:r>
          </a:p>
        </p:txBody>
      </p:sp>
      <p:sp>
        <p:nvSpPr>
          <p:cNvPr id="19" name="" descr=""/>
          <p:cNvSpPr/>
          <p:nvPr/>
        </p:nvSpPr>
        <p:spPr>
          <a:xfrm>
            <a:off x="552450" y="33337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0" name="" descr=""/>
          <p:cNvSpPr/>
          <p:nvPr/>
        </p:nvSpPr>
        <p:spPr>
          <a:xfrm>
            <a:off x="552450" y="399097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21" name=""/>
          <p:cNvSpPr txBox="1"/>
          <p:nvPr/>
        </p:nvSpPr>
        <p:spPr>
          <a:xfrm>
            <a:off x="6858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12414C">
                    <a:alpha val="100000"/>
                  </a:srgbClr>
                </a:solidFill>
                <a:latin typeface="Georgia"/>
              </a:rPr>
              <a:t><![CDATA[Filament lamp]]></a:t>
            </a:r>
          </a:p>
        </p:txBody>
      </p:sp>
      <p:sp>
        <p:nvSpPr>
          <p:cNvPr id="22" name=""/>
          <p:cNvSpPr txBox="1"/>
          <p:nvPr/>
        </p:nvSpPr>
        <p:spPr>
          <a:xfrm>
            <a:off x="43815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Increases as the filament gets hotter]]></a:t>
            </a:r>
          </a:p>
        </p:txBody>
      </p:sp>
      <p:sp>
        <p:nvSpPr>
          <p:cNvPr id="23" name=""/>
          <p:cNvSpPr txBox="1"/>
          <p:nvPr/>
        </p:nvSpPr>
        <p:spPr>
          <a:xfrm>
            <a:off x="8077200" y="33337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Curve that flattens; gradient decreases]]></a:t>
            </a:r>
          </a:p>
        </p:txBody>
      </p:sp>
      <p:sp>
        <p:nvSpPr>
          <p:cNvPr id="24" name="" descr=""/>
          <p:cNvSpPr/>
          <p:nvPr/>
        </p:nvSpPr>
        <p:spPr>
          <a:xfrm>
            <a:off x="552450" y="4000500"/>
            <a:ext cx="11087100" cy="666750"/>
          </a:xfrm>
          <a:prstGeom prst="rect">
            <a:avLst/>
          </a:prstGeom>
          <a:solidFill>
            <a:srgbClr val="F1F4F3">
              <a:alpha val="100000"/>
            </a:srgbClr>
          </a:solidFill>
          <a:ln w="9525">
            <a:noFill/>
          </a:ln>
        </p:spPr>
        <p:txBody>
          <a:bodyPr vertOverflow="clip" rtlCol="0" anchor="ctr"/>
          <a:lstStyle/>
          <a:p>
            <a:pPr algn="ctr"/>
            <a:r>
              <a:t/>
            </a:r>
          </a:p>
        </p:txBody>
      </p:sp>
      <p:sp>
        <p:nvSpPr>
          <p:cNvPr id="25" name="" descr=""/>
          <p:cNvSpPr/>
          <p:nvPr/>
        </p:nvSpPr>
        <p:spPr>
          <a:xfrm>
            <a:off x="552450" y="465772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26" name=""/>
          <p:cNvSpPr txBox="1"/>
          <p:nvPr/>
        </p:nvSpPr>
        <p:spPr>
          <a:xfrm>
            <a:off x="6858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12414C">
                    <a:alpha val="100000"/>
                  </a:srgbClr>
                </a:solidFill>
                <a:latin typeface="Georgia"/>
              </a:rPr>
              <a:t><![CDATA[Diode]]></a:t>
            </a:r>
          </a:p>
        </p:txBody>
      </p:sp>
      <p:sp>
        <p:nvSpPr>
          <p:cNvPr id="27" name=""/>
          <p:cNvSpPr txBox="1"/>
          <p:nvPr/>
        </p:nvSpPr>
        <p:spPr>
          <a:xfrm>
            <a:off x="43815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Very high in the reverse direction]]></a:t>
            </a:r>
          </a:p>
        </p:txBody>
      </p:sp>
      <p:sp>
        <p:nvSpPr>
          <p:cNvPr id="28" name=""/>
          <p:cNvSpPr txBox="1"/>
          <p:nvPr/>
        </p:nvSpPr>
        <p:spPr>
          <a:xfrm>
            <a:off x="8077200" y="40005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Current flows in one direction only]]></a:t>
            </a:r>
          </a:p>
        </p:txBody>
      </p:sp>
      <p:sp>
        <p:nvSpPr>
          <p:cNvPr id="29" name="" descr=""/>
          <p:cNvSpPr/>
          <p:nvPr/>
        </p:nvSpPr>
        <p:spPr>
          <a:xfrm>
            <a:off x="552450" y="46672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30" name="" descr=""/>
          <p:cNvSpPr/>
          <p:nvPr/>
        </p:nvSpPr>
        <p:spPr>
          <a:xfrm>
            <a:off x="552450" y="532447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31" name=""/>
          <p:cNvSpPr txBox="1"/>
          <p:nvPr/>
        </p:nvSpPr>
        <p:spPr>
          <a:xfrm>
            <a:off x="6858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12414C">
                    <a:alpha val="100000"/>
                  </a:srgbClr>
                </a:solidFill>
                <a:latin typeface="Georgia"/>
              </a:rPr>
              <a:t><![CDATA[Thermistor]]></a:t>
            </a:r>
          </a:p>
        </p:txBody>
      </p:sp>
      <p:sp>
        <p:nvSpPr>
          <p:cNvPr id="32" name=""/>
          <p:cNvSpPr txBox="1"/>
          <p:nvPr/>
        </p:nvSpPr>
        <p:spPr>
          <a:xfrm>
            <a:off x="43815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Decreases as temperature increases]]></a:t>
            </a:r>
          </a:p>
        </p:txBody>
      </p:sp>
      <p:sp>
        <p:nvSpPr>
          <p:cNvPr id="33" name=""/>
          <p:cNvSpPr txBox="1"/>
          <p:nvPr/>
        </p:nvSpPr>
        <p:spPr>
          <a:xfrm>
            <a:off x="8077200" y="46672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Used in thermostats and temperature sensors]]></a:t>
            </a:r>
          </a:p>
        </p:txBody>
      </p:sp>
      <p:sp>
        <p:nvSpPr>
          <p:cNvPr id="34" name="" descr=""/>
          <p:cNvSpPr/>
          <p:nvPr/>
        </p:nvSpPr>
        <p:spPr>
          <a:xfrm>
            <a:off x="552450" y="5334000"/>
            <a:ext cx="11087100" cy="666750"/>
          </a:xfrm>
          <a:prstGeom prst="rect">
            <a:avLst/>
          </a:prstGeom>
          <a:solidFill>
            <a:srgbClr val="F1F4F3">
              <a:alpha val="100000"/>
            </a:srgbClr>
          </a:solidFill>
          <a:ln w="9525">
            <a:noFill/>
          </a:ln>
        </p:spPr>
        <p:txBody>
          <a:bodyPr vertOverflow="clip" rtlCol="0" anchor="ctr"/>
          <a:lstStyle/>
          <a:p>
            <a:pPr algn="ctr"/>
            <a:r>
              <a:t/>
            </a:r>
          </a:p>
        </p:txBody>
      </p:sp>
      <p:sp>
        <p:nvSpPr>
          <p:cNvPr id="35" name="" descr=""/>
          <p:cNvSpPr/>
          <p:nvPr/>
        </p:nvSpPr>
        <p:spPr>
          <a:xfrm>
            <a:off x="552450" y="5991225"/>
            <a:ext cx="11087100" cy="9525"/>
          </a:xfrm>
          <a:prstGeom prst="rect">
            <a:avLst/>
          </a:prstGeom>
          <a:solidFill>
            <a:srgbClr val="C9D6D5">
              <a:alpha val="100000"/>
            </a:srgbClr>
          </a:solidFill>
          <a:ln w="9525">
            <a:noFill/>
          </a:ln>
        </p:spPr>
        <p:txBody>
          <a:bodyPr vertOverflow="clip" rtlCol="0" anchor="ctr"/>
          <a:lstStyle/>
          <a:p>
            <a:pPr algn="ctr"/>
            <a:r>
              <a:t/>
            </a:r>
          </a:p>
        </p:txBody>
      </p:sp>
      <p:sp>
        <p:nvSpPr>
          <p:cNvPr id="36" name=""/>
          <p:cNvSpPr txBox="1"/>
          <p:nvPr/>
        </p:nvSpPr>
        <p:spPr>
          <a:xfrm>
            <a:off x="6858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12414C">
                    <a:alpha val="100000"/>
                  </a:srgbClr>
                </a:solidFill>
                <a:latin typeface="Georgia"/>
              </a:rPr>
              <a:t><![CDATA[LDR]]></a:t>
            </a:r>
          </a:p>
        </p:txBody>
      </p:sp>
      <p:sp>
        <p:nvSpPr>
          <p:cNvPr id="37" name=""/>
          <p:cNvSpPr txBox="1"/>
          <p:nvPr/>
        </p:nvSpPr>
        <p:spPr>
          <a:xfrm>
            <a:off x="43815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Decreases as light intensity increases]]></a:t>
            </a:r>
          </a:p>
        </p:txBody>
      </p:sp>
      <p:sp>
        <p:nvSpPr>
          <p:cNvPr id="38" name=""/>
          <p:cNvSpPr txBox="1"/>
          <p:nvPr/>
        </p:nvSpPr>
        <p:spPr>
          <a:xfrm>
            <a:off x="8077200" y="53340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1D272A">
                    <a:alpha val="100000"/>
                  </a:srgbClr>
                </a:solidFill>
                <a:latin typeface="Calibri"/>
              </a:rPr>
              <a:t><![CDATA[Used in automatic lights]]></a:t>
            </a:r>
          </a:p>
        </p:txBody>
      </p:sp>
      <p:sp>
        <p:nvSpPr>
          <p:cNvPr id="3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Required Practical 4: Method]]></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Find the I–V characteristic of a component.]]></a:t>
            </a:r>
          </a:p>
        </p:txBody>
      </p:sp>
      <p:sp>
        <p:nvSpPr>
          <p:cNvPr id="10" name="" descr=""/>
          <p:cNvSpPr/>
          <p:nvPr/>
        </p:nvSpPr>
        <p:spPr>
          <a:xfrm>
            <a:off x="552450" y="2286000"/>
            <a:ext cx="1638300" cy="1981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11525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5524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1]]></a:t>
            </a:r>
          </a:p>
        </p:txBody>
      </p:sp>
      <p:sp>
        <p:nvSpPr>
          <p:cNvPr id="13" name=""/>
          <p:cNvSpPr txBox="1"/>
          <p:nvPr/>
        </p:nvSpPr>
        <p:spPr>
          <a:xfrm>
            <a:off x="685800" y="3067050"/>
            <a:ext cx="1371600" cy="10477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Set up]]></a:t>
            </a:r>
          </a:p>
          <a:p>
            <a:pPr algn="ctr" rtl="0" fontAlgn="base" marL="0" marR="0" indent="0" lvl="0">
              <a:lnSpc>
                <a:spcPct val="112000"/>
              </a:lnSpc>
              <a:spcBef>
                <a:spcPts val="0"/>
              </a:spcBef>
              <a:spcAft>
                <a:spcPts val="0"/>
              </a:spcAft>
            </a:pPr>
            <a:r>
              <a:rPr lang="en-US" strike="noStrike" sz="1000" spc="0" u="none" cap="none">
                <a:solidFill>
                  <a:srgbClr val="1D272A">
                    <a:alpha val="100000"/>
                  </a:srgbClr>
                </a:solidFill>
                <a:latin typeface="Calibri"/>
              </a:rPr>
              <a:t><![CDATA[Connect the component in series with the ammeter and variable resistor, and the voltmeter across the component.]]></a:t>
            </a:r>
          </a:p>
        </p:txBody>
      </p:sp>
      <p:sp>
        <p:nvSpPr>
          <p:cNvPr id="14" name="" descr=""/>
          <p:cNvSpPr/>
          <p:nvPr/>
        </p:nvSpPr>
        <p:spPr>
          <a:xfrm>
            <a:off x="22193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15" name="" descr=""/>
          <p:cNvSpPr/>
          <p:nvPr/>
        </p:nvSpPr>
        <p:spPr>
          <a:xfrm>
            <a:off x="2438400" y="2286000"/>
            <a:ext cx="1638300" cy="1981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30384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24384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2]]></a:t>
            </a:r>
          </a:p>
        </p:txBody>
      </p:sp>
      <p:sp>
        <p:nvSpPr>
          <p:cNvPr id="18" name=""/>
          <p:cNvSpPr txBox="1"/>
          <p:nvPr/>
        </p:nvSpPr>
        <p:spPr>
          <a:xfrm>
            <a:off x="2571750" y="3067050"/>
            <a:ext cx="1371600" cy="10477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Vary]]></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Change the variable resistor to get different pds.]]></a:t>
            </a:r>
          </a:p>
        </p:txBody>
      </p:sp>
      <p:sp>
        <p:nvSpPr>
          <p:cNvPr id="19" name="" descr=""/>
          <p:cNvSpPr/>
          <p:nvPr/>
        </p:nvSpPr>
        <p:spPr>
          <a:xfrm>
            <a:off x="410527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0" name="" descr=""/>
          <p:cNvSpPr/>
          <p:nvPr/>
        </p:nvSpPr>
        <p:spPr>
          <a:xfrm>
            <a:off x="4324350" y="2286000"/>
            <a:ext cx="1638300" cy="1981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1" name="" descr=""/>
          <p:cNvSpPr/>
          <p:nvPr/>
        </p:nvSpPr>
        <p:spPr>
          <a:xfrm>
            <a:off x="49244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22" name=""/>
          <p:cNvSpPr txBox="1"/>
          <p:nvPr/>
        </p:nvSpPr>
        <p:spPr>
          <a:xfrm>
            <a:off x="43243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3]]></a:t>
            </a:r>
          </a:p>
        </p:txBody>
      </p:sp>
      <p:sp>
        <p:nvSpPr>
          <p:cNvPr id="23" name=""/>
          <p:cNvSpPr txBox="1"/>
          <p:nvPr/>
        </p:nvSpPr>
        <p:spPr>
          <a:xfrm>
            <a:off x="4457700" y="3067050"/>
            <a:ext cx="1371600" cy="10477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Record]]></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For each setting record V and I.]]></a:t>
            </a:r>
          </a:p>
        </p:txBody>
      </p:sp>
      <p:sp>
        <p:nvSpPr>
          <p:cNvPr id="24" name="" descr=""/>
          <p:cNvSpPr/>
          <p:nvPr/>
        </p:nvSpPr>
        <p:spPr>
          <a:xfrm>
            <a:off x="59912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25" name="" descr=""/>
          <p:cNvSpPr/>
          <p:nvPr/>
        </p:nvSpPr>
        <p:spPr>
          <a:xfrm>
            <a:off x="6210300" y="2286000"/>
            <a:ext cx="1638300" cy="1981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6" name="" descr=""/>
          <p:cNvSpPr/>
          <p:nvPr/>
        </p:nvSpPr>
        <p:spPr>
          <a:xfrm>
            <a:off x="68103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27" name=""/>
          <p:cNvSpPr txBox="1"/>
          <p:nvPr/>
        </p:nvSpPr>
        <p:spPr>
          <a:xfrm>
            <a:off x="62103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4]]></a:t>
            </a:r>
          </a:p>
        </p:txBody>
      </p:sp>
      <p:sp>
        <p:nvSpPr>
          <p:cNvPr id="28" name=""/>
          <p:cNvSpPr txBox="1"/>
          <p:nvPr/>
        </p:nvSpPr>
        <p:spPr>
          <a:xfrm>
            <a:off x="6343650" y="3067050"/>
            <a:ext cx="1371600" cy="10477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Reverse]]></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Swap the connections and repeat to get negative values (not for a diode with a protective resistor).]]></a:t>
            </a:r>
          </a:p>
        </p:txBody>
      </p:sp>
      <p:sp>
        <p:nvSpPr>
          <p:cNvPr id="29" name="" descr=""/>
          <p:cNvSpPr/>
          <p:nvPr/>
        </p:nvSpPr>
        <p:spPr>
          <a:xfrm>
            <a:off x="787717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30" name="" descr=""/>
          <p:cNvSpPr/>
          <p:nvPr/>
        </p:nvSpPr>
        <p:spPr>
          <a:xfrm>
            <a:off x="8096250" y="2286000"/>
            <a:ext cx="1638300" cy="1981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869632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32" name=""/>
          <p:cNvSpPr txBox="1"/>
          <p:nvPr/>
        </p:nvSpPr>
        <p:spPr>
          <a:xfrm>
            <a:off x="809625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a:t>
            </a:r>
          </a:p>
        </p:txBody>
      </p:sp>
      <p:sp>
        <p:nvSpPr>
          <p:cNvPr id="33" name=""/>
          <p:cNvSpPr txBox="1"/>
          <p:nvPr/>
        </p:nvSpPr>
        <p:spPr>
          <a:xfrm>
            <a:off x="8229600" y="3067050"/>
            <a:ext cx="1371600" cy="10477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Plo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Draw current against pd and draw a smooth line.]]></a:t>
            </a:r>
          </a:p>
        </p:txBody>
      </p:sp>
      <p:sp>
        <p:nvSpPr>
          <p:cNvPr id="34" name="" descr=""/>
          <p:cNvSpPr/>
          <p:nvPr/>
        </p:nvSpPr>
        <p:spPr>
          <a:xfrm>
            <a:off x="9763125" y="2609850"/>
            <a:ext cx="190500" cy="171450"/>
          </a:xfrm>
          <a:prstGeom prst="rightArrow">
            <a:avLst/>
          </a:prstGeom>
          <a:solidFill>
            <a:srgbClr val="C98B3C">
              <a:alpha val="100000"/>
            </a:srgbClr>
          </a:solidFill>
          <a:ln w="9525">
            <a:noFill/>
          </a:ln>
        </p:spPr>
        <p:txBody>
          <a:bodyPr vertOverflow="clip" rtlCol="0" anchor="ctr"/>
          <a:lstStyle/>
          <a:p>
            <a:pPr algn="ctr"/>
            <a:r>
              <a:t/>
            </a:r>
          </a:p>
        </p:txBody>
      </p:sp>
      <p:sp>
        <p:nvSpPr>
          <p:cNvPr id="35" name="" descr=""/>
          <p:cNvSpPr/>
          <p:nvPr/>
        </p:nvSpPr>
        <p:spPr>
          <a:xfrm>
            <a:off x="9982200" y="2286000"/>
            <a:ext cx="1638300" cy="1981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6" name="" descr=""/>
          <p:cNvSpPr/>
          <p:nvPr/>
        </p:nvSpPr>
        <p:spPr>
          <a:xfrm>
            <a:off x="10582275" y="2476500"/>
            <a:ext cx="438150" cy="438150"/>
          </a:xfrm>
          <a:prstGeom prst="ellipse">
            <a:avLst/>
          </a:prstGeom>
          <a:solidFill>
            <a:srgbClr val="C98B3C">
              <a:alpha val="100000"/>
            </a:srgbClr>
          </a:solidFill>
          <a:ln w="9525">
            <a:noFill/>
          </a:ln>
        </p:spPr>
        <p:txBody>
          <a:bodyPr vertOverflow="clip" rtlCol="0" anchor="ctr"/>
          <a:lstStyle/>
          <a:p>
            <a:pPr algn="ctr"/>
            <a:r>
              <a:t/>
            </a:r>
          </a:p>
        </p:txBody>
      </p:sp>
      <p:sp>
        <p:nvSpPr>
          <p:cNvPr id="37" name=""/>
          <p:cNvSpPr txBox="1"/>
          <p:nvPr/>
        </p:nvSpPr>
        <p:spPr>
          <a:xfrm>
            <a:off x="9982200" y="2476500"/>
            <a:ext cx="1638300" cy="4381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6]]></a:t>
            </a:r>
          </a:p>
        </p:txBody>
      </p:sp>
      <p:sp>
        <p:nvSpPr>
          <p:cNvPr id="38" name=""/>
          <p:cNvSpPr txBox="1"/>
          <p:nvPr/>
        </p:nvSpPr>
        <p:spPr>
          <a:xfrm>
            <a:off x="10115550" y="3067050"/>
            <a:ext cx="1371600" cy="10477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600"/>
              </a:spcAft>
            </a:pPr>
            <a:r>
              <a:rPr lang="en-US" b="1" strike="noStrike" sz="1400" spc="0" u="none" cap="none">
                <a:solidFill>
                  <a:srgbClr val="12414C">
                    <a:alpha val="100000"/>
                  </a:srgbClr>
                </a:solidFill>
                <a:latin typeface="Georgia"/>
              </a:rPr>
              <a:t><![CDATA[Repeat]]></a:t>
            </a:r>
          </a:p>
          <a:p>
            <a:pPr algn="ctr" rtl="0" fontAlgn="base" marL="0" marR="0" indent="0" lvl="0">
              <a:lnSpc>
                <a:spcPct val="112000"/>
              </a:lnSpc>
              <a:spcBef>
                <a:spcPts val="0"/>
              </a:spcBef>
              <a:spcAft>
                <a:spcPts val="0"/>
              </a:spcAft>
            </a:pPr>
            <a:r>
              <a:rPr lang="en-US" strike="noStrike" sz="1100" spc="0" u="none" cap="none">
                <a:solidFill>
                  <a:srgbClr val="1D272A">
                    <a:alpha val="100000"/>
                  </a:srgbClr>
                </a:solidFill>
                <a:latin typeface="Calibri"/>
              </a:rPr>
              <a:t><![CDATA[For the filament lamp and the diode.]]></a:t>
            </a:r>
          </a:p>
        </p:txBody>
      </p:sp>
      <p:sp>
        <p:nvSpPr>
          <p:cNvPr id="3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Resistance of a Filament Lamp]]></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descr=""/>
          <p:cNvSpPr/>
          <p:nvPr/>
        </p:nvSpPr>
        <p:spPr>
          <a:xfrm>
            <a:off x="552450" y="1905000"/>
            <a:ext cx="11087100" cy="7239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552450" y="1905000"/>
            <a:ext cx="57150" cy="723900"/>
          </a:xfrm>
          <a:prstGeom prst="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800100" y="2038350"/>
            <a:ext cx="10591800" cy="457200"/>
          </a:xfrm>
          <a:prstGeom prst="rect">
            <a:avLst/>
          </a:prstGeom>
          <a:noFill/>
        </p:spPr>
        <p:txBody>
          <a:bodyPr anchor="ctr" anchorCtr="0" rtlCol="0" vert="horz" bIns="0" lIns="0" rIns="0" tIns="0">
            <a:normAutofit/>
          </a:bodyPr>
          <a:lstStyle/>
          <a:p>
            <a:pPr algn="l" rtl="0" fontAlgn="ctr" marL="0" marR="0" indent="0" lvl="0">
              <a:lnSpc>
                <a:spcPct val="112000"/>
              </a:lnSpc>
              <a:spcBef>
                <a:spcPts val="0"/>
              </a:spcBef>
              <a:spcAft>
                <a:spcPts val="0"/>
              </a:spcAft>
            </a:pPr>
            <a:r>
              <a:rPr lang="en-US" strike="noStrike" sz="1400" spc="0" u="none" cap="none">
                <a:solidFill>
                  <a:srgbClr val="1D272A">
                    <a:alpha val="100000"/>
                  </a:srgbClr>
                </a:solidFill>
                <a:latin typeface="Calibri"/>
              </a:rPr>
              <a:t><![CDATA[The current through a filament lamp is 0.34 A at 2.0 V and 0.62 A at 6.0 V. Calculate the resistance at each pd and explain the difference.]]></a:t>
            </a:r>
          </a:p>
        </p:txBody>
      </p:sp>
      <p:sp>
        <p:nvSpPr>
          <p:cNvPr id="12" name="" descr=""/>
          <p:cNvSpPr/>
          <p:nvPr/>
        </p:nvSpPr>
        <p:spPr>
          <a:xfrm>
            <a:off x="552450" y="32956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3" name=""/>
          <p:cNvSpPr txBox="1"/>
          <p:nvPr/>
        </p:nvSpPr>
        <p:spPr>
          <a:xfrm>
            <a:off x="552450" y="33242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4" name=""/>
          <p:cNvSpPr txBox="1"/>
          <p:nvPr/>
        </p:nvSpPr>
        <p:spPr>
          <a:xfrm>
            <a:off x="1066800" y="31527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t 2.0 V]]></a:t>
            </a:r>
          </a:p>
        </p:txBody>
      </p:sp>
      <p:sp>
        <p:nvSpPr>
          <p:cNvPr id="15" name=""/>
          <p:cNvSpPr txBox="1"/>
          <p:nvPr/>
        </p:nvSpPr>
        <p:spPr>
          <a:xfrm>
            <a:off x="4933950" y="31527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R = 2.0 ÷ 0.34 = 5.9 Ω]]></a:t>
            </a:r>
          </a:p>
        </p:txBody>
      </p:sp>
      <p:sp>
        <p:nvSpPr>
          <p:cNvPr id="16" name="" descr=""/>
          <p:cNvSpPr/>
          <p:nvPr/>
        </p:nvSpPr>
        <p:spPr>
          <a:xfrm>
            <a:off x="552450" y="39814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552450" y="40100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18" name=""/>
          <p:cNvSpPr txBox="1"/>
          <p:nvPr/>
        </p:nvSpPr>
        <p:spPr>
          <a:xfrm>
            <a:off x="1066800" y="38385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At 6.0 V]]></a:t>
            </a:r>
          </a:p>
        </p:txBody>
      </p:sp>
      <p:sp>
        <p:nvSpPr>
          <p:cNvPr id="19" name=""/>
          <p:cNvSpPr txBox="1"/>
          <p:nvPr/>
        </p:nvSpPr>
        <p:spPr>
          <a:xfrm>
            <a:off x="4933950" y="38385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500" spc="0" u="none" cap="none">
                <a:solidFill>
                  <a:srgbClr val="1D272A">
                    <a:alpha val="100000"/>
                  </a:srgbClr>
                </a:solidFill>
                <a:latin typeface="Calibri"/>
              </a:rPr>
              <a:t><![CDATA[R = 6.0 ÷ 0.62 = 9.7 Ω]]></a:t>
            </a:r>
          </a:p>
        </p:txBody>
      </p:sp>
      <p:sp>
        <p:nvSpPr>
          <p:cNvPr id="20" name="" descr=""/>
          <p:cNvSpPr/>
          <p:nvPr/>
        </p:nvSpPr>
        <p:spPr>
          <a:xfrm>
            <a:off x="552450" y="4667250"/>
            <a:ext cx="304800" cy="304800"/>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552450" y="4695825"/>
            <a:ext cx="30480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2" name=""/>
          <p:cNvSpPr txBox="1"/>
          <p:nvPr/>
        </p:nvSpPr>
        <p:spPr>
          <a:xfrm>
            <a:off x="1066800" y="4524375"/>
            <a:ext cx="371475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b="1" strike="noStrike" sz="1400" spc="0" u="none" cap="none">
                <a:solidFill>
                  <a:srgbClr val="12414C">
                    <a:alpha val="100000"/>
                  </a:srgbClr>
                </a:solidFill>
                <a:latin typeface="Georgia"/>
              </a:rPr>
              <a:t><![CDATA[Explain]]></a:t>
            </a:r>
          </a:p>
        </p:txBody>
      </p:sp>
      <p:sp>
        <p:nvSpPr>
          <p:cNvPr id="23" name=""/>
          <p:cNvSpPr txBox="1"/>
          <p:nvPr/>
        </p:nvSpPr>
        <p:spPr>
          <a:xfrm>
            <a:off x="4933950" y="4524375"/>
            <a:ext cx="6705600" cy="590550"/>
          </a:xfrm>
          <a:prstGeom prst="rect">
            <a:avLst/>
          </a:prstGeom>
          <a:noFill/>
        </p:spPr>
        <p:txBody>
          <a:bodyPr anchor="ctr" anchorCtr="0" rtlCol="0" vert="horz" bIns="0" lIns="0" rIns="0" tIns="0">
            <a:normAutofit/>
          </a:bodyPr>
          <a:lstStyle/>
          <a:p>
            <a:pPr algn="l" rtl="0" fontAlgn="ctr" marL="0" marR="0" indent="0" lvl="0">
              <a:lnSpc>
                <a:spcPct val="106000"/>
              </a:lnSpc>
              <a:spcBef>
                <a:spcPts val="0"/>
              </a:spcBef>
              <a:spcAft>
                <a:spcPts val="0"/>
              </a:spcAft>
            </a:pPr>
            <a:r>
              <a:rPr lang="en-US" strike="noStrike" sz="1000" spc="0" u="none" cap="none">
                <a:solidFill>
                  <a:srgbClr val="1D272A">
                    <a:alpha val="100000"/>
                  </a:srgbClr>
                </a:solidFill>
                <a:latin typeface="Calibri"/>
              </a:rPr>
              <a:t><![CDATA[At the higher pd the current is greater, so the filament is hotter and its resistance is higher]]></a:t>
            </a:r>
          </a:p>
        </p:txBody>
      </p:sp>
      <p:sp>
        <p:nvSpPr>
          <p:cNvPr id="24" name="" descr=""/>
          <p:cNvSpPr/>
          <p:nvPr/>
        </p:nvSpPr>
        <p:spPr>
          <a:xfrm>
            <a:off x="552450" y="5581650"/>
            <a:ext cx="11087100" cy="704850"/>
          </a:xfrm>
          <a:prstGeom prst="roundRect">
            <a:avLst/>
          </a:prstGeom>
          <a:solidFill>
            <a:srgbClr val="12414C">
              <a:alpha val="100000"/>
            </a:srgbClr>
          </a:solidFill>
          <a:ln w="9525">
            <a:noFill/>
          </a:ln>
        </p:spPr>
        <p:txBody>
          <a:bodyPr vertOverflow="clip" rtlCol="0" anchor="ctr"/>
          <a:lstStyle/>
          <a:p>
            <a:pPr algn="ctr"/>
            <a:r>
              <a:t/>
            </a:r>
          </a:p>
        </p:txBody>
      </p:sp>
      <p:sp>
        <p:nvSpPr>
          <p:cNvPr id="25" name=""/>
          <p:cNvSpPr txBox="1"/>
          <p:nvPr/>
        </p:nvSpPr>
        <p:spPr>
          <a:xfrm>
            <a:off x="781050" y="5695950"/>
            <a:ext cx="2857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ANSWER]]></a:t>
            </a:r>
          </a:p>
        </p:txBody>
      </p:sp>
      <p:sp>
        <p:nvSpPr>
          <p:cNvPr id="26" name=""/>
          <p:cNvSpPr txBox="1"/>
          <p:nvPr/>
        </p:nvSpPr>
        <p:spPr>
          <a:xfrm>
            <a:off x="781050" y="5905500"/>
            <a:ext cx="10629900" cy="3048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800" spc="0" u="none" cap="none">
                <a:solidFill>
                  <a:srgbClr val="FFFFFF">
                    <a:alpha val="100000"/>
                  </a:srgbClr>
                </a:solidFill>
                <a:latin typeface="Georgia"/>
              </a:rPr>
              <a:t><![CDATA[5.9 Ω and 9.7 Ω; the resistance increases as the filament gets hotter.]]></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Uses in Circuit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pplications you need to know.]]></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hermisto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In a thermostat: as the temperature rises the resistance falls, changing the pd across it to switch heating off.]]></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D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In automatic lights: as it gets dark the resistance rises, which switches the light on.]]></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Diod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llows current in one direction only, protecting circuits from being connected the wrong way round.]]></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descr=""/>
          <p:cNvSpPr/>
          <p:nvPr/>
        </p:nvSpPr>
        <p:spPr>
          <a:xfrm>
            <a:off x="5524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Ohmic conductor]]></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conductor whose resistance is constant at constant temperature.]]></a:t>
            </a:r>
          </a:p>
        </p:txBody>
      </p:sp>
      <p:sp>
        <p:nvSpPr>
          <p:cNvPr id="11" name="" descr=""/>
          <p:cNvSpPr/>
          <p:nvPr/>
        </p:nvSpPr>
        <p:spPr>
          <a:xfrm>
            <a:off x="6229350" y="17811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Filament lamp]]></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lamp with a thin wire that gets hot and glows.]]></a:t>
            </a:r>
          </a:p>
        </p:txBody>
      </p:sp>
      <p:sp>
        <p:nvSpPr>
          <p:cNvPr id="13" name="" descr=""/>
          <p:cNvSpPr/>
          <p:nvPr/>
        </p:nvSpPr>
        <p:spPr>
          <a:xfrm>
            <a:off x="5524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Diode]]></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component that lets current flow in one direction only.]]></a:t>
            </a:r>
          </a:p>
        </p:txBody>
      </p:sp>
      <p:sp>
        <p:nvSpPr>
          <p:cNvPr id="15" name="" descr=""/>
          <p:cNvSpPr/>
          <p:nvPr/>
        </p:nvSpPr>
        <p:spPr>
          <a:xfrm>
            <a:off x="6229350" y="336232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Thermistor]]></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resistor whose resistance decreases when the temperature increases.]]></a:t>
            </a:r>
          </a:p>
        </p:txBody>
      </p:sp>
      <p:sp>
        <p:nvSpPr>
          <p:cNvPr id="17" name="" descr=""/>
          <p:cNvSpPr/>
          <p:nvPr/>
        </p:nvSpPr>
        <p:spPr>
          <a:xfrm>
            <a:off x="5524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LDR]]></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A resistor whose resistance decreases when the light intensity increases.]]></a:t>
            </a:r>
          </a:p>
        </p:txBody>
      </p:sp>
      <p:sp>
        <p:nvSpPr>
          <p:cNvPr id="19" name="" descr=""/>
          <p:cNvSpPr/>
          <p:nvPr/>
        </p:nvSpPr>
        <p:spPr>
          <a:xfrm>
            <a:off x="6229350" y="4943475"/>
            <a:ext cx="5410200" cy="1343025"/>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Linear]]></a:t>
            </a:r>
          </a:p>
          <a:p>
            <a:pPr algn="l" rtl="0" fontAlgn="base" marL="0" marR="0" indent="0" lvl="0">
              <a:lnSpc>
                <a:spcPct val="112000"/>
              </a:lnSpc>
              <a:spcBef>
                <a:spcPts val="0"/>
              </a:spcBef>
              <a:spcAft>
                <a:spcPts val="0"/>
              </a:spcAft>
            </a:pPr>
            <a:r>
              <a:rPr lang="en-US" strike="noStrike" sz="1200" spc="0" u="none" cap="none">
                <a:solidFill>
                  <a:srgbClr val="1D272A">
                    <a:alpha val="100000"/>
                  </a:srgbClr>
                </a:solidFill>
                <a:latin typeface="Calibri"/>
              </a:rPr>
              <a:t><![CDATA[Following a straight line graph.]]></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C98B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Match the Graph]]></a:t>
            </a:r>
          </a:p>
        </p:txBody>
      </p:sp>
      <p:sp>
        <p:nvSpPr>
          <p:cNvPr id="10" name="" descr=""/>
          <p:cNvSpPr/>
          <p:nvPr/>
        </p:nvSpPr>
        <p:spPr>
          <a:xfrm>
            <a:off x="9639300" y="1009650"/>
            <a:ext cx="2000250" cy="495300"/>
          </a:xfrm>
          <a:prstGeom prst="roundRect">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0 minutes]]></a:t>
            </a:r>
          </a:p>
        </p:txBody>
      </p:sp>
      <p:sp>
        <p:nvSpPr>
          <p:cNvPr id="12" name="" descr=""/>
          <p:cNvSpPr/>
          <p:nvPr/>
        </p:nvSpPr>
        <p:spPr>
          <a:xfrm>
            <a:off x="552450" y="1905000"/>
            <a:ext cx="11087100" cy="16954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400" spc="0" u="none" cap="none">
                <a:solidFill>
                  <a:srgbClr val="1D272A">
                    <a:alpha val="100000"/>
                  </a:srgbClr>
                </a:solidFill>
                <a:latin typeface="Calibri"/>
              </a:rPr>
              <a:t><![CDATA[Match each component to its I–V graph description: resistor, filament lamp, diode. (1) Curve that flattens as pd increases. (2) Straight line through the origin. (3) Almost no current one way, then a rapid increase the other way.]]></a:t>
            </a:r>
          </a:p>
        </p:txBody>
      </p:sp>
      <p:sp>
        <p:nvSpPr>
          <p:cNvPr id="15" name="" descr=""/>
          <p:cNvSpPr/>
          <p:nvPr/>
        </p:nvSpPr>
        <p:spPr>
          <a:xfrm>
            <a:off x="552450" y="408622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6" name=""/>
          <p:cNvSpPr txBox="1"/>
          <p:nvPr/>
        </p:nvSpPr>
        <p:spPr>
          <a:xfrm>
            <a:off x="552450" y="4105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96240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Look at the shape.]]></a:t>
            </a:r>
          </a:p>
        </p:txBody>
      </p:sp>
      <p:sp>
        <p:nvSpPr>
          <p:cNvPr id="18" name="" descr=""/>
          <p:cNvSpPr/>
          <p:nvPr/>
        </p:nvSpPr>
        <p:spPr>
          <a:xfrm>
            <a:off x="552450" y="4714875"/>
            <a:ext cx="285750" cy="285750"/>
          </a:xfrm>
          <a:prstGeom prst="ellipse">
            <a:avLst/>
          </a:prstGeom>
          <a:solidFill>
            <a:srgbClr val="C98B3C">
              <a:alpha val="100000"/>
            </a:srgbClr>
          </a:solidFill>
          <a:ln w="9525">
            <a:noFill/>
          </a:ln>
        </p:spPr>
        <p:txBody>
          <a:bodyPr vertOverflow="clip" rtlCol="0" anchor="ctr"/>
          <a:lstStyle/>
          <a:p>
            <a:pPr algn="ctr"/>
            <a:r>
              <a:t/>
            </a:r>
          </a:p>
        </p:txBody>
      </p:sp>
      <p:sp>
        <p:nvSpPr>
          <p:cNvPr id="19" name=""/>
          <p:cNvSpPr txBox="1"/>
          <p:nvPr/>
        </p:nvSpPr>
        <p:spPr>
          <a:xfrm>
            <a:off x="552450" y="473392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591050"/>
            <a:ext cx="10572750" cy="5334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1D272A">
                    <a:alpha val="100000"/>
                  </a:srgbClr>
                </a:solidFill>
                <a:latin typeface="Calibri"/>
              </a:rPr>
              <a:t><![CDATA[Explain the resistance change.]]></a:t>
            </a:r>
          </a:p>
        </p:txBody>
      </p:sp>
      <p:sp>
        <p:nvSpPr>
          <p:cNvPr id="21" name="" descr=""/>
          <p:cNvSpPr/>
          <p:nvPr/>
        </p:nvSpPr>
        <p:spPr>
          <a:xfrm>
            <a:off x="552450" y="5448300"/>
            <a:ext cx="11087100" cy="838200"/>
          </a:xfrm>
          <a:prstGeom prst="roundRect">
            <a:avLst/>
          </a:prstGeom>
          <a:solidFill>
            <a:srgbClr val="12414C">
              <a:alpha val="100000"/>
            </a:srgbClr>
          </a:solidFill>
          <a:ln w="9525">
            <a:noFill/>
          </a:ln>
        </p:spPr>
        <p:txBody>
          <a:bodyPr vertOverflow="clip" rtlCol="0" anchor="ctr"/>
          <a:lstStyle/>
          <a:p>
            <a:pPr algn="ctr"/>
            <a:r>
              <a:t/>
            </a:r>
          </a:p>
        </p:txBody>
      </p:sp>
      <p:sp>
        <p:nvSpPr>
          <p:cNvPr id="22"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WHAT A GOOD ANSWER SHOWS]]></a:t>
            </a:r>
          </a:p>
        </p:txBody>
      </p:sp>
      <p:sp>
        <p:nvSpPr>
          <p:cNvPr id="23"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Resistor: (2). Filament lamp: (1). Diode: (3).]]></a:t>
            </a:r>
          </a:p>
        </p:txBody>
      </p:sp>
      <p:sp>
        <p:nvSpPr>
          <p:cNvPr id="24"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descr=""/>
          <p:cNvSpPr/>
          <p:nvPr/>
        </p:nvSpPr>
        <p:spPr>
          <a:xfrm>
            <a:off x="55245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raw and describe the I–V graph of a resistor.]]></a:t>
            </a:r>
          </a:p>
        </p:txBody>
      </p:sp>
      <p:sp>
        <p:nvSpPr>
          <p:cNvPr id="12" name="" descr=""/>
          <p:cNvSpPr/>
          <p:nvPr/>
        </p:nvSpPr>
        <p:spPr>
          <a:xfrm>
            <a:off x="55245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the I–V graph of a filament lamp.]]></a:t>
            </a:r>
          </a:p>
        </p:txBody>
      </p:sp>
      <p:sp>
        <p:nvSpPr>
          <p:cNvPr id="15" name="" descr=""/>
          <p:cNvSpPr/>
          <p:nvPr/>
        </p:nvSpPr>
        <p:spPr>
          <a:xfrm>
            <a:off x="55245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the I–V graph of a diode.]]></a:t>
            </a:r>
          </a:p>
        </p:txBody>
      </p:sp>
      <p:sp>
        <p:nvSpPr>
          <p:cNvPr id="18" name="" descr=""/>
          <p:cNvSpPr/>
          <p:nvPr/>
        </p:nvSpPr>
        <p:spPr>
          <a:xfrm>
            <a:off x="55245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Explain why a filament lamp's resistance increases.]]></a:t>
            </a:r>
          </a:p>
        </p:txBody>
      </p:sp>
      <p:sp>
        <p:nvSpPr>
          <p:cNvPr id="21" name="" descr=""/>
          <p:cNvSpPr/>
          <p:nvPr/>
        </p:nvSpPr>
        <p:spPr>
          <a:xfrm>
            <a:off x="6210300" y="27241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how a thermistor behaves.]]></a:t>
            </a:r>
          </a:p>
        </p:txBody>
      </p:sp>
      <p:sp>
        <p:nvSpPr>
          <p:cNvPr id="24" name="" descr=""/>
          <p:cNvSpPr/>
          <p:nvPr/>
        </p:nvSpPr>
        <p:spPr>
          <a:xfrm>
            <a:off x="6210300" y="34290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how an LDR behaves.]]></a:t>
            </a:r>
          </a:p>
        </p:txBody>
      </p:sp>
      <p:sp>
        <p:nvSpPr>
          <p:cNvPr id="27" name="" descr=""/>
          <p:cNvSpPr/>
          <p:nvPr/>
        </p:nvSpPr>
        <p:spPr>
          <a:xfrm>
            <a:off x="6210300" y="413385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Describe Required Practical 4.]]></a:t>
            </a:r>
          </a:p>
        </p:txBody>
      </p:sp>
      <p:sp>
        <p:nvSpPr>
          <p:cNvPr id="30" name="" descr=""/>
          <p:cNvSpPr/>
          <p:nvPr/>
        </p:nvSpPr>
        <p:spPr>
          <a:xfrm>
            <a:off x="6210300" y="4838700"/>
            <a:ext cx="5429250" cy="5905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C98B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1D272A">
                    <a:alpha val="100000"/>
                  </a:srgbClr>
                </a:solidFill>
                <a:latin typeface="Calibri"/>
              </a:rPr>
              <a:t><![CDATA[Give one use each of a thermistor and an LDR.]]></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08222A">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9D6C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9D6C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CB480">
                    <a:alpha val="100000"/>
                  </a:srgbClr>
                </a:solidFill>
                <a:latin typeface="Calibri"/>
              </a:rPr>
              <a:t><![CDATA[AQA GCSE PHYSICS  ·  PAPER 1  ·  FOUNDATION & HIGHER]]></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Resistor: constant resistance, straight line through the origin.]]></a:t>
            </a:r>
          </a:p>
        </p:txBody>
      </p:sp>
      <p:sp>
        <p:nvSpPr>
          <p:cNvPr id="8" name="" descr=""/>
          <p:cNvSpPr/>
          <p:nvPr/>
        </p:nvSpPr>
        <p:spPr>
          <a:xfrm>
            <a:off x="552450" y="20859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Filament lamp: resistance increases with temperature.]]></a:t>
            </a:r>
          </a:p>
        </p:txBody>
      </p:sp>
      <p:sp>
        <p:nvSpPr>
          <p:cNvPr id="10" name="" descr=""/>
          <p:cNvSpPr/>
          <p:nvPr/>
        </p:nvSpPr>
        <p:spPr>
          <a:xfrm>
            <a:off x="552450" y="26193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Diode: current in one direction only.]]></a:t>
            </a:r>
          </a:p>
        </p:txBody>
      </p:sp>
      <p:sp>
        <p:nvSpPr>
          <p:cNvPr id="12" name="" descr=""/>
          <p:cNvSpPr/>
          <p:nvPr/>
        </p:nvSpPr>
        <p:spPr>
          <a:xfrm>
            <a:off x="552450" y="3152775"/>
            <a:ext cx="180975" cy="180975"/>
          </a:xfrm>
          <a:prstGeom prst="ellipse">
            <a:avLst/>
          </a:prstGeom>
          <a:solidFill>
            <a:srgbClr val="DCB4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1F4F3">
                    <a:alpha val="100000"/>
                  </a:srgbClr>
                </a:solidFill>
                <a:latin typeface="Calibri"/>
              </a:rPr>
              <a:t><![CDATA[Thermistor and LDR resistances decrease as temperature or light increases.]]></a:t>
            </a:r>
          </a:p>
        </p:txBody>
      </p:sp>
      <p:sp>
        <p:nvSpPr>
          <p:cNvPr id="14" name="" descr=""/>
          <p:cNvSpPr/>
          <p:nvPr/>
        </p:nvSpPr>
        <p:spPr>
          <a:xfrm>
            <a:off x="552450" y="4314825"/>
            <a:ext cx="11087100" cy="1666875"/>
          </a:xfrm>
          <a:prstGeom prst="roundRect">
            <a:avLst/>
          </a:prstGeom>
          <a:solidFill>
            <a:srgbClr val="263D44">
              <a:alpha val="100000"/>
            </a:srgbClr>
          </a:solidFill>
          <a:ln w="19050">
            <a:solidFill>
              <a:srgbClr val="C98B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why the resistance of a filament lamp increases as the current increases.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C9D6D5">
                    <a:alpha val="100000"/>
                  </a:srgbClr>
                </a:solidFill>
                <a:latin typeface="Calibri"/>
              </a:rPr>
              <a:t><![CDATA[Say the filament gets hotter and link it to resistanc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A1ABAE">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300" spc="0" u="none" cap="none">
                <a:solidFill>
                  <a:srgbClr val="12414C">
                    <a:alpha val="100000"/>
                  </a:srgbClr>
                </a:solidFill>
                <a:latin typeface="Georgia"/>
              </a:rPr>
              <a:t><![CDATA[Exam Practice: Resistors and I–V characteristic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Answer all questions. Use the mark allocation as a guide to how much to write. · 22 minutes]]></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1 · 3 marks · Complet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Name the component whose I–V characteristic shows current flowing in one direction only, and the component whose resistance decreases as…]]></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2 · 4 marks · Use the graph]]></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The graph shows the I–V characteristic of a filament lamp. (a) Calculate the resistance of the lamp when the potential difference is 6.0 V…]]></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3 · 3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thermistor is used in a circuit to control a heating system. Explain how the resistance of the thermistor changes as the room warms up.]]></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100" spc="0" u="none" cap="none">
                <a:solidFill>
                  <a:srgbClr val="12414C">
                    <a:alpha val="100000"/>
                  </a:srgbClr>
                </a:solidFill>
                <a:latin typeface="Georgia"/>
              </a:rPr>
              <a:t><![CDATA[Exam Practice: Resistors and I–V characteristic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descr=""/>
          <p:cNvSpPr/>
          <p:nvPr/>
        </p:nvSpPr>
        <p:spPr>
          <a:xfrm>
            <a:off x="552450" y="20955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descr=""/>
          <p:cNvSpPr/>
          <p:nvPr/>
        </p:nvSpPr>
        <p:spPr>
          <a:xfrm>
            <a:off x="781050" y="26098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1" name=""/>
          <p:cNvSpPr txBox="1"/>
          <p:nvPr/>
        </p:nvSpPr>
        <p:spPr>
          <a:xfrm>
            <a:off x="1143000" y="21907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4 · 6 marks · Describ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Describe how you would investigate the relationship between the current through a filament lamp and the potential difference across it…]]></a:t>
            </a:r>
          </a:p>
        </p:txBody>
      </p:sp>
      <p:sp>
        <p:nvSpPr>
          <p:cNvPr id="12" name="" descr=""/>
          <p:cNvSpPr/>
          <p:nvPr/>
        </p:nvSpPr>
        <p:spPr>
          <a:xfrm>
            <a:off x="552450" y="34861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3" name="" descr=""/>
          <p:cNvSpPr/>
          <p:nvPr/>
        </p:nvSpPr>
        <p:spPr>
          <a:xfrm>
            <a:off x="781050" y="40005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4" name=""/>
          <p:cNvSpPr txBox="1"/>
          <p:nvPr/>
        </p:nvSpPr>
        <p:spPr>
          <a:xfrm>
            <a:off x="1143000" y="35814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5 · 2 marks · Explai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 student measures the resistance of a diode. Explain why the resistance is very high when the diode is connected the other way round.]]></a:t>
            </a:r>
          </a:p>
        </p:txBody>
      </p:sp>
      <p:sp>
        <p:nvSpPr>
          <p:cNvPr id="15" name="" descr=""/>
          <p:cNvSpPr/>
          <p:nvPr/>
        </p:nvSpPr>
        <p:spPr>
          <a:xfrm>
            <a:off x="552450" y="48768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6" name="" descr=""/>
          <p:cNvSpPr/>
          <p:nvPr/>
        </p:nvSpPr>
        <p:spPr>
          <a:xfrm>
            <a:off x="781050" y="53911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7" name=""/>
          <p:cNvSpPr txBox="1"/>
          <p:nvPr/>
        </p:nvSpPr>
        <p:spPr>
          <a:xfrm>
            <a:off x="1143000" y="49720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Question 6 · 3 marks · Sugges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An automatic outdoor light contains an LDR. Explain how the light switches on when it gets dark.]]></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3 marks · Complet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600" spc="0" u="none" cap="none">
                <a:solidFill>
                  <a:srgbClr val="12414C">
                    <a:alpha val="100000"/>
                  </a:srgbClr>
                </a:solidFill>
                <a:latin typeface="Georgia"/>
              </a:rPr>
              <a:t><![CDATA[Name the component whose I–V characteristic shows current flowing in one direction only, and the component whose resistance decreases as the temperature increases. Then state what happens to the resistance of an LDR in bright light.]]></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Complete.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1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Diod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Thermistor]]></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LDR resistance de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4 marks · Use the grap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pic>
        <p:nvPicPr>
          <p:cNvPr id="9" name="" descr=""/>
          <p:cNvPicPr>
            <a:picLocks noChangeAspect="1"/>
          </p:cNvPicPr>
          <p:nvPr/>
        </p:nvPicPr>
        <p:blipFill>
          <a:blip r:embed="rId3"/>
          <a:stretch>
            <a:fillRect/>
          </a:stretch>
        </p:blipFill>
        <p:spPr>
          <a:xfrm>
            <a:off x="6305550" y="2095500"/>
            <a:ext cx="5334000" cy="4000500"/>
          </a:xfrm>
          <a:prstGeom prst="rect">
            <a:avLst/>
          </a:prstGeom>
          <a:noFill/>
        </p:spPr>
      </p:pic>
      <p:sp>
        <p:nvSpPr>
          <p:cNvPr id="10" name="" descr=""/>
          <p:cNvSpPr/>
          <p:nvPr/>
        </p:nvSpPr>
        <p:spPr>
          <a:xfrm>
            <a:off x="6305550" y="2095500"/>
            <a:ext cx="5334000" cy="4000500"/>
          </a:xfrm>
          <a:prstGeom prst="rect">
            <a:avLst/>
          </a:prstGeom>
          <a:noFill/>
          <a:ln w="9525">
            <a:solidFill>
              <a:srgbClr val="C9D6D5">
                <a:alpha val="100000"/>
              </a:srgbClr>
            </a:solidFill>
          </a:ln>
        </p:spPr>
        <p:txBody>
          <a:bodyPr vertOverflow="clip" rtlCol="0" anchor="ctr"/>
          <a:lstStyle/>
          <a:p>
            <a:pPr algn="ctr"/>
            <a:r>
              <a:t/>
            </a:r>
          </a:p>
        </p:txBody>
      </p:sp>
      <p:sp>
        <p:nvSpPr>
          <p:cNvPr id="11"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1D272A">
                    <a:alpha val="100000"/>
                  </a:srgbClr>
                </a:solidFill>
                <a:latin typeface="Calibri"/>
              </a:rPr>
              <a:t><![CDATA[The graph shows the I–V characteristic of a filament lamp. (a) Calculate the resistance of the lamp when the potential difference is 6.0 V. (b) The resistance at 2.0 V is 5.9 Ω. Explain why the resistance at 6.0 V is different. (4 marks)]]></a:t>
            </a:r>
          </a:p>
        </p:txBody>
      </p:sp>
      <p:sp>
        <p:nvSpPr>
          <p:cNvPr id="1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2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4 marks available. Award a mark for each point made.]]></a:t>
            </a:r>
          </a:p>
        </p:txBody>
      </p:sp>
      <p:sp>
        <p:nvSpPr>
          <p:cNvPr id="10" name="" descr=""/>
          <p:cNvSpPr/>
          <p:nvPr/>
        </p:nvSpPr>
        <p:spPr>
          <a:xfrm>
            <a:off x="552450" y="22479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ads 0.62 A]]></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2766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9.7 Ω]]></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43053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Higher current means higher temperatur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descr=""/>
          <p:cNvSpPr/>
          <p:nvPr/>
        </p:nvSpPr>
        <p:spPr>
          <a:xfrm>
            <a:off x="552450" y="5334000"/>
            <a:ext cx="11087100" cy="9525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sistance increases with temperatur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3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thermistor is used in a circuit to control a heating system. Explain how the resistance of the thermistor changes as the room warms up.]]></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3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sistance decreases as temperature increase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urrent or potential difference changes in the circui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Used to switch the heating off]]></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6 marks · Describ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1500" spc="0" u="none" cap="none">
                <a:solidFill>
                  <a:srgbClr val="12414C">
                    <a:alpha val="100000"/>
                  </a:srgbClr>
                </a:solidFill>
                <a:latin typeface="Georgia"/>
              </a:rPr>
              <a:t><![CDATA[Describe how you would investigate the relationship between the current through a filament lamp and the potential difference across it. Include a circuit diagram description, the readings to take and how you would present and use the results.]]></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Describe. Worth 6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4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6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12414C">
                    <a:alpha val="100000"/>
                  </a:srgbClr>
                </a:solidFill>
                <a:latin typeface="Georgia"/>
              </a:rPr>
              <a:t><![CDATA[Level 3 (5 to 6 marks): a correct circuit (ammeter in series, voltmeter across the lamp, variable resistor or supply), a range of pd values and matching currents, a graph of I against V and a description of its shape or the changing gradien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5 to 6 marks]]></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200" spc="0" u="none" cap="none">
                <a:solidFill>
                  <a:srgbClr val="12414C">
                    <a:alpha val="100000"/>
                  </a:srgbClr>
                </a:solidFill>
                <a:latin typeface="Georgia"/>
              </a:rPr>
              <a:t><![CDATA[Level 2 (3 to 4 marks): a method with the main apparatus and some readings; the graph is mentione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3 to 4 marks]]></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500" spc="0" u="none" cap="none">
                <a:solidFill>
                  <a:srgbClr val="12414C">
                    <a:alpha val="100000"/>
                  </a:srgbClr>
                </a:solidFill>
                <a:latin typeface="Georgia"/>
              </a:rPr>
              <a:t><![CDATA[Level 1 (1 to 2 marks): simple statements about measuring current and pd]]></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to 2 marks]]></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2 marks · Explain]]></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 student measures the resistance of a diode. Explain why the resistance is very high when the diode is connected the other way round.]]></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Explain. Worth 2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5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2 marks available. Award a mark for each point made.]]></a:t>
            </a:r>
          </a:p>
        </p:txBody>
      </p:sp>
      <p:sp>
        <p:nvSpPr>
          <p:cNvPr id="10" name="" descr=""/>
          <p:cNvSpPr/>
          <p:nvPr/>
        </p:nvSpPr>
        <p:spPr>
          <a:xfrm>
            <a:off x="552450" y="296227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347662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305752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Very high resistance in reverse]]></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4352925"/>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867275"/>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4448175"/>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Almost no current flows]]></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6 · 3 marks · Sugge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descr=""/>
          <p:cNvSpPr/>
          <p:nvPr/>
        </p:nvSpPr>
        <p:spPr>
          <a:xfrm>
            <a:off x="552450" y="1866900"/>
            <a:ext cx="11087100" cy="142875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0" name=""/>
          <p:cNvSpPr txBox="1"/>
          <p:nvPr/>
        </p:nvSpPr>
        <p:spPr>
          <a:xfrm>
            <a:off x="742950" y="1962150"/>
            <a:ext cx="857250" cy="10477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7200" spc="0" u="none" cap="none">
                <a:solidFill>
                  <a:srgbClr val="D9D2BC">
                    <a:alpha val="100000"/>
                  </a:srgbClr>
                </a:solidFill>
                <a:latin typeface="Georgia"/>
              </a:rPr>
              <a:t><![CDATA[“]]></a:t>
            </a:r>
          </a:p>
        </p:txBody>
      </p:sp>
      <p:sp>
        <p:nvSpPr>
          <p:cNvPr id="11" name=""/>
          <p:cNvSpPr txBox="1"/>
          <p:nvPr/>
        </p:nvSpPr>
        <p:spPr>
          <a:xfrm>
            <a:off x="1428750" y="2057400"/>
            <a:ext cx="9848850" cy="1085850"/>
          </a:xfrm>
          <a:prstGeom prst="rect">
            <a:avLst/>
          </a:prstGeom>
          <a:noFill/>
        </p:spPr>
        <p:txBody>
          <a:bodyPr anchor="ctr" anchorCtr="0" rtlCol="0" vert="horz" bIns="0" lIns="0" rIns="0" tIns="0">
            <a:normAutofit/>
          </a:bodyPr>
          <a:lstStyle/>
          <a:p>
            <a:pPr algn="l" rtl="0" fontAlgn="ctr" marL="0" marR="0" indent="0" lvl="0">
              <a:lnSpc>
                <a:spcPct val="122000"/>
              </a:lnSpc>
              <a:spcBef>
                <a:spcPts val="0"/>
              </a:spcBef>
              <a:spcAft>
                <a:spcPts val="0"/>
              </a:spcAft>
            </a:pPr>
            <a:r>
              <a:rPr lang="en-US" i="1" strike="noStrike" sz="2200" spc="0" u="none" cap="none">
                <a:solidFill>
                  <a:srgbClr val="12414C">
                    <a:alpha val="100000"/>
                  </a:srgbClr>
                </a:solidFill>
                <a:latin typeface="Georgia"/>
              </a:rPr>
              <a:t><![CDATA[An automatic outdoor light contains an LDR. Explain how the light switches on when it gets dark.]]></a:t>
            </a:r>
          </a:p>
        </p:txBody>
      </p:sp>
      <p:sp>
        <p:nvSpPr>
          <p:cNvPr id="12" name="" descr=""/>
          <p:cNvSpPr/>
          <p:nvPr/>
        </p:nvSpPr>
        <p:spPr>
          <a:xfrm>
            <a:off x="552450" y="3524250"/>
            <a:ext cx="11087100" cy="1066800"/>
          </a:xfrm>
          <a:prstGeom prst="roundRect">
            <a:avLst/>
          </a:prstGeom>
          <a:solidFill>
            <a:srgbClr val="12414C">
              <a:alpha val="100000"/>
            </a:srgbClr>
          </a:solidFill>
          <a:ln w="9525">
            <a:noFill/>
          </a:ln>
        </p:spPr>
        <p:txBody>
          <a:bodyPr vertOverflow="clip" rtlCol="0" anchor="ctr"/>
          <a:lstStyle/>
          <a:p>
            <a:pPr algn="ctr"/>
            <a:r>
              <a:t/>
            </a:r>
          </a:p>
        </p:txBody>
      </p:sp>
      <p:sp>
        <p:nvSpPr>
          <p:cNvPr id="13" name=""/>
          <p:cNvSpPr txBox="1"/>
          <p:nvPr/>
        </p:nvSpPr>
        <p:spPr>
          <a:xfrm>
            <a:off x="819150" y="3676650"/>
            <a:ext cx="10553700" cy="2476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CB480">
                    <a:alpha val="100000"/>
                  </a:srgbClr>
                </a:solidFill>
                <a:latin typeface="Calibri"/>
              </a:rPr>
              <a:t><![CDATA[HOW TO ANSWER IT]]></a:t>
            </a:r>
          </a:p>
        </p:txBody>
      </p:sp>
      <p:sp>
        <p:nvSpPr>
          <p:cNvPr id="14" name=""/>
          <p:cNvSpPr txBox="1"/>
          <p:nvPr/>
        </p:nvSpPr>
        <p:spPr>
          <a:xfrm>
            <a:off x="819150" y="3943350"/>
            <a:ext cx="10553700" cy="533400"/>
          </a:xfrm>
          <a:prstGeom prst="rect">
            <a:avLst/>
          </a:prstGeom>
          <a:noFill/>
        </p:spPr>
        <p:txBody>
          <a:bodyPr anchorCtr="0" rtlCol="0" vert="horz" bIns="0" lIns="0" rIns="0" tIns="0">
            <a:normAutofit/>
          </a:bodyPr>
          <a:lstStyle/>
          <a:p>
            <a:pPr algn="l" rtl="0" fontAlgn="base" marL="0" marR="0" indent="0" lvl="0">
              <a:lnSpc>
                <a:spcPct val="112000"/>
              </a:lnSpc>
              <a:spcBef>
                <a:spcPts val="0"/>
              </a:spcBef>
              <a:spcAft>
                <a:spcPts val="0"/>
              </a:spcAft>
            </a:pPr>
            <a:r>
              <a:rPr lang="en-US" strike="noStrike" sz="1500" spc="0" u="none" cap="none">
                <a:solidFill>
                  <a:srgbClr val="FFFFFF">
                    <a:alpha val="100000"/>
                  </a:srgbClr>
                </a:solidFill>
                <a:latin typeface="Calibri"/>
              </a:rPr>
              <a:t><![CDATA[Command word: Suggest. Worth 3 marks, so plan before writing.]]></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D9D2BC">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D9D2BC">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C98B3C">
                    <a:alpha val="100000"/>
                  </a:srgbClr>
                </a:solidFill>
                <a:latin typeface="Calibri"/>
              </a:rPr>
              <a:t><![CDATA[AQA GCSE PHYSICS  ·  PAPER 1  ·  FOUNDATION & HIGHER]]></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12414C">
                    <a:alpha val="100000"/>
                  </a:srgbClr>
                </a:solidFill>
                <a:latin typeface="Georgia"/>
              </a:rPr>
              <a:t><![CDATA[Question 6 · mark scheme]]></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Electricity]]></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5C6D70">
                    <a:alpha val="100000"/>
                  </a:srgbClr>
                </a:solidFill>
                <a:latin typeface="Calibri"/>
              </a:rPr>
              <a:t><![CDATA[Lesson 3 of 10]]></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5C6D70">
                    <a:alpha val="100000"/>
                  </a:srgbClr>
                </a:solidFill>
                <a:latin typeface="Calibri"/>
              </a:rPr>
              <a:t><![CDATA[3 marks available. Award a mark for each point made.]]></a:t>
            </a:r>
          </a:p>
        </p:txBody>
      </p:sp>
      <p:sp>
        <p:nvSpPr>
          <p:cNvPr id="10" name="" descr=""/>
          <p:cNvSpPr/>
          <p:nvPr/>
        </p:nvSpPr>
        <p:spPr>
          <a:xfrm>
            <a:off x="552450" y="22669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1" name="" descr=""/>
          <p:cNvSpPr/>
          <p:nvPr/>
        </p:nvSpPr>
        <p:spPr>
          <a:xfrm>
            <a:off x="781050" y="27813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2" name=""/>
          <p:cNvSpPr txBox="1"/>
          <p:nvPr/>
        </p:nvSpPr>
        <p:spPr>
          <a:xfrm>
            <a:off x="1143000" y="23622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Resistance of LDR increases in the dark]]></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3" name="" descr=""/>
          <p:cNvSpPr/>
          <p:nvPr/>
        </p:nvSpPr>
        <p:spPr>
          <a:xfrm>
            <a:off x="552450" y="365760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4" name="" descr=""/>
          <p:cNvSpPr/>
          <p:nvPr/>
        </p:nvSpPr>
        <p:spPr>
          <a:xfrm>
            <a:off x="781050" y="417195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5" name=""/>
          <p:cNvSpPr txBox="1"/>
          <p:nvPr/>
        </p:nvSpPr>
        <p:spPr>
          <a:xfrm>
            <a:off x="1143000" y="375285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hange in pd or current in the circuit]]></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6" name="" descr=""/>
          <p:cNvSpPr/>
          <p:nvPr/>
        </p:nvSpPr>
        <p:spPr>
          <a:xfrm>
            <a:off x="552450" y="5048250"/>
            <a:ext cx="11087100" cy="1219200"/>
          </a:xfrm>
          <a:prstGeom prst="roundRect">
            <a:avLst/>
          </a:prstGeom>
          <a:solidFill>
            <a:srgbClr val="F1F4F3">
              <a:alpha val="100000"/>
            </a:srgbClr>
          </a:solidFill>
          <a:ln w="9525">
            <a:solidFill>
              <a:srgbClr val="C9D6D5">
                <a:alpha val="100000"/>
              </a:srgbClr>
            </a:solidFill>
          </a:ln>
        </p:spPr>
        <p:txBody>
          <a:bodyPr vertOverflow="clip" rtlCol="0" anchor="ctr"/>
          <a:lstStyle/>
          <a:p>
            <a:pPr algn="ctr"/>
            <a:r>
              <a:t/>
            </a:r>
          </a:p>
        </p:txBody>
      </p:sp>
      <p:sp>
        <p:nvSpPr>
          <p:cNvPr id="17" name="" descr=""/>
          <p:cNvSpPr/>
          <p:nvPr/>
        </p:nvSpPr>
        <p:spPr>
          <a:xfrm>
            <a:off x="781050" y="5562600"/>
            <a:ext cx="200025" cy="200025"/>
          </a:xfrm>
          <a:prstGeom prst="ellipse">
            <a:avLst/>
          </a:prstGeom>
          <a:solidFill>
            <a:srgbClr val="C98B3C">
              <a:alpha val="100000"/>
            </a:srgbClr>
          </a:solidFill>
          <a:ln w="9525">
            <a:noFill/>
          </a:ln>
        </p:spPr>
        <p:txBody>
          <a:bodyPr vertOverflow="clip" rtlCol="0" anchor="ctr"/>
          <a:lstStyle/>
          <a:p>
            <a:pPr algn="ctr"/>
            <a:r>
              <a:t/>
            </a:r>
          </a:p>
        </p:txBody>
      </p:sp>
      <p:sp>
        <p:nvSpPr>
          <p:cNvPr id="18" name=""/>
          <p:cNvSpPr txBox="1"/>
          <p:nvPr/>
        </p:nvSpPr>
        <p:spPr>
          <a:xfrm>
            <a:off x="1143000" y="5143500"/>
            <a:ext cx="10182225" cy="10287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12414C">
                    <a:alpha val="100000"/>
                  </a:srgbClr>
                </a:solidFill>
                <a:latin typeface="Georgia"/>
              </a:rPr>
              <a:t><![CDATA[Circuit switches the light on]]></a:t>
            </a:r>
          </a:p>
          <a:p>
            <a:pPr algn="l" rtl="0" fontAlgn="ctr" marL="0" marR="0" indent="0" lvl="0">
              <a:lnSpc>
                <a:spcPct val="112000"/>
              </a:lnSpc>
              <a:spcBef>
                <a:spcPts val="0"/>
              </a:spcBef>
              <a:spcAft>
                <a:spcPts val="0"/>
              </a:spcAft>
            </a:pPr>
            <a:r>
              <a:rPr lang="en-US" strike="noStrike" sz="1300" spc="0" u="none" cap="none">
                <a:solidFill>
                  <a:srgbClr val="1D272A">
                    <a:alpha val="100000"/>
                  </a:srgbClr>
                </a:solidFill>
                <a:latin typeface="Calibri"/>
              </a:rPr>
              <a:t><![CDATA[1 mark]]></a:t>
            </a:r>
          </a:p>
        </p:txBody>
      </p:sp>
      <p:sp>
        <p:nvSpPr>
          <p:cNvPr id="19"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5C6D70">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2026-09-30T18:54:13Z</dcterms:created>
  <dcterms:modified xsi:type="dcterms:W3CDTF">2026-09-30T18:54:13Z</dcterms:modified>
  <dc:title>Resistors and I–V characteristics</dc:title>
  <dc:description>Generated from a pasted lesson-pack script.</dc:description>
  <dc:subject>Electricity</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