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Ask what would happen if the pump were used very slowl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8980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3c6321f5150e37519b1088075f886b514.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15.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16.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c979a86604ebb759b07e2327e568b8117.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1cbf98b71fa06e712e1af9a028dd2118.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239fdbe89f24aef550ee90b5a1fbfa19.png"/>
  <Relationship Id="rId3" Type="http://schemas.openxmlformats.org/officeDocument/2006/relationships/image" Target="../media/59d752cd92bad6f20d76396ce2d37a2242a4aa2e20.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d7abbc954a7134b6970540350e9bc7221.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2.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23.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db7771cff1234203f12bae59e6557b324.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25.png"/>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26.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27.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28.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29.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0.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1.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2.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3.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4.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5.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6.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7.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8.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Increasing the pressure of a gas]]></a:t>
            </a:r>
          </a:p>
        </p:txBody>
      </p:sp>
      <p:sp>
        <p:nvSpPr>
          <p:cNvPr id="7" name="" descr=""/>
          <p:cNvSpPr/>
          <p:nvPr/>
        </p:nvSpPr>
        <p:spPr>
          <a:xfrm>
            <a:off x="5086350" y="5076825"/>
            <a:ext cx="2009775" cy="28575"/>
          </a:xfrm>
          <a:prstGeom prst="rect">
            <a:avLst/>
          </a:prstGeom>
          <a:solidFill>
            <a:srgbClr val="9D6C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7E0E0">
                    <a:alpha val="100000"/>
                  </a:srgbClr>
                </a:solidFill>
                <a:latin typeface="Calibri"/>
              </a:rPr>
              <a:t><![CDATA[Particle model of matter]]></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CB480">
                    <a:alpha val="100000"/>
                  </a:srgbClr>
                </a:solidFill>
                <a:latin typeface="Calibri"/>
              </a:rPr>
              <a:t><![CDATA[Lesson 6 of 6]]></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work done?]]></a:t>
            </a:r>
          </a:p>
        </p:txBody>
      </p:sp>
      <p:sp>
        <p:nvSpPr>
          <p:cNvPr id="14" name="" descr=""/>
          <p:cNvSpPr/>
          <p:nvPr/>
        </p:nvSpPr>
        <p:spPr>
          <a:xfrm>
            <a:off x="552450" y="30765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internal energy?]]></a:t>
            </a:r>
          </a:p>
        </p:txBody>
      </p:sp>
      <p:sp>
        <p:nvSpPr>
          <p:cNvPr id="18" name="" descr=""/>
          <p:cNvSpPr/>
          <p:nvPr/>
        </p:nvSpPr>
        <p:spPr>
          <a:xfrm>
            <a:off x="552450" y="38957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the link between temperature and particle energy?]]></a:t>
            </a:r>
          </a:p>
        </p:txBody>
      </p:sp>
      <p:sp>
        <p:nvSpPr>
          <p:cNvPr id="22" name="" descr=""/>
          <p:cNvSpPr/>
          <p:nvPr/>
        </p:nvSpPr>
        <p:spPr>
          <a:xfrm>
            <a:off x="552450" y="47148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happens to gas pressure when volume decreases?]]></a:t>
            </a:r>
          </a:p>
        </p:txBody>
      </p:sp>
      <p:sp>
        <p:nvSpPr>
          <p:cNvPr id="26" name="" descr=""/>
          <p:cNvSpPr/>
          <p:nvPr/>
        </p:nvSpPr>
        <p:spPr>
          <a:xfrm>
            <a:off x="552450" y="55340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force?]]></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descr=""/>
          <p:cNvSpPr/>
          <p:nvPr/>
        </p:nvSpPr>
        <p:spPr>
          <a:xfrm>
            <a:off x="552450" y="19145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work done?]]></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Energy transferred by a force]]></a:t>
            </a:r>
          </a:p>
        </p:txBody>
      </p:sp>
      <p:sp>
        <p:nvSpPr>
          <p:cNvPr id="13" name="" descr=""/>
          <p:cNvSpPr/>
          <p:nvPr/>
        </p:nvSpPr>
        <p:spPr>
          <a:xfrm>
            <a:off x="552450" y="280035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internal energy?]]></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Total kinetic and potential energy of the particles]]></a:t>
            </a:r>
          </a:p>
        </p:txBody>
      </p:sp>
      <p:sp>
        <p:nvSpPr>
          <p:cNvPr id="17" name="" descr=""/>
          <p:cNvSpPr/>
          <p:nvPr/>
        </p:nvSpPr>
        <p:spPr>
          <a:xfrm>
            <a:off x="552450" y="368617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the link between temperature and particle energy?]]></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Higher temperature means more kinetic energy]]></a:t>
            </a:r>
          </a:p>
        </p:txBody>
      </p:sp>
      <p:sp>
        <p:nvSpPr>
          <p:cNvPr id="21" name="" descr=""/>
          <p:cNvSpPr/>
          <p:nvPr/>
        </p:nvSpPr>
        <p:spPr>
          <a:xfrm>
            <a:off x="552450" y="457200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happens to gas pressure when volume decreases?]]></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It increases]]></a:t>
            </a:r>
          </a:p>
        </p:txBody>
      </p:sp>
      <p:sp>
        <p:nvSpPr>
          <p:cNvPr id="25" name="" descr=""/>
          <p:cNvSpPr/>
          <p:nvPr/>
        </p:nvSpPr>
        <p:spPr>
          <a:xfrm>
            <a:off x="552450" y="54578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force?]]></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A push or a pull]]></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descr=""/>
          <p:cNvSpPr/>
          <p:nvPr/>
        </p:nvSpPr>
        <p:spPr>
          <a:xfrm>
            <a:off x="552450" y="2219325"/>
            <a:ext cx="11087100" cy="10953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819150" y="2400300"/>
            <a:ext cx="733425" cy="733425"/>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819150" y="24003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1]]></a:t>
            </a:r>
          </a:p>
        </p:txBody>
      </p:sp>
      <p:sp>
        <p:nvSpPr>
          <p:cNvPr id="12" name=""/>
          <p:cNvSpPr txBox="1"/>
          <p:nvPr/>
        </p:nvSpPr>
        <p:spPr>
          <a:xfrm>
            <a:off x="1781175" y="22193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fine work as the transfer of energy by a force.]]></a:t>
            </a:r>
          </a:p>
        </p:txBody>
      </p:sp>
      <p:sp>
        <p:nvSpPr>
          <p:cNvPr id="13" name="" descr=""/>
          <p:cNvSpPr/>
          <p:nvPr/>
        </p:nvSpPr>
        <p:spPr>
          <a:xfrm>
            <a:off x="552450" y="3590925"/>
            <a:ext cx="11087100" cy="10953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819150" y="3771900"/>
            <a:ext cx="733425" cy="733425"/>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37719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2]]></a:t>
            </a:r>
          </a:p>
        </p:txBody>
      </p:sp>
      <p:sp>
        <p:nvSpPr>
          <p:cNvPr id="16" name=""/>
          <p:cNvSpPr txBox="1"/>
          <p:nvPr/>
        </p:nvSpPr>
        <p:spPr>
          <a:xfrm>
            <a:off x="1781175" y="35909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that doing work on a gas increases its internal energy.]]></a:t>
            </a:r>
          </a:p>
        </p:txBody>
      </p:sp>
      <p:sp>
        <p:nvSpPr>
          <p:cNvPr id="17" name="" descr=""/>
          <p:cNvSpPr/>
          <p:nvPr/>
        </p:nvSpPr>
        <p:spPr>
          <a:xfrm>
            <a:off x="552450" y="4962525"/>
            <a:ext cx="11087100" cy="10953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819150" y="5143500"/>
            <a:ext cx="733425" cy="733425"/>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9" name=""/>
          <p:cNvSpPr txBox="1"/>
          <p:nvPr/>
        </p:nvSpPr>
        <p:spPr>
          <a:xfrm>
            <a:off x="819150" y="51435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3]]></a:t>
            </a:r>
          </a:p>
        </p:txBody>
      </p:sp>
      <p:sp>
        <p:nvSpPr>
          <p:cNvPr id="20" name=""/>
          <p:cNvSpPr txBox="1"/>
          <p:nvPr/>
        </p:nvSpPr>
        <p:spPr>
          <a:xfrm>
            <a:off x="1781175" y="49625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why the temperature of a gas rises when it is compressed, for example in a bicycle pump.]]></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WORK ON A GAS  (HIGHER TIER)]]></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2900" spc="0" u="none" cap="none">
                <a:solidFill>
                  <a:srgbClr val="12414C">
                    <a:alpha val="100000"/>
                  </a:srgbClr>
                </a:solidFill>
                <a:latin typeface="Georgia"/>
              </a:rPr>
              <a:t><![CDATA[Work is the transfer of energy by a force. Doing work on a gas increases the internal energy of the gas and can cause its temperature to rise.]]></a:t>
            </a:r>
          </a:p>
        </p:txBody>
      </p:sp>
      <p:sp>
        <p:nvSpPr>
          <p:cNvPr id="10" name="" descr=""/>
          <p:cNvSpPr/>
          <p:nvPr/>
        </p:nvSpPr>
        <p:spPr>
          <a:xfrm>
            <a:off x="5772150" y="5524500"/>
            <a:ext cx="647700" cy="28575"/>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500" spc="0" u="none" cap="none">
                <a:solidFill>
                  <a:srgbClr val="5C6D70">
                    <a:alpha val="100000"/>
                  </a:srgbClr>
                </a:solidFill>
                <a:latin typeface="Calibri"/>
              </a:rPr>
              <a:t><![CDATA[This is why a bicycle pump gets warm when used.]]></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A Bicycle Pum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5C6D70">
                    <a:alpha val="100000"/>
                  </a:srgbClr>
                </a:solidFill>
                <a:latin typeface="Calibri"/>
              </a:rPr>
              <a:t><![CDATA[Work done becomes internal energy.]]></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hy the Gas Wa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 chain of ideas.]]></a:t>
            </a:r>
          </a:p>
        </p:txBody>
      </p:sp>
      <p:sp>
        <p:nvSpPr>
          <p:cNvPr id="10" name="" descr=""/>
          <p:cNvSpPr/>
          <p:nvPr/>
        </p:nvSpPr>
        <p:spPr>
          <a:xfrm>
            <a:off x="552450" y="2286000"/>
            <a:ext cx="2581275" cy="1809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1581150" y="2476500"/>
            <a:ext cx="514350" cy="51435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552450"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1]]></a:t>
            </a:r>
          </a:p>
        </p:txBody>
      </p:sp>
      <p:sp>
        <p:nvSpPr>
          <p:cNvPr id="13" name=""/>
          <p:cNvSpPr txBox="1"/>
          <p:nvPr/>
        </p:nvSpPr>
        <p:spPr>
          <a:xfrm>
            <a:off x="685800" y="3143250"/>
            <a:ext cx="2314575" cy="8001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Push the piston]]></a:t>
            </a:r>
          </a:p>
          <a:p>
            <a:pPr algn="ctr"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You apply a force that moves the piston: work is done on the gas.]]></a:t>
            </a:r>
          </a:p>
        </p:txBody>
      </p:sp>
      <p:sp>
        <p:nvSpPr>
          <p:cNvPr id="14" name="" descr=""/>
          <p:cNvSpPr/>
          <p:nvPr/>
        </p:nvSpPr>
        <p:spPr>
          <a:xfrm>
            <a:off x="3162300" y="26479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15" name="" descr=""/>
          <p:cNvSpPr/>
          <p:nvPr/>
        </p:nvSpPr>
        <p:spPr>
          <a:xfrm>
            <a:off x="3381375" y="2286000"/>
            <a:ext cx="2581275" cy="1809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4410075" y="2476500"/>
            <a:ext cx="514350" cy="51435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3381375"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2]]></a:t>
            </a:r>
          </a:p>
        </p:txBody>
      </p:sp>
      <p:sp>
        <p:nvSpPr>
          <p:cNvPr id="18" name=""/>
          <p:cNvSpPr txBox="1"/>
          <p:nvPr/>
        </p:nvSpPr>
        <p:spPr>
          <a:xfrm>
            <a:off x="3514725" y="3143250"/>
            <a:ext cx="2314575" cy="8001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Energy transferred]]></a:t>
            </a:r>
          </a:p>
          <a:p>
            <a:pPr algn="ctr"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he energy is transferred to the gas particles.]]></a:t>
            </a:r>
          </a:p>
        </p:txBody>
      </p:sp>
      <p:sp>
        <p:nvSpPr>
          <p:cNvPr id="19" name="" descr=""/>
          <p:cNvSpPr/>
          <p:nvPr/>
        </p:nvSpPr>
        <p:spPr>
          <a:xfrm>
            <a:off x="5991225" y="26479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20" name="" descr=""/>
          <p:cNvSpPr/>
          <p:nvPr/>
        </p:nvSpPr>
        <p:spPr>
          <a:xfrm>
            <a:off x="6210300" y="2286000"/>
            <a:ext cx="2581275" cy="1809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1" name="" descr=""/>
          <p:cNvSpPr/>
          <p:nvPr/>
        </p:nvSpPr>
        <p:spPr>
          <a:xfrm>
            <a:off x="7239000" y="2476500"/>
            <a:ext cx="514350" cy="514350"/>
          </a:xfrm>
          <a:prstGeom prst="ellipse">
            <a:avLst/>
          </a:prstGeom>
          <a:solidFill>
            <a:srgbClr val="C98B3C">
              <a:alpha val="100000"/>
            </a:srgbClr>
          </a:solidFill>
          <a:ln w="9525">
            <a:noFill/>
          </a:ln>
        </p:spPr>
        <p:txBody>
          <a:bodyPr vertOverflow="clip" rtlCol="0" anchor="ctr"/>
          <a:lstStyle/>
          <a:p>
            <a:pPr algn="ctr"/>
            <a:r>
              <a:t/>
            </a:r>
          </a:p>
        </p:txBody>
      </p:sp>
      <p:sp>
        <p:nvSpPr>
          <p:cNvPr id="22" name=""/>
          <p:cNvSpPr txBox="1"/>
          <p:nvPr/>
        </p:nvSpPr>
        <p:spPr>
          <a:xfrm>
            <a:off x="6210300"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3]]></a:t>
            </a:r>
          </a:p>
        </p:txBody>
      </p:sp>
      <p:sp>
        <p:nvSpPr>
          <p:cNvPr id="23" name=""/>
          <p:cNvSpPr txBox="1"/>
          <p:nvPr/>
        </p:nvSpPr>
        <p:spPr>
          <a:xfrm>
            <a:off x="6343650" y="3143250"/>
            <a:ext cx="2314575" cy="8001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500" spc="0" u="none" cap="none">
                <a:solidFill>
                  <a:srgbClr val="12414C">
                    <a:alpha val="100000"/>
                  </a:srgbClr>
                </a:solidFill>
                <a:latin typeface="Georgia"/>
              </a:rPr>
              <a:t><![CDATA[Kinetic energy increases]]></a:t>
            </a:r>
          </a:p>
          <a:p>
            <a:pPr algn="ctr"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he particles move faster.]]></a:t>
            </a:r>
          </a:p>
        </p:txBody>
      </p:sp>
      <p:sp>
        <p:nvSpPr>
          <p:cNvPr id="24" name="" descr=""/>
          <p:cNvSpPr/>
          <p:nvPr/>
        </p:nvSpPr>
        <p:spPr>
          <a:xfrm>
            <a:off x="8820150" y="26479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25" name="" descr=""/>
          <p:cNvSpPr/>
          <p:nvPr/>
        </p:nvSpPr>
        <p:spPr>
          <a:xfrm>
            <a:off x="9039225" y="2286000"/>
            <a:ext cx="2581275" cy="1809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10067925" y="2476500"/>
            <a:ext cx="514350" cy="51435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9039225"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4]]></a:t>
            </a:r>
          </a:p>
        </p:txBody>
      </p:sp>
      <p:sp>
        <p:nvSpPr>
          <p:cNvPr id="28" name=""/>
          <p:cNvSpPr txBox="1"/>
          <p:nvPr/>
        </p:nvSpPr>
        <p:spPr>
          <a:xfrm>
            <a:off x="9172575" y="3143250"/>
            <a:ext cx="2314575" cy="8001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Temperature rises]]></a:t>
            </a:r>
          </a:p>
          <a:p>
            <a:pPr algn="ctr"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he average kinetic energy of the gas increases.]]></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Bicycle Pum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Explain why the barrel of a bicycle pump gets hot when the pump is used to inflate a tyre.]]></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Work done]]></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The force on the piston does work on the air inside]]></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Internal energy]]></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000" spc="0" u="none" cap="none">
                <a:solidFill>
                  <a:srgbClr val="1D272A">
                    <a:alpha val="100000"/>
                  </a:srgbClr>
                </a:solidFill>
                <a:latin typeface="Calibri"/>
              </a:rPr>
              <a:t><![CDATA[The internal energy of the air increases as the energy is transferred to its molecules]]></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Temperature]]></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100" spc="0" u="none" cap="none">
                <a:solidFill>
                  <a:srgbClr val="1D272A">
                    <a:alpha val="100000"/>
                  </a:srgbClr>
                </a:solidFill>
                <a:latin typeface="Calibri"/>
              </a:rPr>
              <a:t><![CDATA[The temperature of the air rises, and thermal energy is transferred to the barrel]]></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Work is done on the air, increasing its internal energy and temperature, which warms the pump.]]></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Exam Poin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How to score the marks.]]></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ay 'work is don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Name the force and the energy transfer.]]></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Link to internal energy]]></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Increase in internal energy of the gas.]]></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Link to temperatur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verage kinetic energy of the molecules increases, so temperature rise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descr=""/>
          <p:cNvSpPr/>
          <p:nvPr/>
        </p:nvSpPr>
        <p:spPr>
          <a:xfrm>
            <a:off x="5524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Work]]></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Energy transferred by a force.]]></a:t>
            </a:r>
          </a:p>
        </p:txBody>
      </p:sp>
      <p:sp>
        <p:nvSpPr>
          <p:cNvPr id="11" name="" descr=""/>
          <p:cNvSpPr/>
          <p:nvPr/>
        </p:nvSpPr>
        <p:spPr>
          <a:xfrm>
            <a:off x="62293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Internal energy]]></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otal kinetic and potential energy of particles.]]></a:t>
            </a:r>
          </a:p>
        </p:txBody>
      </p:sp>
      <p:sp>
        <p:nvSpPr>
          <p:cNvPr id="13" name="" descr=""/>
          <p:cNvSpPr/>
          <p:nvPr/>
        </p:nvSpPr>
        <p:spPr>
          <a:xfrm>
            <a:off x="5524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Compression]]></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Squashing a gas into a smaller volume.]]></a:t>
            </a:r>
          </a:p>
        </p:txBody>
      </p:sp>
      <p:sp>
        <p:nvSpPr>
          <p:cNvPr id="15" name="" descr=""/>
          <p:cNvSpPr/>
          <p:nvPr/>
        </p:nvSpPr>
        <p:spPr>
          <a:xfrm>
            <a:off x="62293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Molecul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group of atoms bonded together.]]></a:t>
            </a:r>
          </a:p>
        </p:txBody>
      </p:sp>
      <p:sp>
        <p:nvSpPr>
          <p:cNvPr id="17" name="" descr=""/>
          <p:cNvSpPr/>
          <p:nvPr/>
        </p:nvSpPr>
        <p:spPr>
          <a:xfrm>
            <a:off x="5524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Enclosed gas]]></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gas trapped in a container.]]></a:t>
            </a:r>
          </a:p>
        </p:txBody>
      </p:sp>
      <p:sp>
        <p:nvSpPr>
          <p:cNvPr id="19" name="" descr=""/>
          <p:cNvSpPr/>
          <p:nvPr/>
        </p:nvSpPr>
        <p:spPr>
          <a:xfrm>
            <a:off x="62293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Temperatur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measure of average kinetic energy.]]></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 Pump]]></a:t>
            </a:r>
          </a:p>
        </p:txBody>
      </p:sp>
      <p:sp>
        <p:nvSpPr>
          <p:cNvPr id="10" name="" descr=""/>
          <p:cNvSpPr/>
          <p:nvPr/>
        </p:nvSpPr>
        <p:spPr>
          <a:xfrm>
            <a:off x="9639300" y="1009650"/>
            <a:ext cx="2000250" cy="495300"/>
          </a:xfrm>
          <a:prstGeom prst="round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8 minutes]]></a:t>
            </a:r>
          </a:p>
        </p:txBody>
      </p:sp>
      <p:sp>
        <p:nvSpPr>
          <p:cNvPr id="12" name="" descr=""/>
          <p:cNvSpPr/>
          <p:nvPr/>
        </p:nvSpPr>
        <p:spPr>
          <a:xfrm>
            <a:off x="552450" y="1905000"/>
            <a:ext cx="11087100" cy="16954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700" spc="0" u="none" cap="none">
                <a:solidFill>
                  <a:srgbClr val="1D272A">
                    <a:alpha val="100000"/>
                  </a:srgbClr>
                </a:solidFill>
                <a:latin typeface="Calibri"/>
              </a:rPr>
              <a:t><![CDATA[You pump up a tyre and the base of the pump gets warm. Explain why using the ideas of work and internal energy.]]></a:t>
            </a:r>
          </a:p>
        </p:txBody>
      </p:sp>
      <p:sp>
        <p:nvSpPr>
          <p:cNvPr id="15" name="" descr=""/>
          <p:cNvSpPr/>
          <p:nvPr/>
        </p:nvSpPr>
        <p:spPr>
          <a:xfrm>
            <a:off x="552450" y="408622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552450" y="4105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96240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Say what is being done to the gas.]]></a:t>
            </a:r>
          </a:p>
        </p:txBody>
      </p:sp>
      <p:sp>
        <p:nvSpPr>
          <p:cNvPr id="18" name="" descr=""/>
          <p:cNvSpPr/>
          <p:nvPr/>
        </p:nvSpPr>
        <p:spPr>
          <a:xfrm>
            <a:off x="552450" y="471487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552450" y="473392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59105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Link to temperature.]]></a:t>
            </a:r>
          </a:p>
        </p:txBody>
      </p:sp>
      <p:sp>
        <p:nvSpPr>
          <p:cNvPr id="21" name="" descr=""/>
          <p:cNvSpPr/>
          <p:nvPr/>
        </p:nvSpPr>
        <p:spPr>
          <a:xfrm>
            <a:off x="552450" y="5448300"/>
            <a:ext cx="11087100" cy="838200"/>
          </a:xfrm>
          <a:prstGeom prst="roundRect">
            <a:avLst/>
          </a:prstGeom>
          <a:solidFill>
            <a:srgbClr val="12414C">
              <a:alpha val="100000"/>
            </a:srgbClr>
          </a:solidFill>
          <a:ln w="9525">
            <a:noFill/>
          </a:ln>
        </p:spPr>
        <p:txBody>
          <a:bodyPr vertOverflow="clip" rtlCol="0" anchor="ctr"/>
          <a:lstStyle/>
          <a:p>
            <a:pPr algn="ctr"/>
            <a:r>
              <a:t/>
            </a:r>
          </a:p>
        </p:txBody>
      </p:sp>
      <p:sp>
        <p:nvSpPr>
          <p:cNvPr id="22"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WHAT A GOOD ANSWER SHOWS]]></a:t>
            </a:r>
          </a:p>
        </p:txBody>
      </p:sp>
      <p:sp>
        <p:nvSpPr>
          <p:cNvPr id="23"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100" spc="0" u="none" cap="none">
                <a:solidFill>
                  <a:srgbClr val="FFFFFF">
                    <a:alpha val="100000"/>
                  </a:srgbClr>
                </a:solidFill>
                <a:latin typeface="Calibri"/>
              </a:rPr>
              <a:t><![CDATA[Work is done on the air by the force pushing the piston. This increases the internal energy of the air (kinetic energy of the molecules), so the temperature increases and the pump warms.]]></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descr=""/>
          <p:cNvSpPr/>
          <p:nvPr/>
        </p:nvSpPr>
        <p:spPr>
          <a:xfrm>
            <a:off x="55245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fine work.]]></a:t>
            </a:r>
          </a:p>
        </p:txBody>
      </p:sp>
      <p:sp>
        <p:nvSpPr>
          <p:cNvPr id="12" name="" descr=""/>
          <p:cNvSpPr/>
          <p:nvPr/>
        </p:nvSpPr>
        <p:spPr>
          <a:xfrm>
            <a:off x="55245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work on a gas.]]></a:t>
            </a:r>
          </a:p>
        </p:txBody>
      </p:sp>
      <p:sp>
        <p:nvSpPr>
          <p:cNvPr id="15" name="" descr=""/>
          <p:cNvSpPr/>
          <p:nvPr/>
        </p:nvSpPr>
        <p:spPr>
          <a:xfrm>
            <a:off x="55245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Link work to internal energy.]]></a:t>
            </a:r>
          </a:p>
        </p:txBody>
      </p:sp>
      <p:sp>
        <p:nvSpPr>
          <p:cNvPr id="18" name="" descr=""/>
          <p:cNvSpPr/>
          <p:nvPr/>
        </p:nvSpPr>
        <p:spPr>
          <a:xfrm>
            <a:off x="55245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Link internal energy to temperature.]]></a:t>
            </a:r>
          </a:p>
        </p:txBody>
      </p:sp>
      <p:sp>
        <p:nvSpPr>
          <p:cNvPr id="21" name="" descr=""/>
          <p:cNvSpPr/>
          <p:nvPr/>
        </p:nvSpPr>
        <p:spPr>
          <a:xfrm>
            <a:off x="621030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Use the bicycle pump example.]]></a:t>
            </a:r>
          </a:p>
        </p:txBody>
      </p:sp>
      <p:sp>
        <p:nvSpPr>
          <p:cNvPr id="24" name="" descr=""/>
          <p:cNvSpPr/>
          <p:nvPr/>
        </p:nvSpPr>
        <p:spPr>
          <a:xfrm>
            <a:off x="621030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Write a clear chain of reasoning.]]></a:t>
            </a:r>
          </a:p>
        </p:txBody>
      </p:sp>
      <p:sp>
        <p:nvSpPr>
          <p:cNvPr id="27" name="" descr=""/>
          <p:cNvSpPr/>
          <p:nvPr/>
        </p:nvSpPr>
        <p:spPr>
          <a:xfrm>
            <a:off x="621030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Use the correct terms.]]></a:t>
            </a:r>
          </a:p>
        </p:txBody>
      </p:sp>
      <p:sp>
        <p:nvSpPr>
          <p:cNvPr id="30" name="" descr=""/>
          <p:cNvSpPr/>
          <p:nvPr/>
        </p:nvSpPr>
        <p:spPr>
          <a:xfrm>
            <a:off x="621030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warming.]]></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1  ·  HIGHER TIER ONLY]]></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Work is energy transferred by a force.]]></a:t>
            </a:r>
          </a:p>
        </p:txBody>
      </p:sp>
      <p:sp>
        <p:nvSpPr>
          <p:cNvPr id="8" name="" descr=""/>
          <p:cNvSpPr/>
          <p:nvPr/>
        </p:nvSpPr>
        <p:spPr>
          <a:xfrm>
            <a:off x="552450" y="20859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Work done on a gas increases its internal energy.]]></a:t>
            </a:r>
          </a:p>
        </p:txBody>
      </p:sp>
      <p:sp>
        <p:nvSpPr>
          <p:cNvPr id="10" name="" descr=""/>
          <p:cNvSpPr/>
          <p:nvPr/>
        </p:nvSpPr>
        <p:spPr>
          <a:xfrm>
            <a:off x="552450" y="26193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The temperature of the gas increases.]]></a:t>
            </a:r>
          </a:p>
        </p:txBody>
      </p:sp>
      <p:sp>
        <p:nvSpPr>
          <p:cNvPr id="12" name="" descr=""/>
          <p:cNvSpPr/>
          <p:nvPr/>
        </p:nvSpPr>
        <p:spPr>
          <a:xfrm>
            <a:off x="552450" y="31527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Example: a bicycle pump.]]></a:t>
            </a:r>
          </a:p>
        </p:txBody>
      </p:sp>
      <p:sp>
        <p:nvSpPr>
          <p:cNvPr id="14" name="" descr=""/>
          <p:cNvSpPr/>
          <p:nvPr/>
        </p:nvSpPr>
        <p:spPr>
          <a:xfrm>
            <a:off x="552450" y="4314825"/>
            <a:ext cx="11087100" cy="1666875"/>
          </a:xfrm>
          <a:prstGeom prst="roundRect">
            <a:avLst/>
          </a:prstGeom>
          <a:solidFill>
            <a:srgbClr val="263D44">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why the air in a bicycle pump gets hotter when the pump is used.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C9D6D5">
                    <a:alpha val="100000"/>
                  </a:srgbClr>
                </a:solidFill>
                <a:latin typeface="Calibri"/>
              </a:rPr>
              <a:t><![CDATA[Work is done; internal energy rises; temperature rise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300" spc="0" u="none" cap="none">
                <a:solidFill>
                  <a:srgbClr val="12414C">
                    <a:alpha val="100000"/>
                  </a:srgbClr>
                </a:solidFill>
                <a:latin typeface="Georgia"/>
              </a:rPr>
              <a:t><![CDATA[Exam Practice: Increasing the pressure of a ga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all questions. Use the mark allocation as a guide to how much to write. · 15 minutes]]></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1 · 3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student uses a bicycle pump to inflate a tyre and notices that the pump becomes warm. Explain why.]]></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2 · 2 marks · Sta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What is meant by work done?]]></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3 · 4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gas in a sealed syringe is compressed quickly by pushing in the plunger. Explain, using the particle model, why the temperature of th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100" spc="0" u="none" cap="none">
                <a:solidFill>
                  <a:srgbClr val="12414C">
                    <a:alpha val="100000"/>
                  </a:srgbClr>
                </a:solidFill>
                <a:latin typeface="Georgia"/>
              </a:rPr>
              <a:t><![CDATA[Exam Practice: Increasing the pressure of a ga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descr=""/>
          <p:cNvSpPr/>
          <p:nvPr/>
        </p:nvSpPr>
        <p:spPr>
          <a:xfrm>
            <a:off x="552450" y="27908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4 · 2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Explain why a gas compressed slowly and allowed to cool would not stay hot.]]></a:t>
            </a:r>
          </a:p>
        </p:txBody>
      </p:sp>
      <p:sp>
        <p:nvSpPr>
          <p:cNvPr id="12" name="" descr=""/>
          <p:cNvSpPr/>
          <p:nvPr/>
        </p:nvSpPr>
        <p:spPr>
          <a:xfrm>
            <a:off x="552450" y="41814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5 · 3 marks · Describ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Describe the energy changes when a gas is compressed by a piston and then allowed to expand pushing the piston out.]]></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A student uses a bicycle pump to inflate a tyre and notices that the pump becomes warm. Explain why.]]></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Work is done on the ga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Internal energy of the gas increas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Temperature ris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2 marks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What is meant by work done?]]></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Transfer of energy]]></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By a forc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4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A gas in a sealed syringe is compressed quickly by pushing in the plunger. Explain, using the particle model, why the temperature of the gas rises.]]></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4 marks available. Award a mark for each point made.]]></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Work is done on the ga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Energy transferred to the particl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Average kinetic energy increas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o the temperature ris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2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Explain why a gas compressed slowly and allowed to cool would not stay hot.]]></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Energy transferred to the surrounding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Internal energy or temperature decreas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3 marks · Describ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Describe the energy changes when a gas is compressed by a piston and then allowed to expand pushing the piston out.]]></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scribe.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Work done on the gas: internal energy increas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Gas does work on the piston when expanding]]></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Internal energy decreas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2026-09-30T13:05:34Z</dcterms:created>
  <dcterms:modified xsi:type="dcterms:W3CDTF">2026-09-30T13:05:34Z</dcterms:modified>
  <dc:title>Increasing the pressure of a gas</dc:title>
  <dc:description>Generated from a pasted lesson-pack script.</dc:description>
  <dc:subject>Particle model of matter</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