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how dense liquid changes the answ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96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9a5af2ec02440aa9a507ded6a87d4e22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6.png"/>
  <Relationship Id="rId3" Type="http://schemas.openxmlformats.org/officeDocument/2006/relationships/image" Target="../media/c312451de866601eabd1ccbe8ca445bb0f9ba4552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8.png"/>
  <Relationship Id="rId3" Type="http://schemas.openxmlformats.org/officeDocument/2006/relationships/image" Target="../media/5ceb2df05e53051d0d481de44e11050fc5f6c5a329.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0.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2.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3.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567f48fea420cddbd80dfdda14beb573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3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3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8.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0.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1.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3.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4.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5.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6.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7.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8.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9.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50.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51.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5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ressure in a column of liquid and upthrust]]></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Force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8 of 20]]></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ensity?]]></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rite the equation for pressure.]]></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unit is pressure in?]]></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g?]]></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fluid?]]></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ensit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Mass per unit volume]]></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rite the equation for pressur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p = F ÷ A]]></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unit is pressure i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Pascal]]></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g?]]></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Gravitational field strength, 9.8 N/kg]]></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fluid?]]></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liquid or ga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hy pressure at a point in a liquid increases with depth and with density.]]></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Apply p = hρg and calculate pressure differences at different depths.]]></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hy a submerged object experiences an upward force called upthrust.]]></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the factors that influence floating and sink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PRESSURE IN A LIQUID]]></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600" spc="0" u="none" cap="none">
                <a:solidFill>
                  <a:srgbClr val="12414C">
                    <a:alpha val="100000"/>
                  </a:srgbClr>
                </a:solidFill>
                <a:latin typeface="Georgia"/>
              </a:rPr>
              <a:t><![CDATA[pressure = height of column × density × gravitational field strength      p = hρg]]></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100" spc="0" u="none" cap="none">
                <a:solidFill>
                  <a:srgbClr val="5C6D70">
                    <a:alpha val="100000"/>
                  </a:srgbClr>
                </a:solidFill>
                <a:latin typeface="Calibri"/>
              </a:rPr>
              <a:t><![CDATA[The equation is given on the Physics equation sheet. In any calculation g will be given. Pressure is in pascals (Pa), h in metres, ρ in kg/m³ and g in N/kg.]]></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Pressure Increases with Dep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More liquid above means more pressur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Upthru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Pressure is greater at the bottom than the top.]]></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Pressure at a Dep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Calculate the pressure due to the sea water at a depth of 20 m. Density of sea water = 1030 kg/m³; g = 9.8 N/kg.]]></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rite the equation]]></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p = hρg]]></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p = 20 × 1030 × 9.8]]></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p = 201 880 Pa, about 2.0 × 10⁵ Pa]]></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bout 2.0 × 10⁵ Pa]]></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Pressure Differ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Calculate the difference in pressure between depths of 2.0 m and 5.0 m in fresh water (density 1000 kg/m³). g = 9.8 N/kg.]]></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Difference in depth]]></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5.0 − 2.0 = 3.0 m]]></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p = 3.0 × 1000 × 9.8]]></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29 400 Pa]]></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9 400 Pa]]></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Upthrust on a Cu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ube of side 0.10 m is submerged with its top face at a depth of 0.20 m. Calculate the upthrust. Density of water = 1000 kg/m³; g = 9.8 N/kg.]]></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Pressure difference between bottom and top]]></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10 × 1000 × 9.8 = 980 Pa]]></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rea of a fac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10 × 0.10 = 0.010 m²]]></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Force differenc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F = pA = 980 × 0.010 = 9.8 N]]></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Upthrust = 9.8 N, upward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Floating and Sink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Compare upthrust with weight.]]></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loa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Upthrust equals weight when an object floats; its average density is less than the liquid's.]]></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ink]]></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f the weight is greater than the maximum upthrust, the object sinks.]]></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hip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eel ship floats because its shape displaces a lot of water, giving it a low average density.]]></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ubmarin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Change their average density by taking in or pushing out wat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Pressure Increases with Dep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Two reasons, and an exam answer needs both.]]></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eight of liquid abov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deeper you go, the taller the column of liquid above you. A taller column has more weight pressing down on the same area, so the pressure is greater.]]></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ensity of the liqui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denser liquid has more mass in each cubic metre, so the same column weighs more. Pressure at 10 m in sea water is greater than at 10 m in fresh water.]]></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All direction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t any one depth, the pressure acts equally in all directions, at right angles to every surface. That is why water spurts sideways from holes in a tan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C98B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Dams Are Thicker at the Bottom]]></a:t>
            </a:r>
          </a:p>
        </p:txBody>
      </p:sp>
      <p:sp>
        <p:nvSpPr>
          <p:cNvPr id="10" name="" descr=""/>
          <p:cNvSpPr/>
          <p:nvPr/>
        </p:nvSpPr>
        <p:spPr>
          <a:xfrm>
            <a:off x="552450" y="1962150"/>
            <a:ext cx="11087100" cy="2333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500" spc="0" u="none" cap="none">
                <a:solidFill>
                  <a:srgbClr val="1D272A">
                    <a:alpha val="100000"/>
                  </a:srgbClr>
                </a:solidFill>
                <a:latin typeface="Calibri"/>
              </a:rPr>
              <a:t><![CDATA[The water pressure on a dam increases with depth, so the force on the bottom of the dam wall is far greater than at the top. Engineers build dams much thicker at the base to withstand this. The same idea explains why divers must ascend slowly and why submarines need a thick hull.]]></a:t>
            </a:r>
          </a:p>
        </p:txBody>
      </p:sp>
      <p:sp>
        <p:nvSpPr>
          <p:cNvPr id="12" name="" descr=""/>
          <p:cNvSpPr/>
          <p:nvPr/>
        </p:nvSpPr>
        <p:spPr>
          <a:xfrm>
            <a:off x="552450" y="4572000"/>
            <a:ext cx="5362575" cy="1419225"/>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CB480">
                    <a:alpha val="100000"/>
                  </a:srgbClr>
                </a:solidFill>
                <a:latin typeface="Georgia"/>
              </a:rPr>
              <a:t><![CDATA[10 m]]></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epth of water that adds about 100 000 Pa of pressure]]></a:t>
            </a:r>
          </a:p>
        </p:txBody>
      </p:sp>
      <p:sp>
        <p:nvSpPr>
          <p:cNvPr id="15" name="" descr=""/>
          <p:cNvSpPr/>
          <p:nvPr/>
        </p:nvSpPr>
        <p:spPr>
          <a:xfrm>
            <a:off x="6276975" y="4572000"/>
            <a:ext cx="5362575" cy="1419225"/>
          </a:xfrm>
          <a:prstGeom prst="roundRect">
            <a:avLst/>
          </a:prstGeom>
          <a:solidFill>
            <a:srgbClr val="12414C">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CB480">
                    <a:alpha val="100000"/>
                  </a:srgbClr>
                </a:solidFill>
                <a:latin typeface="Georgia"/>
              </a:rPr>
              <a:t><![CDATA[2.0 × 10⁵ Pa]]></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ressure due to the sea at 20 m]]></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ill It Floa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Follow the forces as an object is lowered into water.]]></a:t>
            </a:r>
          </a:p>
        </p:txBody>
      </p:sp>
      <p:sp>
        <p:nvSpPr>
          <p:cNvPr id="10" name="" descr=""/>
          <p:cNvSpPr/>
          <p:nvPr/>
        </p:nvSpPr>
        <p:spPr>
          <a:xfrm>
            <a:off x="552450" y="2286000"/>
            <a:ext cx="2581275" cy="1866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1]]></a:t>
            </a:r>
          </a:p>
        </p:txBody>
      </p:sp>
      <p:sp>
        <p:nvSpPr>
          <p:cNvPr id="13" name=""/>
          <p:cNvSpPr txBox="1"/>
          <p:nvPr/>
        </p:nvSpPr>
        <p:spPr>
          <a:xfrm>
            <a:off x="685800"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Enters the water]]></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t displaces water, and upthrust starts to act.]]></a:t>
            </a:r>
          </a:p>
        </p:txBody>
      </p:sp>
      <p:sp>
        <p:nvSpPr>
          <p:cNvPr id="14" name="" descr=""/>
          <p:cNvSpPr/>
          <p:nvPr/>
        </p:nvSpPr>
        <p:spPr>
          <a:xfrm>
            <a:off x="316230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3381375" y="2286000"/>
            <a:ext cx="2581275" cy="1866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2]]></a:t>
            </a:r>
          </a:p>
        </p:txBody>
      </p:sp>
      <p:sp>
        <p:nvSpPr>
          <p:cNvPr id="18" name=""/>
          <p:cNvSpPr txBox="1"/>
          <p:nvPr/>
        </p:nvSpPr>
        <p:spPr>
          <a:xfrm>
            <a:off x="3514725"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Goes deeper]]></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t displaces more water, so the upthrust grows.]]></a:t>
            </a:r>
          </a:p>
        </p:txBody>
      </p:sp>
      <p:sp>
        <p:nvSpPr>
          <p:cNvPr id="19" name="" descr=""/>
          <p:cNvSpPr/>
          <p:nvPr/>
        </p:nvSpPr>
        <p:spPr>
          <a:xfrm>
            <a:off x="5991225"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6210300" y="2286000"/>
            <a:ext cx="2581275" cy="1866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3]]></a:t>
            </a:r>
          </a:p>
        </p:txBody>
      </p:sp>
      <p:sp>
        <p:nvSpPr>
          <p:cNvPr id="23" name=""/>
          <p:cNvSpPr txBox="1"/>
          <p:nvPr/>
        </p:nvSpPr>
        <p:spPr>
          <a:xfrm>
            <a:off x="6343650"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Upthrust = weight]]></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t stops sinking and floats, partly submerged.]]></a:t>
            </a:r>
          </a:p>
        </p:txBody>
      </p:sp>
      <p:sp>
        <p:nvSpPr>
          <p:cNvPr id="24" name="" descr=""/>
          <p:cNvSpPr/>
          <p:nvPr/>
        </p:nvSpPr>
        <p:spPr>
          <a:xfrm>
            <a:off x="882015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9039225" y="2286000"/>
            <a:ext cx="2581275" cy="1866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4]]></a:t>
            </a:r>
          </a:p>
        </p:txBody>
      </p:sp>
      <p:sp>
        <p:nvSpPr>
          <p:cNvPr id="28" name=""/>
          <p:cNvSpPr txBox="1"/>
          <p:nvPr/>
        </p:nvSpPr>
        <p:spPr>
          <a:xfrm>
            <a:off x="9172575" y="3143250"/>
            <a:ext cx="2314575" cy="857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200" spc="0" u="none" cap="none">
                <a:solidFill>
                  <a:srgbClr val="12414C">
                    <a:alpha val="100000"/>
                  </a:srgbClr>
                </a:solidFill>
                <a:latin typeface="Georgia"/>
              </a:rPr>
              <a:t><![CDATA[Fully under, upthrust < weight]]></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t cannot displace any more, so it sink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Upthrus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resultant upward force on a submerged object due to pressure.]]></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Column of liquid]]></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liquid above a point.]]></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ensit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Mass per unit volume.]]></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ubmerged]]></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Completely under the surface.]]></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isplaced]]></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Pushed out of the way.]]></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Average densit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otal mass divided by total volum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Floa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Stay at the surface because upthrust equals weight.]]></a:t>
            </a:r>
          </a:p>
        </p:txBody>
      </p:sp>
      <p:sp>
        <p:nvSpPr>
          <p:cNvPr id="11"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epth]]></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distance below the surface of a liqui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Dive Down]]></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A diver is 15 m deep in water (density 1000 kg/m³, g = 9.8 N/kg). Calculate the pressure due to the water. Explain why the pressure is greater than at 5 m.]]></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Use p = hρg.]]></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Explain with depth.]]></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p = 15 × 1000 × 9.8 = 147 000 Pa. There is more water above the diver, so its weight produces a greater pressur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State p = hρg.]]></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alculate pressure at a depth.]]></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Find a pressure difference.]]></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hy pressure increases with depth.]]></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hy pressure increases with density.]]></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upthrust.]]></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floating.]]></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sink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HIGHER TIER ONLY]]></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p = hρg.]]></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Pressure increases with depth and density.]]></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Upthrust = difference in force on bottom and top.]]></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Floats if upthrust equals weight.]]></a:t>
            </a:r>
          </a:p>
        </p:txBody>
      </p:sp>
      <p:sp>
        <p:nvSpPr>
          <p:cNvPr id="14" name="" descr=""/>
          <p:cNvSpPr/>
          <p:nvPr/>
        </p:nvSpPr>
        <p:spPr>
          <a:xfrm>
            <a:off x="552450" y="36861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An object floats if its average density is less than the liquid's.]]></a:t>
            </a:r>
          </a:p>
        </p:txBody>
      </p:sp>
      <p:sp>
        <p:nvSpPr>
          <p:cNvPr id="16" name="" descr=""/>
          <p:cNvSpPr/>
          <p:nvPr/>
        </p:nvSpPr>
        <p:spPr>
          <a:xfrm>
            <a:off x="552450" y="4219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7" name=""/>
          <p:cNvSpPr txBox="1"/>
          <p:nvPr/>
        </p:nvSpPr>
        <p:spPr>
          <a:xfrm>
            <a:off x="933450" y="4105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At a given depth, pressure acts in all directions.]]></a:t>
            </a:r>
          </a:p>
        </p:txBody>
      </p:sp>
      <p:sp>
        <p:nvSpPr>
          <p:cNvPr id="18" name="" descr=""/>
          <p:cNvSpPr/>
          <p:nvPr/>
        </p:nvSpPr>
        <p:spPr>
          <a:xfrm>
            <a:off x="552450" y="4867275"/>
            <a:ext cx="11087100" cy="160972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50101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20" name=""/>
          <p:cNvSpPr txBox="1"/>
          <p:nvPr/>
        </p:nvSpPr>
        <p:spPr>
          <a:xfrm>
            <a:off x="819150" y="52768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Calculate the pressure due to the sea at a depth of 20 m. Density = 1030 kg/m³; g = 9.8 N/kg. (2 marks)]]></a:t>
            </a:r>
          </a:p>
        </p:txBody>
      </p:sp>
      <p:sp>
        <p:nvSpPr>
          <p:cNvPr id="21" name=""/>
          <p:cNvSpPr txBox="1"/>
          <p:nvPr/>
        </p:nvSpPr>
        <p:spPr>
          <a:xfrm>
            <a:off x="819150" y="57626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Write p = hρg, substitute 20 × 1030 × 9.8 and give about 2.0 × 10⁵ Pa. Use the depth in metres and the density in kg/m³.]]></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100" spc="0" u="none" cap="none">
                <a:solidFill>
                  <a:srgbClr val="12414C">
                    <a:alpha val="100000"/>
                  </a:srgbClr>
                </a:solidFill>
                <a:latin typeface="Georgia"/>
              </a:rPr>
              <a:t><![CDATA[Exam Practice: Pressure in a column of liquid and upthru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7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3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ubmarine is at a depth of 20 m in sea water of density 1030 kg/m³. Gravitational field strength = 9.8 N/kg. Calculate the pressure on…]]></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the pressure at the bottom of a swimming pool is greater than the pressure near the surface.]]></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3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Calculate the difference in pressure between depths of 2.0 m and 5.0 m in fresh water. Density of water = 1000 kg/m³; g = 9.8 N/k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900" spc="0" u="none" cap="none">
                <a:solidFill>
                  <a:srgbClr val="12414C">
                    <a:alpha val="100000"/>
                  </a:srgbClr>
                </a:solidFill>
                <a:latin typeface="Georgia"/>
              </a:rPr>
              <a:t><![CDATA[Exam Practice: Pressure in a column of liquid and upthrust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brick is completely submerged in water. Explain why it experiences an upward force called upthrust.]]></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4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eel ship floats but a steel ball of the same mass sinks. Explain why.]]></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3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12414C">
                    <a:alpha val="100000"/>
                  </a:srgbClr>
                </a:solidFill>
                <a:latin typeface="Georgia"/>
              </a:rPr>
              <a:t><![CDATA[A submarine is at a depth of 20 m in sea water of density 1030 kg/m³. Gravitational field strength = 9.8 N/kg. Calculate the pressure on the submarine due to the wate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equa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201 880 Pa]]></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the pressure at the bottom of a swimming pool is greater than the pressure near the surfac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ressure due to the weight of water abov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More water above at the botto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o greater press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3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Calculate the difference in pressure between depths of 2.0 m and 5.0 m in fresh water. Density of water = 1000 kg/m³; g = 9.8 N/kg.]]></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Height difference 3.0 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29 400 Pa]]></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brick is completely submerged in water. Explain why it experiences an upward force called upthrus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ressure greater on the botto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orce greater on the bottom surfa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sultant upward for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4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steel ship floats but a steel ball of the same mass sinks. Explain why.]]></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HIGHER TIER ONLY]]></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hip displaces a large volum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Upthrust equals weight for the ship]]></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all: upthrust less than weigh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mparison of average densit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2026-10-01T08:29:40Z</dcterms:created>
  <dcterms:modified xsi:type="dcterms:W3CDTF">2026-10-01T08:29:40Z</dcterms:modified>
  <dc:title>Pressure in a column of liquid and upthrust</dc:title>
  <dc:description>Generated from a pasted lesson-pack script.</dc:description>
  <dc:subject>Forces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