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sk how to make the test fai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50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9a5af2ec02440aa9a507ded6a87d4e21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c979a86604ebb759b07e2327e568b812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1cbf98b71fa06e712e1af9a028dd212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2.png"/>
  <Relationship Id="rId3" Type="http://schemas.openxmlformats.org/officeDocument/2006/relationships/image" Target="../media/02ed4065a552359e1a3919a0819586bc8c8f7fa82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36f41660f26d8737592271539d415222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5.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6.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7.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8.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29.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30.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1.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2.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4.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6.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7.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8.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9.png"/>
  <Relationship Id="rId3" Type="http://schemas.openxmlformats.org/officeDocument/2006/relationships/image" Target="../media/bb40f087ee308f990b6337cb8bbeed1e899207e940.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1.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2.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3.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4.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5.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Stopping distance and reaction time]]></a:t>
            </a:r>
          </a:p>
        </p:txBody>
      </p:sp>
      <p:sp>
        <p:nvSpPr>
          <p:cNvPr id="7" name="" descr=""/>
          <p:cNvSpPr/>
          <p:nvPr/>
        </p:nvSpPr>
        <p:spPr>
          <a:xfrm>
            <a:off x="5086350" y="5076825"/>
            <a:ext cx="2009775" cy="28575"/>
          </a:xfrm>
          <a:prstGeom prst="rect">
            <a:avLst/>
          </a:prstGeom>
          <a:solidFill>
            <a:srgbClr val="9D6C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7E0E0">
                    <a:alpha val="100000"/>
                  </a:srgbClr>
                </a:solidFill>
                <a:latin typeface="Calibri"/>
              </a:rPr>
              <a:t><![CDATA[Force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CB480">
                    <a:alpha val="100000"/>
                  </a:srgbClr>
                </a:solidFill>
                <a:latin typeface="Calibri"/>
              </a:rPr>
              <a:t><![CDATA[Lesson 17 of 20]]></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speed?]]></a:t>
            </a:r>
          </a:p>
        </p:txBody>
      </p:sp>
      <p:sp>
        <p:nvSpPr>
          <p:cNvPr id="14" name="" descr=""/>
          <p:cNvSpPr/>
          <p:nvPr/>
        </p:nvSpPr>
        <p:spPr>
          <a:xfrm>
            <a:off x="552450" y="30765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distance = speed × time?]]></a:t>
            </a:r>
          </a:p>
        </p:txBody>
      </p:sp>
      <p:sp>
        <p:nvSpPr>
          <p:cNvPr id="18" name="" descr=""/>
          <p:cNvSpPr/>
          <p:nvPr/>
        </p:nvSpPr>
        <p:spPr>
          <a:xfrm>
            <a:off x="552450" y="38957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reaction time?]]></a:t>
            </a:r>
          </a:p>
        </p:txBody>
      </p:sp>
      <p:sp>
        <p:nvSpPr>
          <p:cNvPr id="22" name="" descr=""/>
          <p:cNvSpPr/>
          <p:nvPr/>
        </p:nvSpPr>
        <p:spPr>
          <a:xfrm>
            <a:off x="552450" y="47148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braking do?]]></a:t>
            </a:r>
          </a:p>
        </p:txBody>
      </p:sp>
      <p:sp>
        <p:nvSpPr>
          <p:cNvPr id="26" name="" descr=""/>
          <p:cNvSpPr/>
          <p:nvPr/>
        </p:nvSpPr>
        <p:spPr>
          <a:xfrm>
            <a:off x="552450" y="55340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typical human reaction time?]]></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descr=""/>
          <p:cNvSpPr/>
          <p:nvPr/>
        </p:nvSpPr>
        <p:spPr>
          <a:xfrm>
            <a:off x="552450" y="19145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speed?]]></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Distance divided by time]]></a:t>
            </a:r>
          </a:p>
        </p:txBody>
      </p:sp>
      <p:sp>
        <p:nvSpPr>
          <p:cNvPr id="13" name="" descr=""/>
          <p:cNvSpPr/>
          <p:nvPr/>
        </p:nvSpPr>
        <p:spPr>
          <a:xfrm>
            <a:off x="552450" y="280035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distance = speed × tim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s = vt]]></a:t>
            </a:r>
          </a:p>
        </p:txBody>
      </p:sp>
      <p:sp>
        <p:nvSpPr>
          <p:cNvPr id="17" name="" descr=""/>
          <p:cNvSpPr/>
          <p:nvPr/>
        </p:nvSpPr>
        <p:spPr>
          <a:xfrm>
            <a:off x="552450" y="368617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reaction tim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The time between seeing something and reacting]]></a:t>
            </a:r>
          </a:p>
        </p:txBody>
      </p:sp>
      <p:sp>
        <p:nvSpPr>
          <p:cNvPr id="21" name="" descr=""/>
          <p:cNvSpPr/>
          <p:nvPr/>
        </p:nvSpPr>
        <p:spPr>
          <a:xfrm>
            <a:off x="552450" y="457200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braking do?]]></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Reduces the vehicle's kinetic energy]]></a:t>
            </a:r>
          </a:p>
        </p:txBody>
      </p:sp>
      <p:sp>
        <p:nvSpPr>
          <p:cNvPr id="25" name="" descr=""/>
          <p:cNvSpPr/>
          <p:nvPr/>
        </p:nvSpPr>
        <p:spPr>
          <a:xfrm>
            <a:off x="552450" y="54578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typical human reaction tim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0.2 s to 0.9 s]]></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descr=""/>
          <p:cNvSpPr/>
          <p:nvPr/>
        </p:nvSpPr>
        <p:spPr>
          <a:xfrm>
            <a:off x="552450" y="20097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fine stopping distance, thinking distance and braking distance.]]></a:t>
            </a:r>
          </a:p>
        </p:txBody>
      </p:sp>
      <p:sp>
        <p:nvSpPr>
          <p:cNvPr id="13" name="" descr=""/>
          <p:cNvSpPr/>
          <p:nvPr/>
        </p:nvSpPr>
        <p:spPr>
          <a:xfrm>
            <a:off x="552450" y="30956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how speed affects stopping distance.]]></a:t>
            </a:r>
          </a:p>
        </p:txBody>
      </p:sp>
      <p:sp>
        <p:nvSpPr>
          <p:cNvPr id="17" name="" descr=""/>
          <p:cNvSpPr/>
          <p:nvPr/>
        </p:nvSpPr>
        <p:spPr>
          <a:xfrm>
            <a:off x="552450" y="41814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factors that affect reaction time, and methods used to measure it.]]></a:t>
            </a:r>
          </a:p>
        </p:txBody>
      </p:sp>
      <p:sp>
        <p:nvSpPr>
          <p:cNvPr id="21" name="" descr=""/>
          <p:cNvSpPr/>
          <p:nvPr/>
        </p:nvSpPr>
        <p:spPr>
          <a:xfrm>
            <a:off x="552450" y="52673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Interpret graphs relating speed to stopping distanc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STOPPING DISTANCE]]></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4000" spc="0" u="none" cap="none">
                <a:solidFill>
                  <a:srgbClr val="12414C">
                    <a:alpha val="100000"/>
                  </a:srgbClr>
                </a:solidFill>
                <a:latin typeface="Georgia"/>
              </a:rPr>
              <a:t><![CDATA[stopping distance = thinking distance + braking distance]]></a:t>
            </a:r>
          </a:p>
        </p:txBody>
      </p:sp>
      <p:sp>
        <p:nvSpPr>
          <p:cNvPr id="10" name="" descr=""/>
          <p:cNvSpPr/>
          <p:nvPr/>
        </p:nvSpPr>
        <p:spPr>
          <a:xfrm>
            <a:off x="5772150" y="5524500"/>
            <a:ext cx="64770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100" spc="0" u="none" cap="none">
                <a:solidFill>
                  <a:srgbClr val="5C6D70">
                    <a:alpha val="100000"/>
                  </a:srgbClr>
                </a:solidFill>
                <a:latin typeface="Calibri"/>
              </a:rPr>
              <a:t><![CDATA[Thinking distance is the distance travelled during the driver's reaction time. Braking distance is the distance travelled under the braking force. For a given braking force, the greater the speed, the greater the stopping distance.]]></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Stopping Dist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Thinking distance is proportional to speed; braking distance is not.]]></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Reaction Ti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Typical values and factors.]]></a:t>
            </a:r>
          </a:p>
        </p:txBody>
      </p:sp>
      <p:sp>
        <p:nvSpPr>
          <p:cNvPr id="10" name="" descr=""/>
          <p:cNvSpPr/>
          <p:nvPr/>
        </p:nvSpPr>
        <p:spPr>
          <a:xfrm>
            <a:off x="552450" y="2228850"/>
            <a:ext cx="11087100" cy="438150"/>
          </a:xfrm>
          <a:prstGeom prst="rect">
            <a:avLst/>
          </a:prstGeom>
          <a:solidFill>
            <a:srgbClr val="12414C">
              <a:alpha val="100000"/>
            </a:srgbClr>
          </a:solidFill>
          <a:ln w="9525">
            <a:noFill/>
          </a:ln>
        </p:spPr>
        <p:txBody>
          <a:bodyPr vertOverflow="clip" rtlCol="0" anchor="ctr"/>
          <a:lstStyle/>
          <a:p>
            <a:pPr algn="ctr"/>
            <a:r>
              <a:t/>
            </a:r>
          </a:p>
        </p:txBody>
      </p:sp>
      <p:sp>
        <p:nvSpPr>
          <p:cNvPr id="11" name=""/>
          <p:cNvSpPr txBox="1"/>
          <p:nvPr/>
        </p:nvSpPr>
        <p:spPr>
          <a:xfrm>
            <a:off x="685800" y="2228850"/>
            <a:ext cx="52768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Idea]]></a:t>
            </a:r>
          </a:p>
        </p:txBody>
      </p:sp>
      <p:sp>
        <p:nvSpPr>
          <p:cNvPr id="12" name=""/>
          <p:cNvSpPr txBox="1"/>
          <p:nvPr/>
        </p:nvSpPr>
        <p:spPr>
          <a:xfrm>
            <a:off x="6229350" y="2228850"/>
            <a:ext cx="52768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Detail]]></a:t>
            </a:r>
          </a:p>
        </p:txBody>
      </p:sp>
      <p:sp>
        <p:nvSpPr>
          <p:cNvPr id="13" name="" descr=""/>
          <p:cNvSpPr/>
          <p:nvPr/>
        </p:nvSpPr>
        <p:spPr>
          <a:xfrm>
            <a:off x="552450" y="2667000"/>
            <a:ext cx="11087100" cy="666750"/>
          </a:xfrm>
          <a:prstGeom prst="rect">
            <a:avLst/>
          </a:prstGeom>
          <a:solidFill>
            <a:srgbClr val="F1F4F3">
              <a:alpha val="100000"/>
            </a:srgbClr>
          </a:solidFill>
          <a:ln w="9525">
            <a:noFill/>
          </a:ln>
        </p:spPr>
        <p:txBody>
          <a:bodyPr vertOverflow="clip" rtlCol="0" anchor="ctr"/>
          <a:lstStyle/>
          <a:p>
            <a:pPr algn="ctr"/>
            <a:r>
              <a:t/>
            </a:r>
          </a:p>
        </p:txBody>
      </p:sp>
      <p:sp>
        <p:nvSpPr>
          <p:cNvPr id="14" name="" descr=""/>
          <p:cNvSpPr/>
          <p:nvPr/>
        </p:nvSpPr>
        <p:spPr>
          <a:xfrm>
            <a:off x="552450" y="3324225"/>
            <a:ext cx="11087100" cy="9525"/>
          </a:xfrm>
          <a:prstGeom prst="rect">
            <a:avLst/>
          </a:prstGeom>
          <a:solidFill>
            <a:srgbClr val="C9D6D5">
              <a:alpha val="100000"/>
            </a:srgbClr>
          </a:solidFill>
          <a:ln w="9525">
            <a:noFill/>
          </a:ln>
        </p:spPr>
        <p:txBody>
          <a:bodyPr vertOverflow="clip" rtlCol="0" anchor="ctr"/>
          <a:lstStyle/>
          <a:p>
            <a:pPr algn="ctr"/>
            <a:r>
              <a:t/>
            </a:r>
          </a:p>
        </p:txBody>
      </p:sp>
      <p:sp>
        <p:nvSpPr>
          <p:cNvPr id="15" name=""/>
          <p:cNvSpPr txBox="1"/>
          <p:nvPr/>
        </p:nvSpPr>
        <p:spPr>
          <a:xfrm>
            <a:off x="685800" y="26670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12414C">
                    <a:alpha val="100000"/>
                  </a:srgbClr>
                </a:solidFill>
                <a:latin typeface="Georgia"/>
              </a:rPr>
              <a:t><![CDATA[Typical reaction time]]></a:t>
            </a:r>
          </a:p>
        </p:txBody>
      </p:sp>
      <p:sp>
        <p:nvSpPr>
          <p:cNvPr id="16" name=""/>
          <p:cNvSpPr txBox="1"/>
          <p:nvPr/>
        </p:nvSpPr>
        <p:spPr>
          <a:xfrm>
            <a:off x="6229350" y="26670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0.2 s to 0.9 s]]></a:t>
            </a:r>
          </a:p>
        </p:txBody>
      </p:sp>
      <p:sp>
        <p:nvSpPr>
          <p:cNvPr id="17"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8" name="" descr=""/>
          <p:cNvSpPr/>
          <p:nvPr/>
        </p:nvSpPr>
        <p:spPr>
          <a:xfrm>
            <a:off x="552450" y="3990975"/>
            <a:ext cx="11087100" cy="9525"/>
          </a:xfrm>
          <a:prstGeom prst="rect">
            <a:avLst/>
          </a:prstGeom>
          <a:solidFill>
            <a:srgbClr val="C9D6D5">
              <a:alpha val="100000"/>
            </a:srgbClr>
          </a:solidFill>
          <a:ln w="9525">
            <a:noFill/>
          </a:ln>
        </p:spPr>
        <p:txBody>
          <a:bodyPr vertOverflow="clip" rtlCol="0" anchor="ctr"/>
          <a:lstStyle/>
          <a:p>
            <a:pPr algn="ctr"/>
            <a:r>
              <a:t/>
            </a:r>
          </a:p>
        </p:txBody>
      </p:sp>
      <p:sp>
        <p:nvSpPr>
          <p:cNvPr id="19" name=""/>
          <p:cNvSpPr txBox="1"/>
          <p:nvPr/>
        </p:nvSpPr>
        <p:spPr>
          <a:xfrm>
            <a:off x="685800" y="33337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12414C">
                    <a:alpha val="100000"/>
                  </a:srgbClr>
                </a:solidFill>
                <a:latin typeface="Georgia"/>
              </a:rPr>
              <a:t><![CDATA[Increases with]]></a:t>
            </a:r>
          </a:p>
        </p:txBody>
      </p:sp>
      <p:sp>
        <p:nvSpPr>
          <p:cNvPr id="20" name=""/>
          <p:cNvSpPr txBox="1"/>
          <p:nvPr/>
        </p:nvSpPr>
        <p:spPr>
          <a:xfrm>
            <a:off x="6229350" y="33337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Tiredness, drugs, alcohol, distractions such as a mobile phone]]></a:t>
            </a:r>
          </a:p>
        </p:txBody>
      </p:sp>
      <p:sp>
        <p:nvSpPr>
          <p:cNvPr id="21" name="" descr=""/>
          <p:cNvSpPr/>
          <p:nvPr/>
        </p:nvSpPr>
        <p:spPr>
          <a:xfrm>
            <a:off x="552450" y="4000500"/>
            <a:ext cx="11087100" cy="666750"/>
          </a:xfrm>
          <a:prstGeom prst="rect">
            <a:avLst/>
          </a:prstGeom>
          <a:solidFill>
            <a:srgbClr val="F1F4F3">
              <a:alpha val="100000"/>
            </a:srgbClr>
          </a:solidFill>
          <a:ln w="9525">
            <a:noFill/>
          </a:ln>
        </p:spPr>
        <p:txBody>
          <a:bodyPr vertOverflow="clip" rtlCol="0" anchor="ctr"/>
          <a:lstStyle/>
          <a:p>
            <a:pPr algn="ctr"/>
            <a:r>
              <a:t/>
            </a:r>
          </a:p>
        </p:txBody>
      </p:sp>
      <p:sp>
        <p:nvSpPr>
          <p:cNvPr id="22" name="" descr=""/>
          <p:cNvSpPr/>
          <p:nvPr/>
        </p:nvSpPr>
        <p:spPr>
          <a:xfrm>
            <a:off x="552450" y="4657725"/>
            <a:ext cx="11087100" cy="9525"/>
          </a:xfrm>
          <a:prstGeom prst="rect">
            <a:avLst/>
          </a:prstGeom>
          <a:solidFill>
            <a:srgbClr val="C9D6D5">
              <a:alpha val="100000"/>
            </a:srgbClr>
          </a:solidFill>
          <a:ln w="9525">
            <a:noFill/>
          </a:ln>
        </p:spPr>
        <p:txBody>
          <a:bodyPr vertOverflow="clip" rtlCol="0" anchor="ctr"/>
          <a:lstStyle/>
          <a:p>
            <a:pPr algn="ctr"/>
            <a:r>
              <a:t/>
            </a:r>
          </a:p>
        </p:txBody>
      </p:sp>
      <p:sp>
        <p:nvSpPr>
          <p:cNvPr id="23" name=""/>
          <p:cNvSpPr txBox="1"/>
          <p:nvPr/>
        </p:nvSpPr>
        <p:spPr>
          <a:xfrm>
            <a:off x="685800" y="40005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12414C">
                    <a:alpha val="100000"/>
                  </a:srgbClr>
                </a:solidFill>
                <a:latin typeface="Georgia"/>
              </a:rPr>
              <a:t><![CDATA[Thinking distance]]></a:t>
            </a:r>
          </a:p>
        </p:txBody>
      </p:sp>
      <p:sp>
        <p:nvSpPr>
          <p:cNvPr id="24" name=""/>
          <p:cNvSpPr txBox="1"/>
          <p:nvPr/>
        </p:nvSpPr>
        <p:spPr>
          <a:xfrm>
            <a:off x="6229350" y="40005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s = vt: reaction time × speed]]></a:t>
            </a:r>
          </a:p>
        </p:txBody>
      </p:sp>
      <p:sp>
        <p:nvSpPr>
          <p:cNvPr id="25"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6" name="" descr=""/>
          <p:cNvSpPr/>
          <p:nvPr/>
        </p:nvSpPr>
        <p:spPr>
          <a:xfrm>
            <a:off x="552450" y="5324475"/>
            <a:ext cx="11087100" cy="9525"/>
          </a:xfrm>
          <a:prstGeom prst="rect">
            <a:avLst/>
          </a:prstGeom>
          <a:solidFill>
            <a:srgbClr val="C9D6D5">
              <a:alpha val="100000"/>
            </a:srgbClr>
          </a:solidFill>
          <a:ln w="9525">
            <a:noFill/>
          </a:ln>
        </p:spPr>
        <p:txBody>
          <a:bodyPr vertOverflow="clip" rtlCol="0" anchor="ctr"/>
          <a:lstStyle/>
          <a:p>
            <a:pPr algn="ctr"/>
            <a:r>
              <a:t/>
            </a:r>
          </a:p>
        </p:txBody>
      </p:sp>
      <p:sp>
        <p:nvSpPr>
          <p:cNvPr id="27" name=""/>
          <p:cNvSpPr txBox="1"/>
          <p:nvPr/>
        </p:nvSpPr>
        <p:spPr>
          <a:xfrm>
            <a:off x="685800" y="46672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12414C">
                    <a:alpha val="100000"/>
                  </a:srgbClr>
                </a:solidFill>
                <a:latin typeface="Georgia"/>
              </a:rPr>
              <a:t><![CDATA[Measuring it]]></a:t>
            </a:r>
          </a:p>
        </p:txBody>
      </p:sp>
      <p:sp>
        <p:nvSpPr>
          <p:cNvPr id="28" name=""/>
          <p:cNvSpPr txBox="1"/>
          <p:nvPr/>
        </p:nvSpPr>
        <p:spPr>
          <a:xfrm>
            <a:off x="6229350" y="46672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Ruler drop test: the distance the ruler falls gives the reaction time]]></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Thinking Dist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A driver travelling at 15 m/s has a reaction time of 0.60 s. Calculate the thinking distance.]]></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Write the equation]]></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s = vt]]></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ubstitut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s = 15 × 0.60]]></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swer]]></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s = 9.0 m]]></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9.0 m]]></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Stopping Dist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A car has a thinking distance of 9.0 m and a braking distance of 14 m. Calculate the stopping distance.]]></a:t>
            </a:r>
          </a:p>
        </p:txBody>
      </p:sp>
      <p:sp>
        <p:nvSpPr>
          <p:cNvPr id="12"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dd]]></a:t>
            </a:r>
          </a:p>
        </p:txBody>
      </p:sp>
      <p:sp>
        <p:nvSpPr>
          <p:cNvPr id="15"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9.0 + 14 = 23 m]]></a:t>
            </a:r>
          </a:p>
        </p:txBody>
      </p:sp>
      <p:sp>
        <p:nvSpPr>
          <p:cNvPr id="16"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17"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18"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3 m]]></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Measuring Reaction Ti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Describe the ruler drop method.]]></a:t>
            </a:r>
          </a:p>
        </p:txBody>
      </p:sp>
      <p:sp>
        <p:nvSpPr>
          <p:cNvPr id="12" name="" descr=""/>
          <p:cNvSpPr/>
          <p:nvPr/>
        </p:nvSpPr>
        <p:spPr>
          <a:xfrm>
            <a:off x="552450" y="29527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et up]]></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200" spc="0" u="none" cap="none">
                <a:solidFill>
                  <a:srgbClr val="1D272A">
                    <a:alpha val="100000"/>
                  </a:srgbClr>
                </a:solidFill>
                <a:latin typeface="Calibri"/>
              </a:rPr>
              <a:t><![CDATA[A partner holds a ruler vertically with the zero between your thumb and finger]]></a:t>
            </a:r>
          </a:p>
        </p:txBody>
      </p:sp>
      <p:sp>
        <p:nvSpPr>
          <p:cNvPr id="16" name="" descr=""/>
          <p:cNvSpPr/>
          <p:nvPr/>
        </p:nvSpPr>
        <p:spPr>
          <a:xfrm>
            <a:off x="552450" y="36385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Drop]]></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400" spc="0" u="none" cap="none">
                <a:solidFill>
                  <a:srgbClr val="1D272A">
                    <a:alpha val="100000"/>
                  </a:srgbClr>
                </a:solidFill>
                <a:latin typeface="Calibri"/>
              </a:rPr>
              <a:t><![CDATA[Without warning they drop it, and you catch it as fast as you can]]></a:t>
            </a:r>
          </a:p>
        </p:txBody>
      </p:sp>
      <p:sp>
        <p:nvSpPr>
          <p:cNvPr id="20" name="" descr=""/>
          <p:cNvSpPr/>
          <p:nvPr/>
        </p:nvSpPr>
        <p:spPr>
          <a:xfrm>
            <a:off x="552450" y="43243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Measure]]></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The distance fallen is read from the ruler]]></a:t>
            </a:r>
          </a:p>
        </p:txBody>
      </p:sp>
      <p:sp>
        <p:nvSpPr>
          <p:cNvPr id="24" name="" descr=""/>
          <p:cNvSpPr/>
          <p:nvPr/>
        </p:nvSpPr>
        <p:spPr>
          <a:xfrm>
            <a:off x="552450" y="50101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Convert]]></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400" spc="0" u="none" cap="none">
                <a:solidFill>
                  <a:srgbClr val="1D272A">
                    <a:alpha val="100000"/>
                  </a:srgbClr>
                </a:solidFill>
                <a:latin typeface="Calibri"/>
              </a:rPr>
              <a:t><![CDATA[Use a table of distance against time, then repeat and find a mean]]></a:t>
            </a:r>
          </a:p>
        </p:txBody>
      </p:sp>
      <p:sp>
        <p:nvSpPr>
          <p:cNvPr id="28"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The longer the distance the ruler falls, the longer the reaction time.]]></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Distrac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Explain the effect of a driver texting on the stopping distance.]]></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Reaction time]]></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Increases]]></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Thinking distanc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s = vt is greater]]></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topping distance]]></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So the total stopping distance is greater]]></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A longer reaction time gives a longer thinking distance and so a longer stopping distanc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hy It Matt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Safety.]]></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peed limit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Higher speed means a much greater stopping distance.]]></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Driver factor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iredness, alcohol, drugs and distractions raise reaction time.]]></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Estimat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Estimate how emergency stopping distance varies over typical speeds.]]></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Graph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Interpret graphs of speed against stopping distance for different vehicl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descr=""/>
          <p:cNvSpPr/>
          <p:nvPr/>
        </p:nvSpPr>
        <p:spPr>
          <a:xfrm>
            <a:off x="5524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Stopping distanc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inking distance plus braking distance.]]></a:t>
            </a:r>
          </a:p>
        </p:txBody>
      </p:sp>
      <p:sp>
        <p:nvSpPr>
          <p:cNvPr id="11" name="" descr=""/>
          <p:cNvSpPr/>
          <p:nvPr/>
        </p:nvSpPr>
        <p:spPr>
          <a:xfrm>
            <a:off x="62293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Thinking distanc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Distance travelled in the driver's reaction time.]]></a:t>
            </a:r>
          </a:p>
        </p:txBody>
      </p:sp>
      <p:sp>
        <p:nvSpPr>
          <p:cNvPr id="13"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Braking distanc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Distance travelled while the brakes slow the vehicle.]]></a:t>
            </a:r>
          </a:p>
        </p:txBody>
      </p:sp>
      <p:sp>
        <p:nvSpPr>
          <p:cNvPr id="15"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Reaction tim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time between a stimulus and a response.]]></a:t>
            </a:r>
          </a:p>
        </p:txBody>
      </p:sp>
      <p:sp>
        <p:nvSpPr>
          <p:cNvPr id="17" name="" descr=""/>
          <p:cNvSpPr/>
          <p:nvPr/>
        </p:nvSpPr>
        <p:spPr>
          <a:xfrm>
            <a:off x="5524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Distraction]]></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Something that takes a driver's attention away.]]></a:t>
            </a:r>
          </a:p>
        </p:txBody>
      </p:sp>
      <p:sp>
        <p:nvSpPr>
          <p:cNvPr id="19" name="" descr=""/>
          <p:cNvSpPr/>
          <p:nvPr/>
        </p:nvSpPr>
        <p:spPr>
          <a:xfrm>
            <a:off x="62293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Mean]]></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average of repeated reading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Reaction Test]]></a:t>
            </a:r>
          </a:p>
        </p:txBody>
      </p:sp>
      <p:sp>
        <p:nvSpPr>
          <p:cNvPr id="10" name="" descr=""/>
          <p:cNvSpPr/>
          <p:nvPr/>
        </p:nvSpPr>
        <p:spPr>
          <a:xfrm>
            <a:off x="9639300" y="1009650"/>
            <a:ext cx="2000250" cy="495300"/>
          </a:xfrm>
          <a:prstGeom prst="round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D272A">
                    <a:alpha val="100000"/>
                  </a:srgbClr>
                </a:solidFill>
                <a:latin typeface="Calibri"/>
              </a:rPr>
              <a:t><![CDATA[In a ruler drop test a student's three results for the distance fallen are 14 cm, 16 cm and 15 cm. Calculate the mean. Explain why a tired driver would have a longer stopping distance.]]></a:t>
            </a:r>
          </a:p>
        </p:txBody>
      </p:sp>
      <p:sp>
        <p:nvSpPr>
          <p:cNvPr id="15" name="" descr=""/>
          <p:cNvSpPr/>
          <p:nvPr/>
        </p:nvSpPr>
        <p:spPr>
          <a:xfrm>
            <a:off x="552450" y="408622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Find the mean.]]></a:t>
            </a:r>
          </a:p>
        </p:txBody>
      </p:sp>
      <p:sp>
        <p:nvSpPr>
          <p:cNvPr id="18" name="" descr=""/>
          <p:cNvSpPr/>
          <p:nvPr/>
        </p:nvSpPr>
        <p:spPr>
          <a:xfrm>
            <a:off x="552450" y="471487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Link to s = vt.]]></a:t>
            </a:r>
          </a:p>
        </p:txBody>
      </p:sp>
      <p:sp>
        <p:nvSpPr>
          <p:cNvPr id="21" name="" descr=""/>
          <p:cNvSpPr/>
          <p:nvPr/>
        </p:nvSpPr>
        <p:spPr>
          <a:xfrm>
            <a:off x="552450" y="5448300"/>
            <a:ext cx="11087100" cy="838200"/>
          </a:xfrm>
          <a:prstGeom prst="roundRect">
            <a:avLst/>
          </a:prstGeom>
          <a:solidFill>
            <a:srgbClr val="12414C">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Mean = 15 cm. Tiredness increases reaction time, so thinking distance increases, increasing the stopping distanc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descr=""/>
          <p:cNvSpPr/>
          <p:nvPr/>
        </p:nvSpPr>
        <p:spPr>
          <a:xfrm>
            <a:off x="55245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fine stopping distance.]]></a:t>
            </a:r>
          </a:p>
        </p:txBody>
      </p:sp>
      <p:sp>
        <p:nvSpPr>
          <p:cNvPr id="12" name="" descr=""/>
          <p:cNvSpPr/>
          <p:nvPr/>
        </p:nvSpPr>
        <p:spPr>
          <a:xfrm>
            <a:off x="55245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fine thinking and braking distance.]]></a:t>
            </a:r>
          </a:p>
        </p:txBody>
      </p:sp>
      <p:sp>
        <p:nvSpPr>
          <p:cNvPr id="15" name="" descr=""/>
          <p:cNvSpPr/>
          <p:nvPr/>
        </p:nvSpPr>
        <p:spPr>
          <a:xfrm>
            <a:off x="55245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Use s = vt.]]></a:t>
            </a:r>
          </a:p>
        </p:txBody>
      </p:sp>
      <p:sp>
        <p:nvSpPr>
          <p:cNvPr id="18" name="" descr=""/>
          <p:cNvSpPr/>
          <p:nvPr/>
        </p:nvSpPr>
        <p:spPr>
          <a:xfrm>
            <a:off x="55245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List factors affecting reaction time.]]></a:t>
            </a:r>
          </a:p>
        </p:txBody>
      </p:sp>
      <p:sp>
        <p:nvSpPr>
          <p:cNvPr id="21" name="" descr=""/>
          <p:cNvSpPr/>
          <p:nvPr/>
        </p:nvSpPr>
        <p:spPr>
          <a:xfrm>
            <a:off x="621030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a reaction-time test.]]></a:t>
            </a:r>
          </a:p>
        </p:txBody>
      </p:sp>
      <p:sp>
        <p:nvSpPr>
          <p:cNvPr id="24" name="" descr=""/>
          <p:cNvSpPr/>
          <p:nvPr/>
        </p:nvSpPr>
        <p:spPr>
          <a:xfrm>
            <a:off x="621030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Read a stopping distance chart.]]></a:t>
            </a:r>
          </a:p>
        </p:txBody>
      </p:sp>
      <p:sp>
        <p:nvSpPr>
          <p:cNvPr id="27" name="" descr=""/>
          <p:cNvSpPr/>
          <p:nvPr/>
        </p:nvSpPr>
        <p:spPr>
          <a:xfrm>
            <a:off x="621030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the effect of speed.]]></a:t>
            </a:r>
          </a:p>
        </p:txBody>
      </p:sp>
      <p:sp>
        <p:nvSpPr>
          <p:cNvPr id="30" name="" descr=""/>
          <p:cNvSpPr/>
          <p:nvPr/>
        </p:nvSpPr>
        <p:spPr>
          <a:xfrm>
            <a:off x="621030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stimate stopping distances.]]></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Stopping = thinking + braking.]]></a:t>
            </a:r>
          </a:p>
        </p:txBody>
      </p:sp>
      <p:sp>
        <p:nvSpPr>
          <p:cNvPr id="8" name="" descr=""/>
          <p:cNvSpPr/>
          <p:nvPr/>
        </p:nvSpPr>
        <p:spPr>
          <a:xfrm>
            <a:off x="552450" y="20859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Thinking distance: s = vt.]]></a:t>
            </a:r>
          </a:p>
        </p:txBody>
      </p:sp>
      <p:sp>
        <p:nvSpPr>
          <p:cNvPr id="10" name="" descr=""/>
          <p:cNvSpPr/>
          <p:nvPr/>
        </p:nvSpPr>
        <p:spPr>
          <a:xfrm>
            <a:off x="552450" y="26193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Reaction time 0.2 to 0.9 s; increased by tiredness, drugs, alcohol, distractions.]]></a:t>
            </a:r>
          </a:p>
        </p:txBody>
      </p:sp>
      <p:sp>
        <p:nvSpPr>
          <p:cNvPr id="12" name="" descr=""/>
          <p:cNvSpPr/>
          <p:nvPr/>
        </p:nvSpPr>
        <p:spPr>
          <a:xfrm>
            <a:off x="552450" y="31527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Higher speed gives a greater stopping distance.]]></a:t>
            </a:r>
          </a:p>
        </p:txBody>
      </p:sp>
      <p:sp>
        <p:nvSpPr>
          <p:cNvPr id="14" name="" descr=""/>
          <p:cNvSpPr/>
          <p:nvPr/>
        </p:nvSpPr>
        <p:spPr>
          <a:xfrm>
            <a:off x="552450" y="4314825"/>
            <a:ext cx="11087100" cy="1666875"/>
          </a:xfrm>
          <a:prstGeom prst="roundRect">
            <a:avLst/>
          </a:prstGeom>
          <a:solidFill>
            <a:srgbClr val="263D44">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A driver travels at 15 m/s with a reaction time of 0.60 s. Calculate the thinking distance. (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C9D6D5">
                    <a:alpha val="100000"/>
                  </a:srgbClr>
                </a:solidFill>
                <a:latin typeface="Calibri"/>
              </a:rPr>
              <a:t><![CDATA[Multiply speed by reaction tim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12414C">
                    <a:alpha val="100000"/>
                  </a:srgbClr>
                </a:solidFill>
                <a:latin typeface="Georgia"/>
              </a:rPr>
              <a:t><![CDATA[Exam Practice: Stopping distance and reaction ti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all questions. Use the mark allocation as a guide to how much to write. · 16 minute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1 · 2 marks · Calcul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car travels at 15 m/s. The driver's reaction time is 0.60 s. Calculate the thinking distance. Use the equation: distance = speed × time]]></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2 · 2 marks · St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Give two factors that can increase a driver's reaction time.]]></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3 · 4 marks · Use the char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chart shows the thinking distance and braking distance for a car at different speeds. (a) Use the chart to find the stopping distanc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100" spc="0" u="none" cap="none">
                <a:solidFill>
                  <a:srgbClr val="12414C">
                    <a:alpha val="100000"/>
                  </a:srgbClr>
                </a:solidFill>
                <a:latin typeface="Georgia"/>
              </a:rPr>
              <a:t><![CDATA[Exam Practice: Stopping distance and reaction tim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descr=""/>
          <p:cNvSpPr/>
          <p:nvPr/>
        </p:nvSpPr>
        <p:spPr>
          <a:xfrm>
            <a:off x="552450" y="27908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driver is sending a text message while driving. Explain how this affects the stopping distance of the car.]]></a:t>
            </a:r>
          </a:p>
        </p:txBody>
      </p:sp>
      <p:sp>
        <p:nvSpPr>
          <p:cNvPr id="12" name="" descr=""/>
          <p:cNvSpPr/>
          <p:nvPr/>
        </p:nvSpPr>
        <p:spPr>
          <a:xfrm>
            <a:off x="552450" y="41814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5 · 4 marks · Describ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escribe an experiment to measure a person's reaction time using a ruler. Explain how the result is used.]]></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car travels at 15 m/s. The driver's reaction time is 0.60 s. Calculate the thinking distance. Use the equation: distance = speed × time]]></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rrect substitu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9.0 m]]></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2 marks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Give two factors that can increase a driver's reaction time.]]></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First facto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econd facto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4 marks · Use the char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D272A">
                    <a:alpha val="100000"/>
                  </a:srgbClr>
                </a:solidFill>
                <a:latin typeface="Calibri"/>
              </a:rPr>
              <a:t><![CDATA[The chart shows the thinking distance and braking distance for a car at different speeds. (a) Use the chart to find the stopping distance at 50 mph. (b) Describe how the thinking distance changes with speed. (c) Explain why the braking distance increases more quickly than the thinking distance. (4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53 m]]></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Thinking distance increases steadily or proportionall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Braking distance depends on kinetic energ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Kinetic energy ∝ speed²]]></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driver is sending a text message while driving. Explain how this affects the stopping distance of the car.]]></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eaction time increa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Thinking distance increa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topping distance greate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4 marks · Describ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Describe an experiment to measure a person's reaction time using a ruler. Explain how the result is used.]]></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scribe.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7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uler held and dropped without warning]]></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Distance fallen measured]]></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nverted to a reaction tim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epeat and mean, compare condition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2026-09-30T17:20:21Z</dcterms:created>
  <dcterms:modified xsi:type="dcterms:W3CDTF">2026-09-30T17:20:21Z</dcterms:modified>
  <dc:title>Stopping distance and reaction time</dc:title>
  <dc:description>Generated from a pasted lesson-pack script.</dc:description>
  <dc:subject>Forces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