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about i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51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9a5af2ec02440aa9a507ded6a87d4e216.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7.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8.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19.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20.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1.png"/>
  <Relationship Id="rId3" Type="http://schemas.openxmlformats.org/officeDocument/2006/relationships/image" Target="../media/a9a4e06fb57a5082f6999720a0f9be04e6455f042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d702aed729d189ee0e4a30f25bd5c92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4.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6.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7.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28.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29.pn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0.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1.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2.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3.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4.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 Id="rId3" Type="http://schemas.openxmlformats.org/officeDocument/2006/relationships/image" Target="../media/b2539ba2e2bdca4369e3916bc56246a4f7322ac53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7.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8.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9.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0.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1.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2.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3.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raking distances and large decelerations]]></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Force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18 of 20]]></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friction?]]></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kinetic energy?]]></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deceleration?]]></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work done?]]></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the brake do to the wheel?]]></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frictio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force opposing motion]]></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kinetic energy?]]></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Energy stored in a moving object]]></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deceleratio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Slowing down]]></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work don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Energy transferred by a force]]></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the brake do to the wheel?]]></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Uses friction to slow it]]></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20097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how road conditions and the condition of the vehicle affect braking distance.]]></a:t>
            </a:r>
          </a:p>
        </p:txBody>
      </p:sp>
      <p:sp>
        <p:nvSpPr>
          <p:cNvPr id="13" name="" descr=""/>
          <p:cNvSpPr/>
          <p:nvPr/>
        </p:nvSpPr>
        <p:spPr>
          <a:xfrm>
            <a:off x="552450" y="30956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how the brakes reduce the kinetic energy of a vehicle by work done against friction.]]></a:t>
            </a:r>
          </a:p>
        </p:txBody>
      </p:sp>
      <p:sp>
        <p:nvSpPr>
          <p:cNvPr id="17" name="" descr=""/>
          <p:cNvSpPr/>
          <p:nvPr/>
        </p:nvSpPr>
        <p:spPr>
          <a:xfrm>
            <a:off x="552450" y="41814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why greater speed needs a greater braking force to stop in the same distance.]]></a:t>
            </a:r>
          </a:p>
        </p:txBody>
      </p:sp>
      <p:sp>
        <p:nvSpPr>
          <p:cNvPr id="21" name="" descr=""/>
          <p:cNvSpPr/>
          <p:nvPr/>
        </p:nvSpPr>
        <p:spPr>
          <a:xfrm>
            <a:off x="552450" y="52673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the dangers of large decelerations, and estimate the forces involved (Higher tie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BRAKING]]></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500" spc="0" u="none" cap="none">
                <a:solidFill>
                  <a:srgbClr val="12414C">
                    <a:alpha val="100000"/>
                  </a:srgbClr>
                </a:solidFill>
                <a:latin typeface="Georgia"/>
              </a:rPr>
              <a:t><![CDATA[When a force is applied to the brakes, the work done by the friction force between the brakes and the wheel reduces the kinetic energy of the vehicle and increases the temperature of the brakes.]]></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200" spc="0" u="none" cap="none">
                <a:solidFill>
                  <a:srgbClr val="5C6D70">
                    <a:alpha val="100000"/>
                  </a:srgbClr>
                </a:solidFill>
                <a:latin typeface="Calibri"/>
              </a:rPr>
              <a:t><![CDATA[The greater the braking force, the greater the deceleration. Large decelerations may cause brakes to overheat or a loss of control.]]></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Braking Distance Depends on Condi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Less friction means a longer braking distanc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hat Affects Braking Dist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1781175"/>
            <a:ext cx="5314950" cy="27717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12414C">
                    <a:alpha val="100000"/>
                  </a:srgbClr>
                </a:solidFill>
                <a:latin typeface="Georgia"/>
              </a:rPr>
              <a:t><![CDATA[INCREASES BRAKING DISTANCE]]></a:t>
            </a:r>
          </a:p>
        </p:txBody>
      </p:sp>
      <p:sp>
        <p:nvSpPr>
          <p:cNvPr id="11" name="" descr=""/>
          <p:cNvSpPr/>
          <p:nvPr/>
        </p:nvSpPr>
        <p:spPr>
          <a:xfrm>
            <a:off x="781050" y="2438400"/>
            <a:ext cx="4857750" cy="19050"/>
          </a:xfrm>
          <a:prstGeom prst="rect">
            <a:avLst/>
          </a:prstGeom>
          <a:solidFill>
            <a:srgbClr val="12414C">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1D272A">
                    <a:alpha val="100000"/>
                  </a:srgbClr>
                </a:solidFill>
                <a:latin typeface="Calibri"/>
              </a:rPr>
              <a:t><![CDATA[•  Higher speed.]]></a:t>
            </a:r>
          </a:p>
          <a:p>
            <a:pPr algn="l" rtl="0" fontAlgn="base" marL="0" marR="0" indent="0" lvl="0">
              <a:lnSpc>
                <a:spcPct val="108000"/>
              </a:lnSpc>
              <a:spcBef>
                <a:spcPts val="0"/>
              </a:spcBef>
              <a:spcAft>
                <a:spcPts val="900"/>
              </a:spcAft>
            </a:pPr>
            <a:r>
              <a:rPr lang="en-US" strike="noStrike" sz="1200" spc="0" u="none" cap="none">
                <a:solidFill>
                  <a:srgbClr val="1D272A">
                    <a:alpha val="100000"/>
                  </a:srgbClr>
                </a:solidFill>
                <a:latin typeface="Calibri"/>
              </a:rPr>
              <a:t><![CDATA[•  Wet or icy roads (less friction).]]></a:t>
            </a:r>
          </a:p>
          <a:p>
            <a:pPr algn="l" rtl="0" fontAlgn="base" marL="0" marR="0" indent="0" lvl="0">
              <a:lnSpc>
                <a:spcPct val="108000"/>
              </a:lnSpc>
              <a:spcBef>
                <a:spcPts val="0"/>
              </a:spcBef>
              <a:spcAft>
                <a:spcPts val="900"/>
              </a:spcAft>
            </a:pPr>
            <a:r>
              <a:rPr lang="en-US" strike="noStrike" sz="1200" spc="0" u="none" cap="none">
                <a:solidFill>
                  <a:srgbClr val="1D272A">
                    <a:alpha val="100000"/>
                  </a:srgbClr>
                </a:solidFill>
                <a:latin typeface="Calibri"/>
              </a:rPr>
              <a:t><![CDATA[•  Worn tyres (less grip).]]></a:t>
            </a:r>
          </a:p>
          <a:p>
            <a:pPr algn="l" rtl="0" fontAlgn="base" marL="0" marR="0" indent="0" lvl="0">
              <a:lnSpc>
                <a:spcPct val="108000"/>
              </a:lnSpc>
              <a:spcBef>
                <a:spcPts val="0"/>
              </a:spcBef>
              <a:spcAft>
                <a:spcPts val="900"/>
              </a:spcAft>
            </a:pPr>
            <a:r>
              <a:rPr lang="en-US" strike="noStrike" sz="1200" spc="0" u="none" cap="none">
                <a:solidFill>
                  <a:srgbClr val="1D272A">
                    <a:alpha val="100000"/>
                  </a:srgbClr>
                </a:solidFill>
                <a:latin typeface="Calibri"/>
              </a:rPr>
              <a:t><![CDATA[•  Worn brakes (less braking force).]]></a:t>
            </a:r>
          </a:p>
          <a:p>
            <a:pPr algn="l" rtl="0" fontAlgn="base" marL="0" marR="0" indent="0" lvl="0">
              <a:lnSpc>
                <a:spcPct val="108000"/>
              </a:lnSpc>
              <a:spcBef>
                <a:spcPts val="0"/>
              </a:spcBef>
              <a:spcAft>
                <a:spcPts val="900"/>
              </a:spcAft>
            </a:pPr>
            <a:r>
              <a:rPr lang="en-US" strike="noStrike" sz="1200" spc="0" u="none" cap="none">
                <a:solidFill>
                  <a:srgbClr val="1D272A">
                    <a:alpha val="100000"/>
                  </a:srgbClr>
                </a:solidFill>
                <a:latin typeface="Calibri"/>
              </a:rPr>
              <a:t><![CDATA[•  A heavier vehicle (more kinetic energy).]]></a:t>
            </a:r>
          </a:p>
        </p:txBody>
      </p:sp>
      <p:sp>
        <p:nvSpPr>
          <p:cNvPr id="13" name="" descr=""/>
          <p:cNvSpPr/>
          <p:nvPr/>
        </p:nvSpPr>
        <p:spPr>
          <a:xfrm>
            <a:off x="6324600" y="1781175"/>
            <a:ext cx="5314950" cy="277177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C98B3C">
                    <a:alpha val="100000"/>
                  </a:srgbClr>
                </a:solidFill>
                <a:latin typeface="Georgia"/>
              </a:rPr>
              <a:t><![CDATA[REDUCES BRAKING DISTANCE]]></a:t>
            </a:r>
          </a:p>
        </p:txBody>
      </p:sp>
      <p:sp>
        <p:nvSpPr>
          <p:cNvPr id="15" name="" descr=""/>
          <p:cNvSpPr/>
          <p:nvPr/>
        </p:nvSpPr>
        <p:spPr>
          <a:xfrm>
            <a:off x="6553200" y="2438400"/>
            <a:ext cx="4857750" cy="19050"/>
          </a:xfrm>
          <a:prstGeom prst="rect">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1D272A">
                    <a:alpha val="100000"/>
                  </a:srgbClr>
                </a:solidFill>
                <a:latin typeface="Calibri"/>
              </a:rPr>
              <a:t><![CDATA[•  Lower speed.]]></a:t>
            </a:r>
          </a:p>
          <a:p>
            <a:pPr algn="l" rtl="0" fontAlgn="base" marL="0" marR="0" indent="0" lvl="0">
              <a:lnSpc>
                <a:spcPct val="108000"/>
              </a:lnSpc>
              <a:spcBef>
                <a:spcPts val="0"/>
              </a:spcBef>
              <a:spcAft>
                <a:spcPts val="900"/>
              </a:spcAft>
            </a:pPr>
            <a:r>
              <a:rPr lang="en-US" strike="noStrike" sz="1200" spc="0" u="none" cap="none">
                <a:solidFill>
                  <a:srgbClr val="1D272A">
                    <a:alpha val="100000"/>
                  </a:srgbClr>
                </a:solidFill>
                <a:latin typeface="Calibri"/>
              </a:rPr>
              <a:t><![CDATA[•  Dry road.]]></a:t>
            </a:r>
          </a:p>
          <a:p>
            <a:pPr algn="l" rtl="0" fontAlgn="base" marL="0" marR="0" indent="0" lvl="0">
              <a:lnSpc>
                <a:spcPct val="108000"/>
              </a:lnSpc>
              <a:spcBef>
                <a:spcPts val="0"/>
              </a:spcBef>
              <a:spcAft>
                <a:spcPts val="900"/>
              </a:spcAft>
            </a:pPr>
            <a:r>
              <a:rPr lang="en-US" strike="noStrike" sz="1200" spc="0" u="none" cap="none">
                <a:solidFill>
                  <a:srgbClr val="1D272A">
                    <a:alpha val="100000"/>
                  </a:srgbClr>
                </a:solidFill>
                <a:latin typeface="Calibri"/>
              </a:rPr>
              <a:t><![CDATA[•  Good tyres with deep treads.]]></a:t>
            </a:r>
          </a:p>
          <a:p>
            <a:pPr algn="l" rtl="0" fontAlgn="base" marL="0" marR="0" indent="0" lvl="0">
              <a:lnSpc>
                <a:spcPct val="108000"/>
              </a:lnSpc>
              <a:spcBef>
                <a:spcPts val="0"/>
              </a:spcBef>
              <a:spcAft>
                <a:spcPts val="900"/>
              </a:spcAft>
            </a:pPr>
            <a:r>
              <a:rPr lang="en-US" strike="noStrike" sz="1200" spc="0" u="none" cap="none">
                <a:solidFill>
                  <a:srgbClr val="1D272A">
                    <a:alpha val="100000"/>
                  </a:srgbClr>
                </a:solidFill>
                <a:latin typeface="Calibri"/>
              </a:rPr>
              <a:t><![CDATA[•  Well-maintained brake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Braking For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car of mass 1200 kg travelling at 25 m/s stops in 50 m. Estimate the average braking force.]]></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Kinetic energy]]></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E_k = ½mv² = 0.5 × 1200 × 25² = 375 000 J]]></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Work done by the brakes]]></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W = Fs, so F = 375 000 ÷ 50]]></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F = 7500 N]]></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bout 7500 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Deceler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For the same car, calculate the deceleration.]]></a:t>
            </a:r>
          </a:p>
        </p:txBody>
      </p:sp>
      <p:sp>
        <p:nvSpPr>
          <p:cNvPr id="12" name="" descr=""/>
          <p:cNvSpPr/>
          <p:nvPr/>
        </p:nvSpPr>
        <p:spPr>
          <a:xfrm>
            <a:off x="552450" y="36385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Use F = ma]]></a:t>
            </a:r>
          </a:p>
        </p:txBody>
      </p:sp>
      <p:sp>
        <p:nvSpPr>
          <p:cNvPr id="15"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a = F ÷ m = 7500 ÷ 1200]]></a:t>
            </a:r>
          </a:p>
        </p:txBody>
      </p:sp>
      <p:sp>
        <p:nvSpPr>
          <p:cNvPr id="16" name="" descr=""/>
          <p:cNvSpPr/>
          <p:nvPr/>
        </p:nvSpPr>
        <p:spPr>
          <a:xfrm>
            <a:off x="552450" y="43243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nswer]]></a:t>
            </a:r>
          </a:p>
        </p:txBody>
      </p:sp>
      <p:sp>
        <p:nvSpPr>
          <p:cNvPr id="19"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a = 6.25 m/s²]]></a:t>
            </a:r>
          </a:p>
        </p:txBody>
      </p:sp>
      <p:sp>
        <p:nvSpPr>
          <p:cNvPr id="20"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1"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2"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6.25 m/s² (deceleration).]]></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Dangers of Large Decelera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Explain the dangers of a very large deceleration.]]></a:t>
            </a:r>
          </a:p>
        </p:txBody>
      </p:sp>
      <p:sp>
        <p:nvSpPr>
          <p:cNvPr id="12" name="" descr=""/>
          <p:cNvSpPr/>
          <p:nvPr/>
        </p:nvSpPr>
        <p:spPr>
          <a:xfrm>
            <a:off x="552450" y="29527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Large force]]></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A large braking force is needed]]></a:t>
            </a:r>
          </a:p>
        </p:txBody>
      </p:sp>
      <p:sp>
        <p:nvSpPr>
          <p:cNvPr id="16" name="" descr=""/>
          <p:cNvSpPr/>
          <p:nvPr/>
        </p:nvSpPr>
        <p:spPr>
          <a:xfrm>
            <a:off x="552450" y="36385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Overheating]]></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Brakes can overheat and fade]]></a:t>
            </a:r>
          </a:p>
        </p:txBody>
      </p:sp>
      <p:sp>
        <p:nvSpPr>
          <p:cNvPr id="20" name="" descr=""/>
          <p:cNvSpPr/>
          <p:nvPr/>
        </p:nvSpPr>
        <p:spPr>
          <a:xfrm>
            <a:off x="552450" y="43243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Loss of control]]></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Tyres may lose grip and the car may skid]]></a:t>
            </a:r>
          </a:p>
        </p:txBody>
      </p:sp>
      <p:sp>
        <p:nvSpPr>
          <p:cNvPr id="24" name="" descr=""/>
          <p:cNvSpPr/>
          <p:nvPr/>
        </p:nvSpPr>
        <p:spPr>
          <a:xfrm>
            <a:off x="552450" y="50101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Passengers]]></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Occupants experience large forces that can cause injury]]></a:t>
            </a:r>
          </a:p>
        </p:txBody>
      </p:sp>
      <p:sp>
        <p:nvSpPr>
          <p:cNvPr id="28"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Brakes overheat, the car can skid, and people in the vehicle are harmed.]]></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nerg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What happens to the energy.]]></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Kinetic to thermal]]></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Work done against friction transfers the car's kinetic energy to the thermal energy of the brakes and tyres.]]></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pee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oubling speed quadruples kinetic energy, so the braking distance is about four times as long.]]></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raking for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greater speed needs a greater braking force to stop in the same distance.]]></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stimate (Highe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Use Fs = ½mv² to estimate forc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Braking distanc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distance travelled while the brakes slow a vehicle.]]></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Decelerat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negative acceleration: slowing down.]]></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Friction]]></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force between surfaces that opposes motion.]]></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Kinetic energ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Energy of a moving object.]]></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Brake fad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Loss of braking power when brakes overheat.]]></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Skid]]></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When tyres lose grip and slid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hy Is Wet Worse?]]></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600" spc="0" u="none" cap="none">
                <a:solidFill>
                  <a:srgbClr val="1D272A">
                    <a:alpha val="100000"/>
                  </a:srgbClr>
                </a:solidFill>
                <a:latin typeface="Calibri"/>
              </a:rPr>
              <a:t><![CDATA[A car's braking distance at 30 mph is 14 m on a dry road and 28 m on a wet road. Explain the difference. Estimate the braking distance on a wet road at 60 mph, where the dry distance is 55 m.]]></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Link to friction.]]></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Use the ratio.]]></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300" spc="0" u="none" cap="none">
                <a:solidFill>
                  <a:srgbClr val="FFFFFF">
                    <a:alpha val="100000"/>
                  </a:srgbClr>
                </a:solidFill>
                <a:latin typeface="Calibri"/>
              </a:rPr>
              <a:t><![CDATA[Wet roads have less friction so the deceleration is less and the distance is longer. At 60 mph, wet braking distance is about double the dry: about 110 m.]]></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braking distance factors.]]></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brakes and kinetic energy.]]></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hy speed matters.]]></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et and icy roads.]]></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orn tyres and brakes.]]></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brake overheating.]]></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stimate a braking force.]]></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dangers of deceleration.]]></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Braking: work done by friction reduces kinetic energy.]]></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Wet or icy roads and worn tyres reduce friction.]]></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Higher speed needs a larger braking force.]]></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Large decelerations can overheat brakes and cause skids.]]></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why the braking distance of a car is greater on a wet road than on a dry road.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Less friction between the tyres and the roa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100" spc="0" u="none" cap="none">
                <a:solidFill>
                  <a:srgbClr val="12414C">
                    <a:alpha val="100000"/>
                  </a:srgbClr>
                </a:solidFill>
                <a:latin typeface="Georgia"/>
              </a:rPr>
              <a:t><![CDATA[Exam Practice: Braking distances and large decelera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6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2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why the braking distance of a car is greater on a wet road than on a dry road.]]></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3 marks · Use the graph]]></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graph shows the braking distance of a car at different speeds on a dry road and on a wet road. (a) Use the graph to find the braking…]]></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When a car brakes, the brakes become hot. Explain why in terms of energy and wo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900" spc="0" u="none" cap="none">
                <a:solidFill>
                  <a:srgbClr val="12414C">
                    <a:alpha val="100000"/>
                  </a:srgbClr>
                </a:solidFill>
                <a:latin typeface="Georgia"/>
              </a:rPr>
              <a:t><![CDATA[Exam Practice: Braking distances and large deceleration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4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car of mass 1000 kg travelling at 20 m/s is brought to rest in a distance of 40 m. Estimate the average braking force.]]></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the dangers of a very large deceleration of a car.]]></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why the braking distance of a car is greater on a wet road than on a dry road.]]></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ess friction on a wet roa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maller deceleration, so longer distan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3 marks · Use the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D272A">
                    <a:alpha val="100000"/>
                  </a:srgbClr>
                </a:solidFill>
                <a:latin typeface="Calibri"/>
              </a:rPr>
              <a:t><![CDATA[The graph shows the braking distance of a car at different speeds on a dry road and on a wet road. (a) Use the graph to find the braking distance at 50 mph on a wet road. (b) Explain the difference between the two lines. (3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About 76 m (accept 72 to 80)]]></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ess friction on the wet roa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o greater braking distan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When a car brakes, the brakes become hot. Explain why in terms of energy and work.]]></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ork done by the friction for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Kinetic energy store de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hermal energy store of brakes in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4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car of mass 1000 kg travelling at 20 m/s is brought to rest in a distance of 40 m. Estimate the average braking forc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Kinetic energy 200 000 J]]></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ork done = F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5000 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the dangers of a very large deceleration of a car.]]></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Force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18 of 2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rakes overhea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oss of control or skiddin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isk of injur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2026-09-30T17:20:32Z</dcterms:created>
  <dcterms:modified xsi:type="dcterms:W3CDTF">2026-09-30T17:20:32Z</dcterms:modified>
  <dc:title>Braking distances and large decelerations</dc:title>
  <dc:description>Generated from a pasted lesson-pack script.</dc:description>
  <dc:subject>Forces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