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</p:sldIdLst>
  <p:sldSz cx="12192000" cy="6858000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slide" Target="slides/slide25.xml"/>
  <Relationship Id="rId28" Type="http://schemas.openxmlformats.org/officeDocument/2006/relationships/slide" Target="slides/slide26.xml"/>
  <Relationship Id="rId29" Type="http://schemas.openxmlformats.org/officeDocument/2006/relationships/slide" Target="slides/slide27.xml"/>
  <Relationship Id="rId30" Type="http://schemas.openxmlformats.org/officeDocument/2006/relationships/presProps" Target="presProps.xml"/>
  <Relationship Id="rId31" Type="http://schemas.openxmlformats.org/officeDocument/2006/relationships/viewProps" Target="viewProps.xml"/>
  <Relationship Id="rId32" Type="http://schemas.openxmlformats.org/officeDocument/2006/relationships/tableStyles" Target="tableStyles.xml"/>
</Relationships>

</file>

<file path=ppt/notesSlides/notesSlide1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6096000" cy="3429000"/>
          <a:chOff x="0" y="0"/>
          <a:chExt cx="6096000" cy="342900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048000" cy="17145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171450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000" spc="0" u="none" cap="none">
                <a:solidFill>
                  <a:srgbClr val="000000">
                    <a:alpha val="100000"/>
                  </a:srgbClr>
                </a:solidFill>
                <a:latin typeface="Calibri"/>
              </a:rPr>
              <a:t><![CDATA[Ask why a cricketer pulls their hands back when catching.]]></a:t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79805133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lesson-pack-icon-e9a5af2ec02440aa9a507ded6a87d4e216.png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lesson-pack-icon-962ccd8ebfb00040d0cdcd7a924b49d017.png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lesson-pack-icon-962ccd8ebfb00040d0cdcd7a924b49d018.png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lesson-pack-icon-7c979a86604ebb759b07e2327e568b8119.png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lesson-pack-icon-0e1cbf98b71fa06e712e1af9a028dd2120.png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lesson-pack-icon-3d239fdbe89f24aef550ee90b5a1fbfa21.png"/>
  <Relationship Id="rId3" Type="http://schemas.openxmlformats.org/officeDocument/2006/relationships/image" Target="../media/31576c0e665f40a9d22efb23cbc4955e70f4b4b222.png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lesson-pack-icon-6963b7e5d54541da1c9e68072ea6edbc23.png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lesson-pack-icon-6963b7e5d54541da1c9e68072ea6edbc24.png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lesson-pack-icon-6963b7e5d54541da1c9e68072ea6edbc25.png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lesson-pack-icon-336f41660f26d8737592271539d4152226.png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lesson-pack-icon-2eaccca971a5d549d26c5363fc3361c327.png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lesson-pack-icon-4db7771cff1234203f12bae59e6557b328.png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lesson-pack-icon-4ff8f4f3d59b9a572bc66c926a578c1729.png"/>
  <Relationship Id="rId3" Type="http://schemas.openxmlformats.org/officeDocument/2006/relationships/notesSlide" Target="../notesSlides/notesSlide13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lesson-pack-icon-2eaccca971a5d549d26c5363fc3361c330.png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lesson-pack-icon-4ff8f4f3d59b9a572bc66c926a578c1731.png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lesson-pack-icon-4ff8f4f3d59b9a572bc66c926a578c1732.png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lesson-pack-icon-4ff8f4f3d59b9a572bc66c926a578c1733.png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lesson-pack-icon-2eaccca971a5d549d26c5363fc3361c334.png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lesson-pack-icon-4ff8f4f3d59b9a572bc66c926a578c1735.png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lesson-pack-icon-2eaccca971a5d549d26c5363fc3361c336.png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lesson-pack-icon-4ff8f4f3d59b9a572bc66c926a578c1737.png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lesson-pack-icon-2eaccca971a5d549d26c5363fc3361c338.png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lesson-pack-icon-4ff8f4f3d59b9a572bc66c926a578c1739.png"/>
</Relationships>

</file>

<file path=ppt/slides/_rels/slide2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lesson-pack-icon-2eaccca971a5d549d26c5363fc3361c340.png"/>
</Relationships>

</file>

<file path=ppt/slides/_rels/slide2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lesson-pack-icon-4ff8f4f3d59b9a572bc66c926a578c1741.png"/>
</Relationships>

</file>

<file path=ppt/slides/_rels/slide2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lesson-pack-icon-2eaccca971a5d549d26c5363fc3361c342.png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8222A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-2009775" y="-2009775"/>
          <a:ext cx="14563725" cy="8496300"/>
          <a:chOff x="-2009775" y="-2009775"/>
          <a:chExt cx="14563725" cy="8496300"/>
        </a:xfrm>
      </p:grpSpPr>
      <p:sp>
        <p:nvSpPr>
          <p:cNvPr id="2" name="" descr=""/>
          <p:cNvSpPr/>
          <p:nvPr/>
        </p:nvSpPr>
        <p:spPr>
          <a:xfrm>
            <a:off x="9810750" y="-2009775"/>
            <a:ext cx="4752975" cy="4752975"/>
          </a:xfrm>
          <a:prstGeom prst="ellipse">
            <a:avLst/>
          </a:prstGeom>
          <a:noFill/>
          <a:ln w="19050">
            <a:solidFill>
              <a:srgbClr val="9D6C2F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-2009775" y="4476750"/>
            <a:ext cx="4019550" cy="4019550"/>
          </a:xfrm>
          <a:prstGeom prst="ellipse">
            <a:avLst/>
          </a:prstGeom>
          <a:noFill/>
          <a:ln w="19050">
            <a:solidFill>
              <a:srgbClr val="9D6C2F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552450" y="504825"/>
            <a:ext cx="110871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000" spc="150" u="none" cap="none">
                <a:solidFill>
                  <a:srgbClr val="DCB480">
                    <a:alpha val="100000"/>
                  </a:srgbClr>
                </a:solidFill>
                <a:latin typeface="Calibri"/>
              </a:rPr>
              <a:t><![CDATA[AQA GCSE PHYSICS  ·  PAPER 2  ·  HIGHER TIER ONLY]]></a:t>
            </a:r>
          </a:p>
        </p:txBody>
      </p:sp>
      <p:pic>
        <p:nvPicPr>
          <p:cNvPr id="5" name="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410200" y="1419225"/>
            <a:ext cx="1371600" cy="1371600"/>
          </a:xfrm>
          <a:prstGeom prst="rect">
            <a:avLst/>
          </a:prstGeom>
          <a:noFill/>
        </p:spPr>
      </p:pic>
      <p:sp>
        <p:nvSpPr>
          <p:cNvPr id="6" name=""/>
          <p:cNvSpPr txBox="1"/>
          <p:nvPr/>
        </p:nvSpPr>
        <p:spPr>
          <a:xfrm>
            <a:off x="1095375" y="2971800"/>
            <a:ext cx="10001250" cy="155257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40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Changes in momentum]]></a:t>
            </a:r>
          </a:p>
        </p:txBody>
      </p:sp>
      <p:sp>
        <p:nvSpPr>
          <p:cNvPr id="7" name="" descr=""/>
          <p:cNvSpPr/>
          <p:nvPr/>
        </p:nvSpPr>
        <p:spPr>
          <a:xfrm>
            <a:off x="5086350" y="5076825"/>
            <a:ext cx="2009775" cy="28575"/>
          </a:xfrm>
          <a:prstGeom prst="rect">
            <a:avLst/>
          </a:prstGeom>
          <a:solidFill>
            <a:srgbClr val="9D6C2F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8" name=""/>
          <p:cNvSpPr txBox="1"/>
          <p:nvPr/>
        </p:nvSpPr>
        <p:spPr>
          <a:xfrm>
            <a:off x="1095375" y="5257800"/>
            <a:ext cx="10001250" cy="361950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300" spc="0" u="none" cap="none">
                <a:solidFill>
                  <a:srgbClr val="D7E0E0">
                    <a:alpha val="100000"/>
                  </a:srgbClr>
                </a:solidFill>
                <a:latin typeface="Calibri"/>
              </a:rPr>
              <a:t><![CDATA[Forces]]></a:t>
            </a:r>
          </a:p>
        </p:txBody>
      </p:sp>
      <p:sp>
        <p:nvSpPr>
          <p:cNvPr id="9" name=""/>
          <p:cNvSpPr txBox="1"/>
          <p:nvPr/>
        </p:nvSpPr>
        <p:spPr>
          <a:xfrm>
            <a:off x="1095375" y="5619750"/>
            <a:ext cx="10001250" cy="361950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200" spc="100" u="none" cap="none">
                <a:solidFill>
                  <a:srgbClr val="DCB480">
                    <a:alpha val="100000"/>
                  </a:srgbClr>
                </a:solidFill>
                <a:latin typeface="Calibri"/>
              </a:rPr>
              <a:t><![CDATA[Lesson 20 of 20]]></a:t>
            </a:r>
          </a:p>
        </p:txBody>
      </p:sp>
      <p:sp>
        <p:nvSpPr>
          <p:cNvPr id="10" name=""/>
          <p:cNvSpPr txBox="1"/>
          <p:nvPr/>
        </p:nvSpPr>
        <p:spPr>
          <a:xfrm>
            <a:off x="4857750" y="6477000"/>
            <a:ext cx="2476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A1ABAE">
                    <a:alpha val="100000"/>
                  </a:srgbClr>
                </a:solidFill>
                <a:latin typeface="Calibri"/>
              </a:rPr>
              <a:t><![CDATA[openrevise.com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-2009775" y="-2009775"/>
          <a:ext cx="14563725" cy="8496300"/>
          <a:chOff x="-2009775" y="-2009775"/>
          <a:chExt cx="14563725" cy="8496300"/>
        </a:xfrm>
      </p:grpSpPr>
      <p:sp>
        <p:nvSpPr>
          <p:cNvPr id="2" name="" descr=""/>
          <p:cNvSpPr/>
          <p:nvPr/>
        </p:nvSpPr>
        <p:spPr>
          <a:xfrm>
            <a:off x="9810750" y="-2009775"/>
            <a:ext cx="4752975" cy="4752975"/>
          </a:xfrm>
          <a:prstGeom prst="ellipse">
            <a:avLst/>
          </a:prstGeom>
          <a:noFill/>
          <a:ln w="19050">
            <a:solidFill>
              <a:srgbClr val="D9D2BC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-2009775" y="4476750"/>
            <a:ext cx="4019550" cy="4019550"/>
          </a:xfrm>
          <a:prstGeom prst="ellipse">
            <a:avLst/>
          </a:prstGeom>
          <a:noFill/>
          <a:ln w="19050">
            <a:solidFill>
              <a:srgbClr val="D9D2BC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552450" y="295275"/>
            <a:ext cx="110871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000" spc="150" u="none" cap="none">
                <a:solidFill>
                  <a:srgbClr val="C98B3C">
                    <a:alpha val="100000"/>
                  </a:srgbClr>
                </a:solidFill>
                <a:latin typeface="Calibri"/>
              </a:rPr>
              <a:t><![CDATA[AQA GCSE PHYSICS  ·  PAPER 2  ·  HIGHER TIER ONLY]]></a:t>
            </a:r>
          </a:p>
        </p:txBody>
      </p:sp>
      <p:pic>
        <p:nvPicPr>
          <p:cNvPr id="5" name="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2450" y="914400"/>
            <a:ext cx="571500" cy="571500"/>
          </a:xfrm>
          <a:prstGeom prst="rect">
            <a:avLst/>
          </a:prstGeom>
          <a:noFill/>
        </p:spPr>
      </p:pic>
      <p:sp>
        <p:nvSpPr>
          <p:cNvPr id="6" name=""/>
          <p:cNvSpPr txBox="1"/>
          <p:nvPr/>
        </p:nvSpPr>
        <p:spPr>
          <a:xfrm>
            <a:off x="1295400" y="866775"/>
            <a:ext cx="10344150" cy="65722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6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Warm-up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52450" y="6477000"/>
            <a:ext cx="43053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Forces]]></a:t>
            </a:r>
          </a:p>
        </p:txBody>
      </p:sp>
      <p:sp>
        <p:nvSpPr>
          <p:cNvPr id="8" name=""/>
          <p:cNvSpPr txBox="1"/>
          <p:nvPr/>
        </p:nvSpPr>
        <p:spPr>
          <a:xfrm>
            <a:off x="7981950" y="6477000"/>
            <a:ext cx="36576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Lesson 20 of 20]]></a:t>
            </a:r>
          </a:p>
        </p:txBody>
      </p:sp>
      <p:sp>
        <p:nvSpPr>
          <p:cNvPr id="9" name=""/>
          <p:cNvSpPr txBox="1"/>
          <p:nvPr/>
        </p:nvSpPr>
        <p:spPr>
          <a:xfrm>
            <a:off x="552450" y="1695450"/>
            <a:ext cx="11087100" cy="40957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i="1" strike="noStrike" sz="13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Answer each one, then check.]]></a:t>
            </a:r>
          </a:p>
        </p:txBody>
      </p:sp>
      <p:sp>
        <p:nvSpPr>
          <p:cNvPr id="10" name="" descr=""/>
          <p:cNvSpPr/>
          <p:nvPr/>
        </p:nvSpPr>
        <p:spPr>
          <a:xfrm>
            <a:off x="552450" y="2257425"/>
            <a:ext cx="11087100" cy="742950"/>
          </a:xfrm>
          <a:prstGeom prst="roundRect">
            <a:avLst/>
          </a:prstGeom>
          <a:solidFill>
            <a:srgbClr val="F1F4F3">
              <a:alpha val="100000"/>
            </a:srgbClr>
          </a:solidFill>
          <a:ln w="9525">
            <a:solidFill>
              <a:srgbClr val="C9D6D5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1" name="" descr=""/>
          <p:cNvSpPr/>
          <p:nvPr/>
        </p:nvSpPr>
        <p:spPr>
          <a:xfrm>
            <a:off x="762000" y="2438400"/>
            <a:ext cx="381000" cy="381000"/>
          </a:xfrm>
          <a:prstGeom prst="ellipse">
            <a:avLst/>
          </a:prstGeom>
          <a:solidFill>
            <a:srgbClr val="C98B3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2" name=""/>
          <p:cNvSpPr txBox="1"/>
          <p:nvPr/>
        </p:nvSpPr>
        <p:spPr>
          <a:xfrm>
            <a:off x="762000" y="2495550"/>
            <a:ext cx="381000" cy="2667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7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1]]></a:t>
            </a:r>
          </a:p>
        </p:txBody>
      </p:sp>
      <p:sp>
        <p:nvSpPr>
          <p:cNvPr id="13" name=""/>
          <p:cNvSpPr txBox="1"/>
          <p:nvPr/>
        </p:nvSpPr>
        <p:spPr>
          <a:xfrm>
            <a:off x="1390650" y="2371725"/>
            <a:ext cx="10039350" cy="5143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</a:pPr>
            <a:r>
              <a:rPr lang="en-US" b="1" strike="noStrike" sz="16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What is momentum?]]></a:t>
            </a:r>
          </a:p>
        </p:txBody>
      </p:sp>
      <p:sp>
        <p:nvSpPr>
          <p:cNvPr id="14" name="" descr=""/>
          <p:cNvSpPr/>
          <p:nvPr/>
        </p:nvSpPr>
        <p:spPr>
          <a:xfrm>
            <a:off x="552450" y="3076575"/>
            <a:ext cx="11087100" cy="742950"/>
          </a:xfrm>
          <a:prstGeom prst="roundRect">
            <a:avLst/>
          </a:prstGeom>
          <a:solidFill>
            <a:srgbClr val="F1F4F3">
              <a:alpha val="100000"/>
            </a:srgbClr>
          </a:solidFill>
          <a:ln w="9525">
            <a:solidFill>
              <a:srgbClr val="C9D6D5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5" name="" descr=""/>
          <p:cNvSpPr/>
          <p:nvPr/>
        </p:nvSpPr>
        <p:spPr>
          <a:xfrm>
            <a:off x="762000" y="3257550"/>
            <a:ext cx="381000" cy="381000"/>
          </a:xfrm>
          <a:prstGeom prst="ellipse">
            <a:avLst/>
          </a:prstGeom>
          <a:solidFill>
            <a:srgbClr val="C98B3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6" name=""/>
          <p:cNvSpPr txBox="1"/>
          <p:nvPr/>
        </p:nvSpPr>
        <p:spPr>
          <a:xfrm>
            <a:off x="762000" y="3314700"/>
            <a:ext cx="381000" cy="2667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7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2]]></a:t>
            </a:r>
          </a:p>
        </p:txBody>
      </p:sp>
      <p:sp>
        <p:nvSpPr>
          <p:cNvPr id="17" name=""/>
          <p:cNvSpPr txBox="1"/>
          <p:nvPr/>
        </p:nvSpPr>
        <p:spPr>
          <a:xfrm>
            <a:off x="1390650" y="3190875"/>
            <a:ext cx="10039350" cy="5143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</a:pPr>
            <a:r>
              <a:rPr lang="en-US" b="1" strike="noStrike" sz="16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What is acceleration?]]></a:t>
            </a:r>
          </a:p>
        </p:txBody>
      </p:sp>
      <p:sp>
        <p:nvSpPr>
          <p:cNvPr id="18" name="" descr=""/>
          <p:cNvSpPr/>
          <p:nvPr/>
        </p:nvSpPr>
        <p:spPr>
          <a:xfrm>
            <a:off x="552450" y="3895725"/>
            <a:ext cx="11087100" cy="742950"/>
          </a:xfrm>
          <a:prstGeom prst="roundRect">
            <a:avLst/>
          </a:prstGeom>
          <a:solidFill>
            <a:srgbClr val="F1F4F3">
              <a:alpha val="100000"/>
            </a:srgbClr>
          </a:solidFill>
          <a:ln w="9525">
            <a:solidFill>
              <a:srgbClr val="C9D6D5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9" name="" descr=""/>
          <p:cNvSpPr/>
          <p:nvPr/>
        </p:nvSpPr>
        <p:spPr>
          <a:xfrm>
            <a:off x="762000" y="4076700"/>
            <a:ext cx="381000" cy="381000"/>
          </a:xfrm>
          <a:prstGeom prst="ellipse">
            <a:avLst/>
          </a:prstGeom>
          <a:solidFill>
            <a:srgbClr val="C98B3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0" name=""/>
          <p:cNvSpPr txBox="1"/>
          <p:nvPr/>
        </p:nvSpPr>
        <p:spPr>
          <a:xfrm>
            <a:off x="762000" y="4133850"/>
            <a:ext cx="381000" cy="2667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7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3]]></a:t>
            </a:r>
          </a:p>
        </p:txBody>
      </p:sp>
      <p:sp>
        <p:nvSpPr>
          <p:cNvPr id="21" name=""/>
          <p:cNvSpPr txBox="1"/>
          <p:nvPr/>
        </p:nvSpPr>
        <p:spPr>
          <a:xfrm>
            <a:off x="1390650" y="4010025"/>
            <a:ext cx="10039350" cy="5143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</a:pPr>
            <a:r>
              <a:rPr lang="en-US" b="1" strike="noStrike" sz="16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What is F = ma?]]></a:t>
            </a:r>
          </a:p>
        </p:txBody>
      </p:sp>
      <p:sp>
        <p:nvSpPr>
          <p:cNvPr id="22" name="" descr=""/>
          <p:cNvSpPr/>
          <p:nvPr/>
        </p:nvSpPr>
        <p:spPr>
          <a:xfrm>
            <a:off x="552450" y="4714875"/>
            <a:ext cx="11087100" cy="742950"/>
          </a:xfrm>
          <a:prstGeom prst="roundRect">
            <a:avLst/>
          </a:prstGeom>
          <a:solidFill>
            <a:srgbClr val="F1F4F3">
              <a:alpha val="100000"/>
            </a:srgbClr>
          </a:solidFill>
          <a:ln w="9525">
            <a:solidFill>
              <a:srgbClr val="C9D6D5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3" name="" descr=""/>
          <p:cNvSpPr/>
          <p:nvPr/>
        </p:nvSpPr>
        <p:spPr>
          <a:xfrm>
            <a:off x="762000" y="4895850"/>
            <a:ext cx="381000" cy="381000"/>
          </a:xfrm>
          <a:prstGeom prst="ellipse">
            <a:avLst/>
          </a:prstGeom>
          <a:solidFill>
            <a:srgbClr val="C98B3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4" name=""/>
          <p:cNvSpPr txBox="1"/>
          <p:nvPr/>
        </p:nvSpPr>
        <p:spPr>
          <a:xfrm>
            <a:off x="762000" y="4953000"/>
            <a:ext cx="381000" cy="2667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7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4]]></a:t>
            </a:r>
          </a:p>
        </p:txBody>
      </p:sp>
      <p:sp>
        <p:nvSpPr>
          <p:cNvPr id="25" name=""/>
          <p:cNvSpPr txBox="1"/>
          <p:nvPr/>
        </p:nvSpPr>
        <p:spPr>
          <a:xfrm>
            <a:off x="1390650" y="4829175"/>
            <a:ext cx="10039350" cy="5143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</a:pPr>
            <a:r>
              <a:rPr lang="en-US" b="1" strike="noStrike" sz="16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Give a safety device in a car.]]></a:t>
            </a:r>
          </a:p>
        </p:txBody>
      </p:sp>
      <p:sp>
        <p:nvSpPr>
          <p:cNvPr id="26" name="" descr=""/>
          <p:cNvSpPr/>
          <p:nvPr/>
        </p:nvSpPr>
        <p:spPr>
          <a:xfrm>
            <a:off x="552450" y="5534025"/>
            <a:ext cx="11087100" cy="742950"/>
          </a:xfrm>
          <a:prstGeom prst="roundRect">
            <a:avLst/>
          </a:prstGeom>
          <a:solidFill>
            <a:srgbClr val="F1F4F3">
              <a:alpha val="100000"/>
            </a:srgbClr>
          </a:solidFill>
          <a:ln w="9525">
            <a:solidFill>
              <a:srgbClr val="C9D6D5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7" name="" descr=""/>
          <p:cNvSpPr/>
          <p:nvPr/>
        </p:nvSpPr>
        <p:spPr>
          <a:xfrm>
            <a:off x="762000" y="5715000"/>
            <a:ext cx="381000" cy="381000"/>
          </a:xfrm>
          <a:prstGeom prst="ellipse">
            <a:avLst/>
          </a:prstGeom>
          <a:solidFill>
            <a:srgbClr val="C98B3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8" name=""/>
          <p:cNvSpPr txBox="1"/>
          <p:nvPr/>
        </p:nvSpPr>
        <p:spPr>
          <a:xfrm>
            <a:off x="762000" y="5772150"/>
            <a:ext cx="381000" cy="2667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7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5]]></a:t>
            </a:r>
          </a:p>
        </p:txBody>
      </p:sp>
      <p:sp>
        <p:nvSpPr>
          <p:cNvPr id="29" name=""/>
          <p:cNvSpPr txBox="1"/>
          <p:nvPr/>
        </p:nvSpPr>
        <p:spPr>
          <a:xfrm>
            <a:off x="1390650" y="5648325"/>
            <a:ext cx="10039350" cy="5143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</a:pPr>
            <a:r>
              <a:rPr lang="en-US" b="1" strike="noStrike" sz="16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What is a collision?]]></a:t>
            </a:r>
          </a:p>
        </p:txBody>
      </p:sp>
      <p:sp>
        <p:nvSpPr>
          <p:cNvPr id="30" name=""/>
          <p:cNvSpPr txBox="1"/>
          <p:nvPr/>
        </p:nvSpPr>
        <p:spPr>
          <a:xfrm>
            <a:off x="4857750" y="6477000"/>
            <a:ext cx="2476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openrevise.com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-2009775" y="-2009775"/>
          <a:ext cx="14563725" cy="8496300"/>
          <a:chOff x="-2009775" y="-2009775"/>
          <a:chExt cx="14563725" cy="8496300"/>
        </a:xfrm>
      </p:grpSpPr>
      <p:sp>
        <p:nvSpPr>
          <p:cNvPr id="2" name="" descr=""/>
          <p:cNvSpPr/>
          <p:nvPr/>
        </p:nvSpPr>
        <p:spPr>
          <a:xfrm>
            <a:off x="9810750" y="-2009775"/>
            <a:ext cx="4752975" cy="4752975"/>
          </a:xfrm>
          <a:prstGeom prst="ellipse">
            <a:avLst/>
          </a:prstGeom>
          <a:noFill/>
          <a:ln w="19050">
            <a:solidFill>
              <a:srgbClr val="D9D2BC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-2009775" y="4476750"/>
            <a:ext cx="4019550" cy="4019550"/>
          </a:xfrm>
          <a:prstGeom prst="ellipse">
            <a:avLst/>
          </a:prstGeom>
          <a:noFill/>
          <a:ln w="19050">
            <a:solidFill>
              <a:srgbClr val="D9D2BC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552450" y="295275"/>
            <a:ext cx="110871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000" spc="150" u="none" cap="none">
                <a:solidFill>
                  <a:srgbClr val="C98B3C">
                    <a:alpha val="100000"/>
                  </a:srgbClr>
                </a:solidFill>
                <a:latin typeface="Calibri"/>
              </a:rPr>
              <a:t><![CDATA[AQA GCSE PHYSICS  ·  PAPER 2  ·  HIGHER TIER ONLY]]></a:t>
            </a:r>
          </a:p>
        </p:txBody>
      </p:sp>
      <p:pic>
        <p:nvPicPr>
          <p:cNvPr id="5" name="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2450" y="914400"/>
            <a:ext cx="571500" cy="571500"/>
          </a:xfrm>
          <a:prstGeom prst="rect">
            <a:avLst/>
          </a:prstGeom>
          <a:noFill/>
        </p:spPr>
      </p:pic>
      <p:sp>
        <p:nvSpPr>
          <p:cNvPr id="6" name=""/>
          <p:cNvSpPr txBox="1"/>
          <p:nvPr/>
        </p:nvSpPr>
        <p:spPr>
          <a:xfrm>
            <a:off x="1295400" y="866775"/>
            <a:ext cx="10344150" cy="65722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6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Warm-up - Answers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52450" y="6477000"/>
            <a:ext cx="43053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Forces]]></a:t>
            </a:r>
          </a:p>
        </p:txBody>
      </p:sp>
      <p:sp>
        <p:nvSpPr>
          <p:cNvPr id="8" name=""/>
          <p:cNvSpPr txBox="1"/>
          <p:nvPr/>
        </p:nvSpPr>
        <p:spPr>
          <a:xfrm>
            <a:off x="7981950" y="6477000"/>
            <a:ext cx="36576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Lesson 20 of 20]]></a:t>
            </a:r>
          </a:p>
        </p:txBody>
      </p:sp>
      <p:sp>
        <p:nvSpPr>
          <p:cNvPr id="9" name="" descr=""/>
          <p:cNvSpPr/>
          <p:nvPr/>
        </p:nvSpPr>
        <p:spPr>
          <a:xfrm>
            <a:off x="552450" y="1914525"/>
            <a:ext cx="11087100" cy="809625"/>
          </a:xfrm>
          <a:prstGeom prst="roundRect">
            <a:avLst/>
          </a:prstGeom>
          <a:solidFill>
            <a:srgbClr val="F1F4F3">
              <a:alpha val="100000"/>
            </a:srgbClr>
          </a:solidFill>
          <a:ln w="9525">
            <a:solidFill>
              <a:srgbClr val="C9D6D5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0" name="" descr=""/>
          <p:cNvSpPr/>
          <p:nvPr/>
        </p:nvSpPr>
        <p:spPr>
          <a:xfrm>
            <a:off x="762000" y="2124075"/>
            <a:ext cx="381000" cy="381000"/>
          </a:xfrm>
          <a:prstGeom prst="ellipse">
            <a:avLst/>
          </a:prstGeom>
          <a:solidFill>
            <a:srgbClr val="C98B3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1" name=""/>
          <p:cNvSpPr txBox="1"/>
          <p:nvPr/>
        </p:nvSpPr>
        <p:spPr>
          <a:xfrm>
            <a:off x="762000" y="2181225"/>
            <a:ext cx="381000" cy="2667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7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1]]></a:t>
            </a:r>
          </a:p>
        </p:txBody>
      </p:sp>
      <p:sp>
        <p:nvSpPr>
          <p:cNvPr id="12" name=""/>
          <p:cNvSpPr txBox="1"/>
          <p:nvPr/>
        </p:nvSpPr>
        <p:spPr>
          <a:xfrm>
            <a:off x="1390650" y="2028825"/>
            <a:ext cx="10039350" cy="58102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</a:pPr>
            <a:r>
              <a:rPr lang="en-US" b="1" strike="noStrike" sz="16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What is momentum?]]></a:t>
            </a:r>
          </a:p>
          <a:p>
            <a:pPr algn="l" rtl="0" fontAlgn="ctr" marL="0" marR="0" indent="0" lvl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300" spc="0" u="none" cap="none">
                <a:solidFill>
                  <a:srgbClr val="C98B3C">
                    <a:alpha val="100000"/>
                  </a:srgbClr>
                </a:solidFill>
                <a:latin typeface="Calibri"/>
              </a:rPr>
              <a:t><![CDATA[Mass times velocity]]></a:t>
            </a:r>
          </a:p>
        </p:txBody>
      </p:sp>
      <p:sp>
        <p:nvSpPr>
          <p:cNvPr id="13" name="" descr=""/>
          <p:cNvSpPr/>
          <p:nvPr/>
        </p:nvSpPr>
        <p:spPr>
          <a:xfrm>
            <a:off x="552450" y="2800350"/>
            <a:ext cx="11087100" cy="809625"/>
          </a:xfrm>
          <a:prstGeom prst="roundRect">
            <a:avLst/>
          </a:prstGeom>
          <a:solidFill>
            <a:srgbClr val="F1F4F3">
              <a:alpha val="100000"/>
            </a:srgbClr>
          </a:solidFill>
          <a:ln w="9525">
            <a:solidFill>
              <a:srgbClr val="C9D6D5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4" name="" descr=""/>
          <p:cNvSpPr/>
          <p:nvPr/>
        </p:nvSpPr>
        <p:spPr>
          <a:xfrm>
            <a:off x="762000" y="3009900"/>
            <a:ext cx="381000" cy="381000"/>
          </a:xfrm>
          <a:prstGeom prst="ellipse">
            <a:avLst/>
          </a:prstGeom>
          <a:solidFill>
            <a:srgbClr val="C98B3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5" name=""/>
          <p:cNvSpPr txBox="1"/>
          <p:nvPr/>
        </p:nvSpPr>
        <p:spPr>
          <a:xfrm>
            <a:off x="762000" y="3067050"/>
            <a:ext cx="381000" cy="2667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7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2]]></a:t>
            </a:r>
          </a:p>
        </p:txBody>
      </p:sp>
      <p:sp>
        <p:nvSpPr>
          <p:cNvPr id="16" name=""/>
          <p:cNvSpPr txBox="1"/>
          <p:nvPr/>
        </p:nvSpPr>
        <p:spPr>
          <a:xfrm>
            <a:off x="1390650" y="2914650"/>
            <a:ext cx="10039350" cy="58102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</a:pPr>
            <a:r>
              <a:rPr lang="en-US" b="1" strike="noStrike" sz="16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What is acceleration?]]></a:t>
            </a:r>
          </a:p>
          <a:p>
            <a:pPr algn="l" rtl="0" fontAlgn="ctr" marL="0" marR="0" indent="0" lvl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300" spc="0" u="none" cap="none">
                <a:solidFill>
                  <a:srgbClr val="C98B3C">
                    <a:alpha val="100000"/>
                  </a:srgbClr>
                </a:solidFill>
                <a:latin typeface="Calibri"/>
              </a:rPr>
              <a:t><![CDATA[Change in velocity divided by time, a = Δv ÷ t]]></a:t>
            </a:r>
          </a:p>
        </p:txBody>
      </p:sp>
      <p:sp>
        <p:nvSpPr>
          <p:cNvPr id="17" name="" descr=""/>
          <p:cNvSpPr/>
          <p:nvPr/>
        </p:nvSpPr>
        <p:spPr>
          <a:xfrm>
            <a:off x="552450" y="3686175"/>
            <a:ext cx="11087100" cy="809625"/>
          </a:xfrm>
          <a:prstGeom prst="roundRect">
            <a:avLst/>
          </a:prstGeom>
          <a:solidFill>
            <a:srgbClr val="F1F4F3">
              <a:alpha val="100000"/>
            </a:srgbClr>
          </a:solidFill>
          <a:ln w="9525">
            <a:solidFill>
              <a:srgbClr val="C9D6D5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8" name="" descr=""/>
          <p:cNvSpPr/>
          <p:nvPr/>
        </p:nvSpPr>
        <p:spPr>
          <a:xfrm>
            <a:off x="762000" y="3895725"/>
            <a:ext cx="381000" cy="381000"/>
          </a:xfrm>
          <a:prstGeom prst="ellipse">
            <a:avLst/>
          </a:prstGeom>
          <a:solidFill>
            <a:srgbClr val="C98B3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9" name=""/>
          <p:cNvSpPr txBox="1"/>
          <p:nvPr/>
        </p:nvSpPr>
        <p:spPr>
          <a:xfrm>
            <a:off x="762000" y="3952875"/>
            <a:ext cx="381000" cy="2667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7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3]]></a:t>
            </a:r>
          </a:p>
        </p:txBody>
      </p:sp>
      <p:sp>
        <p:nvSpPr>
          <p:cNvPr id="20" name=""/>
          <p:cNvSpPr txBox="1"/>
          <p:nvPr/>
        </p:nvSpPr>
        <p:spPr>
          <a:xfrm>
            <a:off x="1390650" y="3800475"/>
            <a:ext cx="10039350" cy="58102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</a:pPr>
            <a:r>
              <a:rPr lang="en-US" b="1" strike="noStrike" sz="16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What is F = ma?]]></a:t>
            </a:r>
          </a:p>
          <a:p>
            <a:pPr algn="l" rtl="0" fontAlgn="ctr" marL="0" marR="0" indent="0" lvl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300" spc="0" u="none" cap="none">
                <a:solidFill>
                  <a:srgbClr val="C98B3C">
                    <a:alpha val="100000"/>
                  </a:srgbClr>
                </a:solidFill>
                <a:latin typeface="Calibri"/>
              </a:rPr>
              <a:t><![CDATA[Resultant force equals mass times acceleration]]></a:t>
            </a:r>
          </a:p>
        </p:txBody>
      </p:sp>
      <p:sp>
        <p:nvSpPr>
          <p:cNvPr id="21" name="" descr=""/>
          <p:cNvSpPr/>
          <p:nvPr/>
        </p:nvSpPr>
        <p:spPr>
          <a:xfrm>
            <a:off x="552450" y="4572000"/>
            <a:ext cx="11087100" cy="809625"/>
          </a:xfrm>
          <a:prstGeom prst="roundRect">
            <a:avLst/>
          </a:prstGeom>
          <a:solidFill>
            <a:srgbClr val="F1F4F3">
              <a:alpha val="100000"/>
            </a:srgbClr>
          </a:solidFill>
          <a:ln w="9525">
            <a:solidFill>
              <a:srgbClr val="C9D6D5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2" name="" descr=""/>
          <p:cNvSpPr/>
          <p:nvPr/>
        </p:nvSpPr>
        <p:spPr>
          <a:xfrm>
            <a:off x="762000" y="4781550"/>
            <a:ext cx="381000" cy="381000"/>
          </a:xfrm>
          <a:prstGeom prst="ellipse">
            <a:avLst/>
          </a:prstGeom>
          <a:solidFill>
            <a:srgbClr val="C98B3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3" name=""/>
          <p:cNvSpPr txBox="1"/>
          <p:nvPr/>
        </p:nvSpPr>
        <p:spPr>
          <a:xfrm>
            <a:off x="762000" y="4838700"/>
            <a:ext cx="381000" cy="2667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7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4]]></a:t>
            </a:r>
          </a:p>
        </p:txBody>
      </p:sp>
      <p:sp>
        <p:nvSpPr>
          <p:cNvPr id="24" name=""/>
          <p:cNvSpPr txBox="1"/>
          <p:nvPr/>
        </p:nvSpPr>
        <p:spPr>
          <a:xfrm>
            <a:off x="1390650" y="4686300"/>
            <a:ext cx="10039350" cy="58102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</a:pPr>
            <a:r>
              <a:rPr lang="en-US" b="1" strike="noStrike" sz="16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Give a safety device in a car.]]></a:t>
            </a:r>
          </a:p>
          <a:p>
            <a:pPr algn="l" rtl="0" fontAlgn="ctr" marL="0" marR="0" indent="0" lvl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300" spc="0" u="none" cap="none">
                <a:solidFill>
                  <a:srgbClr val="C98B3C">
                    <a:alpha val="100000"/>
                  </a:srgbClr>
                </a:solidFill>
                <a:latin typeface="Calibri"/>
              </a:rPr>
              <a:t><![CDATA[Seat belt, airbag or crumple zone]]></a:t>
            </a:r>
          </a:p>
        </p:txBody>
      </p:sp>
      <p:sp>
        <p:nvSpPr>
          <p:cNvPr id="25" name="" descr=""/>
          <p:cNvSpPr/>
          <p:nvPr/>
        </p:nvSpPr>
        <p:spPr>
          <a:xfrm>
            <a:off x="552450" y="5457825"/>
            <a:ext cx="11087100" cy="809625"/>
          </a:xfrm>
          <a:prstGeom prst="roundRect">
            <a:avLst/>
          </a:prstGeom>
          <a:solidFill>
            <a:srgbClr val="F1F4F3">
              <a:alpha val="100000"/>
            </a:srgbClr>
          </a:solidFill>
          <a:ln w="9525">
            <a:solidFill>
              <a:srgbClr val="C9D6D5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6" name="" descr=""/>
          <p:cNvSpPr/>
          <p:nvPr/>
        </p:nvSpPr>
        <p:spPr>
          <a:xfrm>
            <a:off x="762000" y="5667375"/>
            <a:ext cx="381000" cy="381000"/>
          </a:xfrm>
          <a:prstGeom prst="ellipse">
            <a:avLst/>
          </a:prstGeom>
          <a:solidFill>
            <a:srgbClr val="C98B3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7" name=""/>
          <p:cNvSpPr txBox="1"/>
          <p:nvPr/>
        </p:nvSpPr>
        <p:spPr>
          <a:xfrm>
            <a:off x="762000" y="5724525"/>
            <a:ext cx="381000" cy="2667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7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5]]></a:t>
            </a:r>
          </a:p>
        </p:txBody>
      </p:sp>
      <p:sp>
        <p:nvSpPr>
          <p:cNvPr id="28" name=""/>
          <p:cNvSpPr txBox="1"/>
          <p:nvPr/>
        </p:nvSpPr>
        <p:spPr>
          <a:xfrm>
            <a:off x="1390650" y="5572125"/>
            <a:ext cx="10039350" cy="58102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</a:pPr>
            <a:r>
              <a:rPr lang="en-US" b="1" strike="noStrike" sz="16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What is a collision?]]></a:t>
            </a:r>
          </a:p>
          <a:p>
            <a:pPr algn="l" rtl="0" fontAlgn="ctr" marL="0" marR="0" indent="0" lvl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300" spc="0" u="none" cap="none">
                <a:solidFill>
                  <a:srgbClr val="C98B3C">
                    <a:alpha val="100000"/>
                  </a:srgbClr>
                </a:solidFill>
                <a:latin typeface="Calibri"/>
              </a:rPr>
              <a:t><![CDATA[Two objects hitting each other]]></a:t>
            </a:r>
          </a:p>
        </p:txBody>
      </p:sp>
      <p:sp>
        <p:nvSpPr>
          <p:cNvPr id="29" name=""/>
          <p:cNvSpPr txBox="1"/>
          <p:nvPr/>
        </p:nvSpPr>
        <p:spPr>
          <a:xfrm>
            <a:off x="4857750" y="6477000"/>
            <a:ext cx="2476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openrevise.com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-2009775" y="-2009775"/>
          <a:ext cx="14563725" cy="8496300"/>
          <a:chOff x="-2009775" y="-2009775"/>
          <a:chExt cx="14563725" cy="8496300"/>
        </a:xfrm>
      </p:grpSpPr>
      <p:sp>
        <p:nvSpPr>
          <p:cNvPr id="2" name="" descr=""/>
          <p:cNvSpPr/>
          <p:nvPr/>
        </p:nvSpPr>
        <p:spPr>
          <a:xfrm>
            <a:off x="9810750" y="-2009775"/>
            <a:ext cx="4752975" cy="4752975"/>
          </a:xfrm>
          <a:prstGeom prst="ellipse">
            <a:avLst/>
          </a:prstGeom>
          <a:noFill/>
          <a:ln w="19050">
            <a:solidFill>
              <a:srgbClr val="D9D2BC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-2009775" y="4476750"/>
            <a:ext cx="4019550" cy="4019550"/>
          </a:xfrm>
          <a:prstGeom prst="ellipse">
            <a:avLst/>
          </a:prstGeom>
          <a:noFill/>
          <a:ln w="19050">
            <a:solidFill>
              <a:srgbClr val="D9D2BC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552450" y="295275"/>
            <a:ext cx="110871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000" spc="150" u="none" cap="none">
                <a:solidFill>
                  <a:srgbClr val="C98B3C">
                    <a:alpha val="100000"/>
                  </a:srgbClr>
                </a:solidFill>
                <a:latin typeface="Calibri"/>
              </a:rPr>
              <a:t><![CDATA[AQA GCSE PHYSICS  ·  PAPER 2  ·  HIGHER TIER ONLY]]></a:t>
            </a:r>
          </a:p>
        </p:txBody>
      </p:sp>
      <p:pic>
        <p:nvPicPr>
          <p:cNvPr id="5" name="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2450" y="914400"/>
            <a:ext cx="571500" cy="571500"/>
          </a:xfrm>
          <a:prstGeom prst="rect">
            <a:avLst/>
          </a:prstGeom>
          <a:noFill/>
        </p:spPr>
      </p:pic>
      <p:sp>
        <p:nvSpPr>
          <p:cNvPr id="6" name=""/>
          <p:cNvSpPr txBox="1"/>
          <p:nvPr/>
        </p:nvSpPr>
        <p:spPr>
          <a:xfrm>
            <a:off x="1295400" y="866775"/>
            <a:ext cx="10344150" cy="65722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6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Learning Objectives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52450" y="6477000"/>
            <a:ext cx="43053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Forces]]></a:t>
            </a:r>
          </a:p>
        </p:txBody>
      </p:sp>
      <p:sp>
        <p:nvSpPr>
          <p:cNvPr id="8" name=""/>
          <p:cNvSpPr txBox="1"/>
          <p:nvPr/>
        </p:nvSpPr>
        <p:spPr>
          <a:xfrm>
            <a:off x="7981950" y="6477000"/>
            <a:ext cx="36576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Lesson 20 of 20]]></a:t>
            </a:r>
          </a:p>
        </p:txBody>
      </p:sp>
      <p:sp>
        <p:nvSpPr>
          <p:cNvPr id="9" name="" descr=""/>
          <p:cNvSpPr/>
          <p:nvPr/>
        </p:nvSpPr>
        <p:spPr>
          <a:xfrm>
            <a:off x="552450" y="2009775"/>
            <a:ext cx="11087100" cy="1009650"/>
          </a:xfrm>
          <a:prstGeom prst="roundRect">
            <a:avLst/>
          </a:prstGeom>
          <a:solidFill>
            <a:srgbClr val="F1F4F3">
              <a:alpha val="100000"/>
            </a:srgbClr>
          </a:solidFill>
          <a:ln w="9525">
            <a:solidFill>
              <a:srgbClr val="C9D6D5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0" name="" descr=""/>
          <p:cNvSpPr/>
          <p:nvPr/>
        </p:nvSpPr>
        <p:spPr>
          <a:xfrm>
            <a:off x="819150" y="2152650"/>
            <a:ext cx="723900" cy="723900"/>
          </a:xfrm>
          <a:prstGeom prst="ellipse">
            <a:avLst/>
          </a:prstGeom>
          <a:solidFill>
            <a:srgbClr val="FFFFFF">
              <a:alpha val="100000"/>
            </a:srgbClr>
          </a:solidFill>
          <a:ln w="19050">
            <a:solidFill>
              <a:srgbClr val="C98B3C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1" name=""/>
          <p:cNvSpPr txBox="1"/>
          <p:nvPr/>
        </p:nvSpPr>
        <p:spPr>
          <a:xfrm>
            <a:off x="819150" y="2152650"/>
            <a:ext cx="723900" cy="7239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2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1]]></a:t>
            </a:r>
          </a:p>
        </p:txBody>
      </p:sp>
      <p:sp>
        <p:nvSpPr>
          <p:cNvPr id="12" name=""/>
          <p:cNvSpPr txBox="1"/>
          <p:nvPr/>
        </p:nvSpPr>
        <p:spPr>
          <a:xfrm>
            <a:off x="1781175" y="2009775"/>
            <a:ext cx="9582150" cy="10096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700" spc="0" u="none" cap="none">
                <a:solidFill>
                  <a:srgbClr val="1D272A">
                    <a:alpha val="100000"/>
                  </a:srgbClr>
                </a:solidFill>
                <a:latin typeface="Calibri"/>
              </a:rPr>
              <a:t><![CDATA[Explain that force equals the rate of change of momentum.]]></a:t>
            </a:r>
          </a:p>
        </p:txBody>
      </p:sp>
      <p:sp>
        <p:nvSpPr>
          <p:cNvPr id="13" name="" descr=""/>
          <p:cNvSpPr/>
          <p:nvPr/>
        </p:nvSpPr>
        <p:spPr>
          <a:xfrm>
            <a:off x="552450" y="3095625"/>
            <a:ext cx="11087100" cy="1009650"/>
          </a:xfrm>
          <a:prstGeom prst="roundRect">
            <a:avLst/>
          </a:prstGeom>
          <a:solidFill>
            <a:srgbClr val="F1F4F3">
              <a:alpha val="100000"/>
            </a:srgbClr>
          </a:solidFill>
          <a:ln w="9525">
            <a:solidFill>
              <a:srgbClr val="C9D6D5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4" name="" descr=""/>
          <p:cNvSpPr/>
          <p:nvPr/>
        </p:nvSpPr>
        <p:spPr>
          <a:xfrm>
            <a:off x="819150" y="3238500"/>
            <a:ext cx="723900" cy="723900"/>
          </a:xfrm>
          <a:prstGeom prst="ellipse">
            <a:avLst/>
          </a:prstGeom>
          <a:solidFill>
            <a:srgbClr val="FFFFFF">
              <a:alpha val="100000"/>
            </a:srgbClr>
          </a:solidFill>
          <a:ln w="19050">
            <a:solidFill>
              <a:srgbClr val="C98B3C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5" name=""/>
          <p:cNvSpPr txBox="1"/>
          <p:nvPr/>
        </p:nvSpPr>
        <p:spPr>
          <a:xfrm>
            <a:off x="819150" y="3238500"/>
            <a:ext cx="723900" cy="7239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2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2]]></a:t>
            </a:r>
          </a:p>
        </p:txBody>
      </p:sp>
      <p:sp>
        <p:nvSpPr>
          <p:cNvPr id="16" name=""/>
          <p:cNvSpPr txBox="1"/>
          <p:nvPr/>
        </p:nvSpPr>
        <p:spPr>
          <a:xfrm>
            <a:off x="1781175" y="3095625"/>
            <a:ext cx="9582150" cy="10096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700" spc="0" u="none" cap="none">
                <a:solidFill>
                  <a:srgbClr val="1D272A">
                    <a:alpha val="100000"/>
                  </a:srgbClr>
                </a:solidFill>
                <a:latin typeface="Calibri"/>
              </a:rPr>
              <a:t><![CDATA[Apply F = mΔv ÷ Δt.]]></a:t>
            </a:r>
          </a:p>
        </p:txBody>
      </p:sp>
      <p:sp>
        <p:nvSpPr>
          <p:cNvPr id="17" name="" descr=""/>
          <p:cNvSpPr/>
          <p:nvPr/>
        </p:nvSpPr>
        <p:spPr>
          <a:xfrm>
            <a:off x="552450" y="4181475"/>
            <a:ext cx="11087100" cy="1009650"/>
          </a:xfrm>
          <a:prstGeom prst="roundRect">
            <a:avLst/>
          </a:prstGeom>
          <a:solidFill>
            <a:srgbClr val="F1F4F3">
              <a:alpha val="100000"/>
            </a:srgbClr>
          </a:solidFill>
          <a:ln w="9525">
            <a:solidFill>
              <a:srgbClr val="C9D6D5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8" name="" descr=""/>
          <p:cNvSpPr/>
          <p:nvPr/>
        </p:nvSpPr>
        <p:spPr>
          <a:xfrm>
            <a:off x="819150" y="4324350"/>
            <a:ext cx="723900" cy="723900"/>
          </a:xfrm>
          <a:prstGeom prst="ellipse">
            <a:avLst/>
          </a:prstGeom>
          <a:solidFill>
            <a:srgbClr val="FFFFFF">
              <a:alpha val="100000"/>
            </a:srgbClr>
          </a:solidFill>
          <a:ln w="19050">
            <a:solidFill>
              <a:srgbClr val="C98B3C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9" name=""/>
          <p:cNvSpPr txBox="1"/>
          <p:nvPr/>
        </p:nvSpPr>
        <p:spPr>
          <a:xfrm>
            <a:off x="819150" y="4324350"/>
            <a:ext cx="723900" cy="7239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2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3]]></a:t>
            </a:r>
          </a:p>
        </p:txBody>
      </p:sp>
      <p:sp>
        <p:nvSpPr>
          <p:cNvPr id="20" name=""/>
          <p:cNvSpPr txBox="1"/>
          <p:nvPr/>
        </p:nvSpPr>
        <p:spPr>
          <a:xfrm>
            <a:off x="1781175" y="4181475"/>
            <a:ext cx="9582150" cy="10096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700" spc="0" u="none" cap="none">
                <a:solidFill>
                  <a:srgbClr val="1D272A">
                    <a:alpha val="100000"/>
                  </a:srgbClr>
                </a:solidFill>
                <a:latin typeface="Calibri"/>
              </a:rPr>
              <a:t><![CDATA[Explain safety features in terms of increasing the time of a collision.]]></a:t>
            </a:r>
          </a:p>
        </p:txBody>
      </p:sp>
      <p:sp>
        <p:nvSpPr>
          <p:cNvPr id="21" name="" descr=""/>
          <p:cNvSpPr/>
          <p:nvPr/>
        </p:nvSpPr>
        <p:spPr>
          <a:xfrm>
            <a:off x="552450" y="5267325"/>
            <a:ext cx="11087100" cy="1009650"/>
          </a:xfrm>
          <a:prstGeom prst="roundRect">
            <a:avLst/>
          </a:prstGeom>
          <a:solidFill>
            <a:srgbClr val="F1F4F3">
              <a:alpha val="100000"/>
            </a:srgbClr>
          </a:solidFill>
          <a:ln w="9525">
            <a:solidFill>
              <a:srgbClr val="C9D6D5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2" name="" descr=""/>
          <p:cNvSpPr/>
          <p:nvPr/>
        </p:nvSpPr>
        <p:spPr>
          <a:xfrm>
            <a:off x="819150" y="5410200"/>
            <a:ext cx="723900" cy="723900"/>
          </a:xfrm>
          <a:prstGeom prst="ellipse">
            <a:avLst/>
          </a:prstGeom>
          <a:solidFill>
            <a:srgbClr val="FFFFFF">
              <a:alpha val="100000"/>
            </a:srgbClr>
          </a:solidFill>
          <a:ln w="19050">
            <a:solidFill>
              <a:srgbClr val="C98B3C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3" name=""/>
          <p:cNvSpPr txBox="1"/>
          <p:nvPr/>
        </p:nvSpPr>
        <p:spPr>
          <a:xfrm>
            <a:off x="819150" y="5410200"/>
            <a:ext cx="723900" cy="7239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2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4]]></a:t>
            </a:r>
          </a:p>
        </p:txBody>
      </p:sp>
      <p:sp>
        <p:nvSpPr>
          <p:cNvPr id="24" name=""/>
          <p:cNvSpPr txBox="1"/>
          <p:nvPr/>
        </p:nvSpPr>
        <p:spPr>
          <a:xfrm>
            <a:off x="1781175" y="5267325"/>
            <a:ext cx="9582150" cy="10096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700" spc="0" u="none" cap="none">
                <a:solidFill>
                  <a:srgbClr val="1D272A">
                    <a:alpha val="100000"/>
                  </a:srgbClr>
                </a:solidFill>
                <a:latin typeface="Calibri"/>
              </a:rPr>
              <a:t><![CDATA[Explain how changes in force, mass, velocity and time are related.]]></a:t>
            </a:r>
          </a:p>
        </p:txBody>
      </p:sp>
      <p:sp>
        <p:nvSpPr>
          <p:cNvPr id="25" name=""/>
          <p:cNvSpPr txBox="1"/>
          <p:nvPr/>
        </p:nvSpPr>
        <p:spPr>
          <a:xfrm>
            <a:off x="4857750" y="6477000"/>
            <a:ext cx="2476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openrevise.com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-2009775" y="-2009775"/>
          <a:ext cx="14563725" cy="8496300"/>
          <a:chOff x="-2009775" y="-2009775"/>
          <a:chExt cx="14563725" cy="8496300"/>
        </a:xfrm>
      </p:grpSpPr>
      <p:sp>
        <p:nvSpPr>
          <p:cNvPr id="2" name="" descr=""/>
          <p:cNvSpPr/>
          <p:nvPr/>
        </p:nvSpPr>
        <p:spPr>
          <a:xfrm>
            <a:off x="9810750" y="-2009775"/>
            <a:ext cx="4752975" cy="4752975"/>
          </a:xfrm>
          <a:prstGeom prst="ellipse">
            <a:avLst/>
          </a:prstGeom>
          <a:noFill/>
          <a:ln w="19050">
            <a:solidFill>
              <a:srgbClr val="D9D2BC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-2009775" y="4476750"/>
            <a:ext cx="4019550" cy="4019550"/>
          </a:xfrm>
          <a:prstGeom prst="ellipse">
            <a:avLst/>
          </a:prstGeom>
          <a:noFill/>
          <a:ln w="19050">
            <a:solidFill>
              <a:srgbClr val="D9D2BC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552450" y="295275"/>
            <a:ext cx="110871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000" spc="150" u="none" cap="none">
                <a:solidFill>
                  <a:srgbClr val="C98B3C">
                    <a:alpha val="100000"/>
                  </a:srgbClr>
                </a:solidFill>
                <a:latin typeface="Calibri"/>
              </a:rPr>
              <a:t><![CDATA[AQA GCSE PHYSICS  ·  PAPER 2  ·  HIGHER TIER ONLY]]></a:t>
            </a:r>
          </a:p>
        </p:txBody>
      </p:sp>
      <p:sp>
        <p:nvSpPr>
          <p:cNvPr id="5" name=""/>
          <p:cNvSpPr txBox="1"/>
          <p:nvPr/>
        </p:nvSpPr>
        <p:spPr>
          <a:xfrm>
            <a:off x="552450" y="6477000"/>
            <a:ext cx="43053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Forces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981950" y="6477000"/>
            <a:ext cx="36576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Lesson 20 of 20]]></a:t>
            </a:r>
          </a:p>
        </p:txBody>
      </p:sp>
      <p:pic>
        <p:nvPicPr>
          <p:cNvPr id="7" name="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772150" y="1162050"/>
            <a:ext cx="647700" cy="647700"/>
          </a:xfrm>
          <a:prstGeom prst="rect">
            <a:avLst/>
          </a:prstGeom>
          <a:noFill/>
        </p:spPr>
      </p:pic>
      <p:sp>
        <p:nvSpPr>
          <p:cNvPr id="8" name=""/>
          <p:cNvSpPr txBox="1"/>
          <p:nvPr/>
        </p:nvSpPr>
        <p:spPr>
          <a:xfrm>
            <a:off x="552450" y="2038350"/>
            <a:ext cx="110871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100" spc="150" u="none" cap="none">
                <a:solidFill>
                  <a:srgbClr val="C98B3C">
                    <a:alpha val="100000"/>
                  </a:srgbClr>
                </a:solidFill>
                <a:latin typeface="Calibri"/>
              </a:rPr>
              <a:t><![CDATA[RATE OF CHANGE OF MOMENTUM]]></a:t>
            </a:r>
          </a:p>
        </p:txBody>
      </p:sp>
      <p:sp>
        <p:nvSpPr>
          <p:cNvPr id="9" name=""/>
          <p:cNvSpPr txBox="1"/>
          <p:nvPr/>
        </p:nvSpPr>
        <p:spPr>
          <a:xfrm>
            <a:off x="1333500" y="2400300"/>
            <a:ext cx="9525000" cy="30480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4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40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force = change in momentum ÷ time taken      F = mΔv/Δt]]></a:t>
            </a:r>
          </a:p>
        </p:txBody>
      </p:sp>
      <p:sp>
        <p:nvSpPr>
          <p:cNvPr id="10" name="" descr=""/>
          <p:cNvSpPr/>
          <p:nvPr/>
        </p:nvSpPr>
        <p:spPr>
          <a:xfrm>
            <a:off x="5772150" y="5524500"/>
            <a:ext cx="647700" cy="28575"/>
          </a:xfrm>
          <a:prstGeom prst="rect">
            <a:avLst/>
          </a:prstGeom>
          <a:solidFill>
            <a:srgbClr val="C98B3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1" name=""/>
          <p:cNvSpPr txBox="1"/>
          <p:nvPr/>
        </p:nvSpPr>
        <p:spPr>
          <a:xfrm>
            <a:off x="1905000" y="5734050"/>
            <a:ext cx="8382000" cy="685800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i="1" strike="noStrike" sz="12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Combining F = ma and a = (v − u)/t gives F = mΔv/Δt, where mΔv is the change in momentum. This equation is given on the equation sheet.]]></a:t>
            </a:r>
          </a:p>
        </p:txBody>
      </p:sp>
      <p:sp>
        <p:nvSpPr>
          <p:cNvPr id="12" name=""/>
          <p:cNvSpPr txBox="1"/>
          <p:nvPr/>
        </p:nvSpPr>
        <p:spPr>
          <a:xfrm>
            <a:off x="4857750" y="6477000"/>
            <a:ext cx="2476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openrevise.com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-2009775" y="-2009775"/>
          <a:ext cx="14563725" cy="8496300"/>
          <a:chOff x="-2009775" y="-2009775"/>
          <a:chExt cx="14563725" cy="8496300"/>
        </a:xfrm>
      </p:grpSpPr>
      <p:sp>
        <p:nvSpPr>
          <p:cNvPr id="2" name="" descr=""/>
          <p:cNvSpPr/>
          <p:nvPr/>
        </p:nvSpPr>
        <p:spPr>
          <a:xfrm>
            <a:off x="9810750" y="-2009775"/>
            <a:ext cx="4752975" cy="4752975"/>
          </a:xfrm>
          <a:prstGeom prst="ellipse">
            <a:avLst/>
          </a:prstGeom>
          <a:noFill/>
          <a:ln w="19050">
            <a:solidFill>
              <a:srgbClr val="D9D2BC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-2009775" y="4476750"/>
            <a:ext cx="4019550" cy="4019550"/>
          </a:xfrm>
          <a:prstGeom prst="ellipse">
            <a:avLst/>
          </a:prstGeom>
          <a:noFill/>
          <a:ln w="19050">
            <a:solidFill>
              <a:srgbClr val="D9D2BC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552450" y="295275"/>
            <a:ext cx="110871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000" spc="150" u="none" cap="none">
                <a:solidFill>
                  <a:srgbClr val="C98B3C">
                    <a:alpha val="100000"/>
                  </a:srgbClr>
                </a:solidFill>
                <a:latin typeface="Calibri"/>
              </a:rPr>
              <a:t><![CDATA[AQA GCSE PHYSICS  ·  PAPER 2  ·  HIGHER TIER ONLY]]></a:t>
            </a:r>
          </a:p>
        </p:txBody>
      </p:sp>
      <p:pic>
        <p:nvPicPr>
          <p:cNvPr id="5" name="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2450" y="914400"/>
            <a:ext cx="571500" cy="571500"/>
          </a:xfrm>
          <a:prstGeom prst="rect">
            <a:avLst/>
          </a:prstGeom>
          <a:noFill/>
        </p:spPr>
      </p:pic>
      <p:sp>
        <p:nvSpPr>
          <p:cNvPr id="6" name=""/>
          <p:cNvSpPr txBox="1"/>
          <p:nvPr/>
        </p:nvSpPr>
        <p:spPr>
          <a:xfrm>
            <a:off x="1295400" y="866775"/>
            <a:ext cx="10344150" cy="65722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6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Why Crumple Zones Help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52450" y="6477000"/>
            <a:ext cx="43053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Forces]]></a:t>
            </a:r>
          </a:p>
        </p:txBody>
      </p:sp>
      <p:sp>
        <p:nvSpPr>
          <p:cNvPr id="8" name=""/>
          <p:cNvSpPr txBox="1"/>
          <p:nvPr/>
        </p:nvSpPr>
        <p:spPr>
          <a:xfrm>
            <a:off x="7981950" y="6477000"/>
            <a:ext cx="36576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Lesson 20 of 20]]></a:t>
            </a:r>
          </a:p>
        </p:txBody>
      </p:sp>
      <p:pic>
        <p:nvPicPr>
          <p:cNvPr id="9" name="" descr="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52450" y="-219075"/>
            <a:ext cx="11087100" cy="8315325"/>
          </a:xfrm>
          <a:prstGeom prst="rect">
            <a:avLst/>
          </a:prstGeom>
          <a:noFill/>
        </p:spPr>
      </p:pic>
      <p:sp>
        <p:nvSpPr>
          <p:cNvPr id="10" name="" descr=""/>
          <p:cNvSpPr/>
          <p:nvPr/>
        </p:nvSpPr>
        <p:spPr>
          <a:xfrm>
            <a:off x="552450" y="2286000"/>
            <a:ext cx="11087100" cy="3295650"/>
          </a:xfrm>
          <a:prstGeom prst="rect">
            <a:avLst/>
          </a:prstGeom>
          <a:noFill/>
          <a:ln w="9525">
            <a:solidFill>
              <a:srgbClr val="C9D6D5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1" name=""/>
          <p:cNvSpPr txBox="1"/>
          <p:nvPr/>
        </p:nvSpPr>
        <p:spPr>
          <a:xfrm>
            <a:off x="552450" y="5657850"/>
            <a:ext cx="11087100" cy="247650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1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A longer time means a smaller force for the same momentum change.]]></a:t>
            </a:r>
          </a:p>
        </p:txBody>
      </p:sp>
      <p:sp>
        <p:nvSpPr>
          <p:cNvPr id="12" name=""/>
          <p:cNvSpPr txBox="1"/>
          <p:nvPr/>
        </p:nvSpPr>
        <p:spPr>
          <a:xfrm>
            <a:off x="4857750" y="6477000"/>
            <a:ext cx="2476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openrevise.com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-2009775" y="-2009775"/>
          <a:ext cx="14563725" cy="8496300"/>
          <a:chOff x="-2009775" y="-2009775"/>
          <a:chExt cx="14563725" cy="8496300"/>
        </a:xfrm>
      </p:grpSpPr>
      <p:sp>
        <p:nvSpPr>
          <p:cNvPr id="2" name="" descr=""/>
          <p:cNvSpPr/>
          <p:nvPr/>
        </p:nvSpPr>
        <p:spPr>
          <a:xfrm>
            <a:off x="9810750" y="-2009775"/>
            <a:ext cx="4752975" cy="4752975"/>
          </a:xfrm>
          <a:prstGeom prst="ellipse">
            <a:avLst/>
          </a:prstGeom>
          <a:noFill/>
          <a:ln w="19050">
            <a:solidFill>
              <a:srgbClr val="D9D2BC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-2009775" y="4476750"/>
            <a:ext cx="4019550" cy="4019550"/>
          </a:xfrm>
          <a:prstGeom prst="ellipse">
            <a:avLst/>
          </a:prstGeom>
          <a:noFill/>
          <a:ln w="19050">
            <a:solidFill>
              <a:srgbClr val="D9D2BC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552450" y="295275"/>
            <a:ext cx="110871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000" spc="150" u="none" cap="none">
                <a:solidFill>
                  <a:srgbClr val="C98B3C">
                    <a:alpha val="100000"/>
                  </a:srgbClr>
                </a:solidFill>
                <a:latin typeface="Calibri"/>
              </a:rPr>
              <a:t><![CDATA[AQA GCSE PHYSICS  ·  PAPER 2  ·  HIGHER TIER ONLY]]></a:t>
            </a:r>
          </a:p>
        </p:txBody>
      </p:sp>
      <p:pic>
        <p:nvPicPr>
          <p:cNvPr id="5" name="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2450" y="914400"/>
            <a:ext cx="571500" cy="571500"/>
          </a:xfrm>
          <a:prstGeom prst="rect">
            <a:avLst/>
          </a:prstGeom>
          <a:noFill/>
        </p:spPr>
      </p:pic>
      <p:sp>
        <p:nvSpPr>
          <p:cNvPr id="6" name=""/>
          <p:cNvSpPr txBox="1"/>
          <p:nvPr/>
        </p:nvSpPr>
        <p:spPr>
          <a:xfrm>
            <a:off x="1295400" y="866775"/>
            <a:ext cx="10344150" cy="65722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6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Force in a Crash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52450" y="6477000"/>
            <a:ext cx="43053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Forces]]></a:t>
            </a:r>
          </a:p>
        </p:txBody>
      </p:sp>
      <p:sp>
        <p:nvSpPr>
          <p:cNvPr id="8" name=""/>
          <p:cNvSpPr txBox="1"/>
          <p:nvPr/>
        </p:nvSpPr>
        <p:spPr>
          <a:xfrm>
            <a:off x="7981950" y="6477000"/>
            <a:ext cx="36576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Lesson 20 of 20]]></a:t>
            </a:r>
          </a:p>
        </p:txBody>
      </p:sp>
      <p:sp>
        <p:nvSpPr>
          <p:cNvPr id="9" name="" descr=""/>
          <p:cNvSpPr/>
          <p:nvPr/>
        </p:nvSpPr>
        <p:spPr>
          <a:xfrm>
            <a:off x="552450" y="1905000"/>
            <a:ext cx="11087100" cy="723900"/>
          </a:xfrm>
          <a:prstGeom prst="roundRect">
            <a:avLst/>
          </a:prstGeom>
          <a:solidFill>
            <a:srgbClr val="F1F4F3">
              <a:alpha val="100000"/>
            </a:srgbClr>
          </a:solidFill>
          <a:ln w="9525">
            <a:solidFill>
              <a:srgbClr val="C9D6D5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0" name="" descr=""/>
          <p:cNvSpPr/>
          <p:nvPr/>
        </p:nvSpPr>
        <p:spPr>
          <a:xfrm>
            <a:off x="552450" y="1905000"/>
            <a:ext cx="57150" cy="723900"/>
          </a:xfrm>
          <a:prstGeom prst="rect">
            <a:avLst/>
          </a:prstGeom>
          <a:solidFill>
            <a:srgbClr val="C98B3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1" name=""/>
          <p:cNvSpPr txBox="1"/>
          <p:nvPr/>
        </p:nvSpPr>
        <p:spPr>
          <a:xfrm>
            <a:off x="800100" y="2038350"/>
            <a:ext cx="10591800" cy="4572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500" spc="0" u="none" cap="none">
                <a:solidFill>
                  <a:srgbClr val="1D272A">
                    <a:alpha val="100000"/>
                  </a:srgbClr>
                </a:solidFill>
                <a:latin typeface="Calibri"/>
              </a:rPr>
              <a:t><![CDATA[A car of mass 1000 kg travelling at 20 m/s stops in 0.50 s. Calculate the average force.]]></a:t>
            </a:r>
          </a:p>
        </p:txBody>
      </p:sp>
      <p:sp>
        <p:nvSpPr>
          <p:cNvPr id="12" name="" descr=""/>
          <p:cNvSpPr/>
          <p:nvPr/>
        </p:nvSpPr>
        <p:spPr>
          <a:xfrm>
            <a:off x="552450" y="3295650"/>
            <a:ext cx="304800" cy="304800"/>
          </a:xfrm>
          <a:prstGeom prst="ellipse">
            <a:avLst/>
          </a:prstGeom>
          <a:solidFill>
            <a:srgbClr val="C98B3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3" name=""/>
          <p:cNvSpPr txBox="1"/>
          <p:nvPr/>
        </p:nvSpPr>
        <p:spPr>
          <a:xfrm>
            <a:off x="552450" y="3324225"/>
            <a:ext cx="304800" cy="2476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3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1]]></a:t>
            </a:r>
          </a:p>
        </p:txBody>
      </p:sp>
      <p:sp>
        <p:nvSpPr>
          <p:cNvPr id="14" name=""/>
          <p:cNvSpPr txBox="1"/>
          <p:nvPr/>
        </p:nvSpPr>
        <p:spPr>
          <a:xfrm>
            <a:off x="1066800" y="3152775"/>
            <a:ext cx="3714750" cy="5905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6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4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Change in momentum]]></a:t>
            </a:r>
          </a:p>
        </p:txBody>
      </p:sp>
      <p:sp>
        <p:nvSpPr>
          <p:cNvPr id="15" name=""/>
          <p:cNvSpPr txBox="1"/>
          <p:nvPr/>
        </p:nvSpPr>
        <p:spPr>
          <a:xfrm>
            <a:off x="4933950" y="3152775"/>
            <a:ext cx="6705600" cy="5905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6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500" spc="0" u="none" cap="none">
                <a:solidFill>
                  <a:srgbClr val="1D272A">
                    <a:alpha val="100000"/>
                  </a:srgbClr>
                </a:solidFill>
                <a:latin typeface="Calibri"/>
              </a:rPr>
              <a:t><![CDATA[1000 × 20 = 20 000 kg m/s]]></a:t>
            </a:r>
          </a:p>
        </p:txBody>
      </p:sp>
      <p:sp>
        <p:nvSpPr>
          <p:cNvPr id="16" name="" descr=""/>
          <p:cNvSpPr/>
          <p:nvPr/>
        </p:nvSpPr>
        <p:spPr>
          <a:xfrm>
            <a:off x="552450" y="3981450"/>
            <a:ext cx="304800" cy="304800"/>
          </a:xfrm>
          <a:prstGeom prst="ellipse">
            <a:avLst/>
          </a:prstGeom>
          <a:solidFill>
            <a:srgbClr val="C98B3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7" name=""/>
          <p:cNvSpPr txBox="1"/>
          <p:nvPr/>
        </p:nvSpPr>
        <p:spPr>
          <a:xfrm>
            <a:off x="552450" y="4010025"/>
            <a:ext cx="304800" cy="2476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3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2]]></a:t>
            </a:r>
          </a:p>
        </p:txBody>
      </p:sp>
      <p:sp>
        <p:nvSpPr>
          <p:cNvPr id="18" name=""/>
          <p:cNvSpPr txBox="1"/>
          <p:nvPr/>
        </p:nvSpPr>
        <p:spPr>
          <a:xfrm>
            <a:off x="1066800" y="3838575"/>
            <a:ext cx="3714750" cy="5905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6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4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Substitute]]></a:t>
            </a:r>
          </a:p>
        </p:txBody>
      </p:sp>
      <p:sp>
        <p:nvSpPr>
          <p:cNvPr id="19" name=""/>
          <p:cNvSpPr txBox="1"/>
          <p:nvPr/>
        </p:nvSpPr>
        <p:spPr>
          <a:xfrm>
            <a:off x="4933950" y="3838575"/>
            <a:ext cx="6705600" cy="5905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6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500" spc="0" u="none" cap="none">
                <a:solidFill>
                  <a:srgbClr val="1D272A">
                    <a:alpha val="100000"/>
                  </a:srgbClr>
                </a:solidFill>
                <a:latin typeface="Calibri"/>
              </a:rPr>
              <a:t><![CDATA[F = 20 000 ÷ 0.50]]></a:t>
            </a:r>
          </a:p>
        </p:txBody>
      </p:sp>
      <p:sp>
        <p:nvSpPr>
          <p:cNvPr id="20" name="" descr=""/>
          <p:cNvSpPr/>
          <p:nvPr/>
        </p:nvSpPr>
        <p:spPr>
          <a:xfrm>
            <a:off x="552450" y="4667250"/>
            <a:ext cx="304800" cy="304800"/>
          </a:xfrm>
          <a:prstGeom prst="ellipse">
            <a:avLst/>
          </a:prstGeom>
          <a:solidFill>
            <a:srgbClr val="C98B3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1" name=""/>
          <p:cNvSpPr txBox="1"/>
          <p:nvPr/>
        </p:nvSpPr>
        <p:spPr>
          <a:xfrm>
            <a:off x="552450" y="4695825"/>
            <a:ext cx="304800" cy="2476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3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3]]></a:t>
            </a:r>
          </a:p>
        </p:txBody>
      </p:sp>
      <p:sp>
        <p:nvSpPr>
          <p:cNvPr id="22" name=""/>
          <p:cNvSpPr txBox="1"/>
          <p:nvPr/>
        </p:nvSpPr>
        <p:spPr>
          <a:xfrm>
            <a:off x="1066800" y="4524375"/>
            <a:ext cx="3714750" cy="5905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6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4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Answer]]></a:t>
            </a:r>
          </a:p>
        </p:txBody>
      </p:sp>
      <p:sp>
        <p:nvSpPr>
          <p:cNvPr id="23" name=""/>
          <p:cNvSpPr txBox="1"/>
          <p:nvPr/>
        </p:nvSpPr>
        <p:spPr>
          <a:xfrm>
            <a:off x="4933950" y="4524375"/>
            <a:ext cx="6705600" cy="5905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6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500" spc="0" u="none" cap="none">
                <a:solidFill>
                  <a:srgbClr val="1D272A">
                    <a:alpha val="100000"/>
                  </a:srgbClr>
                </a:solidFill>
                <a:latin typeface="Calibri"/>
              </a:rPr>
              <a:t><![CDATA[F = 40 000 N]]></a:t>
            </a:r>
          </a:p>
        </p:txBody>
      </p:sp>
      <p:sp>
        <p:nvSpPr>
          <p:cNvPr id="24" name="" descr=""/>
          <p:cNvSpPr/>
          <p:nvPr/>
        </p:nvSpPr>
        <p:spPr>
          <a:xfrm>
            <a:off x="552450" y="5581650"/>
            <a:ext cx="11087100" cy="704850"/>
          </a:xfrm>
          <a:prstGeom prst="roundRect">
            <a:avLst/>
          </a:prstGeom>
          <a:solidFill>
            <a:srgbClr val="12414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5" name=""/>
          <p:cNvSpPr txBox="1"/>
          <p:nvPr/>
        </p:nvSpPr>
        <p:spPr>
          <a:xfrm>
            <a:off x="781050" y="5695950"/>
            <a:ext cx="2857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100" spc="150" u="none" cap="none">
                <a:solidFill>
                  <a:srgbClr val="DCB480">
                    <a:alpha val="100000"/>
                  </a:srgbClr>
                </a:solidFill>
                <a:latin typeface="Calibri"/>
              </a:rPr>
              <a:t><![CDATA[ANSWER]]></a:t>
            </a:r>
          </a:p>
        </p:txBody>
      </p:sp>
      <p:sp>
        <p:nvSpPr>
          <p:cNvPr id="26" name=""/>
          <p:cNvSpPr txBox="1"/>
          <p:nvPr/>
        </p:nvSpPr>
        <p:spPr>
          <a:xfrm>
            <a:off x="781050" y="5905500"/>
            <a:ext cx="10629900" cy="304800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8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40 000 N]]></a:t>
            </a:r>
          </a:p>
        </p:txBody>
      </p:sp>
      <p:sp>
        <p:nvSpPr>
          <p:cNvPr id="27" name=""/>
          <p:cNvSpPr txBox="1"/>
          <p:nvPr/>
        </p:nvSpPr>
        <p:spPr>
          <a:xfrm>
            <a:off x="4857750" y="6477000"/>
            <a:ext cx="2476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openrevise.com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-2009775" y="-2009775"/>
          <a:ext cx="14563725" cy="8496300"/>
          <a:chOff x="-2009775" y="-2009775"/>
          <a:chExt cx="14563725" cy="8496300"/>
        </a:xfrm>
      </p:grpSpPr>
      <p:sp>
        <p:nvSpPr>
          <p:cNvPr id="2" name="" descr=""/>
          <p:cNvSpPr/>
          <p:nvPr/>
        </p:nvSpPr>
        <p:spPr>
          <a:xfrm>
            <a:off x="9810750" y="-2009775"/>
            <a:ext cx="4752975" cy="4752975"/>
          </a:xfrm>
          <a:prstGeom prst="ellipse">
            <a:avLst/>
          </a:prstGeom>
          <a:noFill/>
          <a:ln w="19050">
            <a:solidFill>
              <a:srgbClr val="D9D2BC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-2009775" y="4476750"/>
            <a:ext cx="4019550" cy="4019550"/>
          </a:xfrm>
          <a:prstGeom prst="ellipse">
            <a:avLst/>
          </a:prstGeom>
          <a:noFill/>
          <a:ln w="19050">
            <a:solidFill>
              <a:srgbClr val="D9D2BC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552450" y="295275"/>
            <a:ext cx="110871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000" spc="150" u="none" cap="none">
                <a:solidFill>
                  <a:srgbClr val="C98B3C">
                    <a:alpha val="100000"/>
                  </a:srgbClr>
                </a:solidFill>
                <a:latin typeface="Calibri"/>
              </a:rPr>
              <a:t><![CDATA[AQA GCSE PHYSICS  ·  PAPER 2  ·  HIGHER TIER ONLY]]></a:t>
            </a:r>
          </a:p>
        </p:txBody>
      </p:sp>
      <p:pic>
        <p:nvPicPr>
          <p:cNvPr id="5" name="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2450" y="914400"/>
            <a:ext cx="571500" cy="571500"/>
          </a:xfrm>
          <a:prstGeom prst="rect">
            <a:avLst/>
          </a:prstGeom>
          <a:noFill/>
        </p:spPr>
      </p:pic>
      <p:sp>
        <p:nvSpPr>
          <p:cNvPr id="6" name=""/>
          <p:cNvSpPr txBox="1"/>
          <p:nvPr/>
        </p:nvSpPr>
        <p:spPr>
          <a:xfrm>
            <a:off x="1295400" y="866775"/>
            <a:ext cx="10344150" cy="65722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6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Increasing the Time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52450" y="6477000"/>
            <a:ext cx="43053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Forces]]></a:t>
            </a:r>
          </a:p>
        </p:txBody>
      </p:sp>
      <p:sp>
        <p:nvSpPr>
          <p:cNvPr id="8" name=""/>
          <p:cNvSpPr txBox="1"/>
          <p:nvPr/>
        </p:nvSpPr>
        <p:spPr>
          <a:xfrm>
            <a:off x="7981950" y="6477000"/>
            <a:ext cx="36576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Lesson 20 of 20]]></a:t>
            </a:r>
          </a:p>
        </p:txBody>
      </p:sp>
      <p:sp>
        <p:nvSpPr>
          <p:cNvPr id="9" name="" descr=""/>
          <p:cNvSpPr/>
          <p:nvPr/>
        </p:nvSpPr>
        <p:spPr>
          <a:xfrm>
            <a:off x="552450" y="1905000"/>
            <a:ext cx="11087100" cy="723900"/>
          </a:xfrm>
          <a:prstGeom prst="roundRect">
            <a:avLst/>
          </a:prstGeom>
          <a:solidFill>
            <a:srgbClr val="F1F4F3">
              <a:alpha val="100000"/>
            </a:srgbClr>
          </a:solidFill>
          <a:ln w="9525">
            <a:solidFill>
              <a:srgbClr val="C9D6D5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0" name="" descr=""/>
          <p:cNvSpPr/>
          <p:nvPr/>
        </p:nvSpPr>
        <p:spPr>
          <a:xfrm>
            <a:off x="552450" y="1905000"/>
            <a:ext cx="57150" cy="723900"/>
          </a:xfrm>
          <a:prstGeom prst="rect">
            <a:avLst/>
          </a:prstGeom>
          <a:solidFill>
            <a:srgbClr val="C98B3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1" name=""/>
          <p:cNvSpPr txBox="1"/>
          <p:nvPr/>
        </p:nvSpPr>
        <p:spPr>
          <a:xfrm>
            <a:off x="800100" y="2038350"/>
            <a:ext cx="10591800" cy="4572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500" spc="0" u="none" cap="none">
                <a:solidFill>
                  <a:srgbClr val="1D272A">
                    <a:alpha val="100000"/>
                  </a:srgbClr>
                </a:solidFill>
                <a:latin typeface="Calibri"/>
              </a:rPr>
              <a:t><![CDATA[The same car is stopped in 0.10 s by hitting a wall. Calculate the average force and compare with the answer above.]]></a:t>
            </a:r>
          </a:p>
        </p:txBody>
      </p:sp>
      <p:sp>
        <p:nvSpPr>
          <p:cNvPr id="12" name="" descr=""/>
          <p:cNvSpPr/>
          <p:nvPr/>
        </p:nvSpPr>
        <p:spPr>
          <a:xfrm>
            <a:off x="552450" y="3638550"/>
            <a:ext cx="304800" cy="304800"/>
          </a:xfrm>
          <a:prstGeom prst="ellipse">
            <a:avLst/>
          </a:prstGeom>
          <a:solidFill>
            <a:srgbClr val="C98B3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3" name=""/>
          <p:cNvSpPr txBox="1"/>
          <p:nvPr/>
        </p:nvSpPr>
        <p:spPr>
          <a:xfrm>
            <a:off x="552450" y="3667125"/>
            <a:ext cx="304800" cy="2476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3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1]]></a:t>
            </a:r>
          </a:p>
        </p:txBody>
      </p:sp>
      <p:sp>
        <p:nvSpPr>
          <p:cNvPr id="14" name=""/>
          <p:cNvSpPr txBox="1"/>
          <p:nvPr/>
        </p:nvSpPr>
        <p:spPr>
          <a:xfrm>
            <a:off x="1066800" y="3495675"/>
            <a:ext cx="3714750" cy="5905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6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4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Substitute]]></a:t>
            </a:r>
          </a:p>
        </p:txBody>
      </p:sp>
      <p:sp>
        <p:nvSpPr>
          <p:cNvPr id="15" name=""/>
          <p:cNvSpPr txBox="1"/>
          <p:nvPr/>
        </p:nvSpPr>
        <p:spPr>
          <a:xfrm>
            <a:off x="4933950" y="3495675"/>
            <a:ext cx="6705600" cy="5905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6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500" spc="0" u="none" cap="none">
                <a:solidFill>
                  <a:srgbClr val="1D272A">
                    <a:alpha val="100000"/>
                  </a:srgbClr>
                </a:solidFill>
                <a:latin typeface="Calibri"/>
              </a:rPr>
              <a:t><![CDATA[F = 20 000 ÷ 0.10 = 200 000 N]]></a:t>
            </a:r>
          </a:p>
        </p:txBody>
      </p:sp>
      <p:sp>
        <p:nvSpPr>
          <p:cNvPr id="16" name="" descr=""/>
          <p:cNvSpPr/>
          <p:nvPr/>
        </p:nvSpPr>
        <p:spPr>
          <a:xfrm>
            <a:off x="552450" y="4324350"/>
            <a:ext cx="304800" cy="304800"/>
          </a:xfrm>
          <a:prstGeom prst="ellipse">
            <a:avLst/>
          </a:prstGeom>
          <a:solidFill>
            <a:srgbClr val="C98B3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7" name=""/>
          <p:cNvSpPr txBox="1"/>
          <p:nvPr/>
        </p:nvSpPr>
        <p:spPr>
          <a:xfrm>
            <a:off x="552450" y="4352925"/>
            <a:ext cx="304800" cy="2476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3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2]]></a:t>
            </a:r>
          </a:p>
        </p:txBody>
      </p:sp>
      <p:sp>
        <p:nvSpPr>
          <p:cNvPr id="18" name=""/>
          <p:cNvSpPr txBox="1"/>
          <p:nvPr/>
        </p:nvSpPr>
        <p:spPr>
          <a:xfrm>
            <a:off x="1066800" y="4181475"/>
            <a:ext cx="3714750" cy="5905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6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4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Compare]]></a:t>
            </a:r>
          </a:p>
        </p:txBody>
      </p:sp>
      <p:sp>
        <p:nvSpPr>
          <p:cNvPr id="19" name=""/>
          <p:cNvSpPr txBox="1"/>
          <p:nvPr/>
        </p:nvSpPr>
        <p:spPr>
          <a:xfrm>
            <a:off x="4933950" y="4181475"/>
            <a:ext cx="6705600" cy="5905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6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500" spc="0" u="none" cap="none">
                <a:solidFill>
                  <a:srgbClr val="1D272A">
                    <a:alpha val="100000"/>
                  </a:srgbClr>
                </a:solidFill>
                <a:latin typeface="Calibri"/>
              </a:rPr>
              <a:t><![CDATA[Five times greater]]></a:t>
            </a:r>
          </a:p>
        </p:txBody>
      </p:sp>
      <p:sp>
        <p:nvSpPr>
          <p:cNvPr id="20" name="" descr=""/>
          <p:cNvSpPr/>
          <p:nvPr/>
        </p:nvSpPr>
        <p:spPr>
          <a:xfrm>
            <a:off x="552450" y="5581650"/>
            <a:ext cx="11087100" cy="704850"/>
          </a:xfrm>
          <a:prstGeom prst="roundRect">
            <a:avLst/>
          </a:prstGeom>
          <a:solidFill>
            <a:srgbClr val="12414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1" name=""/>
          <p:cNvSpPr txBox="1"/>
          <p:nvPr/>
        </p:nvSpPr>
        <p:spPr>
          <a:xfrm>
            <a:off x="781050" y="5695950"/>
            <a:ext cx="2857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100" spc="150" u="none" cap="none">
                <a:solidFill>
                  <a:srgbClr val="DCB480">
                    <a:alpha val="100000"/>
                  </a:srgbClr>
                </a:solidFill>
                <a:latin typeface="Calibri"/>
              </a:rPr>
              <a:t><![CDATA[ANSWER]]></a:t>
            </a:r>
          </a:p>
        </p:txBody>
      </p:sp>
      <p:sp>
        <p:nvSpPr>
          <p:cNvPr id="22" name=""/>
          <p:cNvSpPr txBox="1"/>
          <p:nvPr/>
        </p:nvSpPr>
        <p:spPr>
          <a:xfrm>
            <a:off x="781050" y="5905500"/>
            <a:ext cx="10629900" cy="304800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8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200 000 N: a much shorter time gives a much greater force.]]></a:t>
            </a:r>
          </a:p>
        </p:txBody>
      </p:sp>
      <p:sp>
        <p:nvSpPr>
          <p:cNvPr id="23" name=""/>
          <p:cNvSpPr txBox="1"/>
          <p:nvPr/>
        </p:nvSpPr>
        <p:spPr>
          <a:xfrm>
            <a:off x="4857750" y="6477000"/>
            <a:ext cx="2476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openrevise.com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-2009775" y="-2009775"/>
          <a:ext cx="14563725" cy="8496300"/>
          <a:chOff x="-2009775" y="-2009775"/>
          <a:chExt cx="14563725" cy="8496300"/>
        </a:xfrm>
      </p:grpSpPr>
      <p:sp>
        <p:nvSpPr>
          <p:cNvPr id="2" name="" descr=""/>
          <p:cNvSpPr/>
          <p:nvPr/>
        </p:nvSpPr>
        <p:spPr>
          <a:xfrm>
            <a:off x="9810750" y="-2009775"/>
            <a:ext cx="4752975" cy="4752975"/>
          </a:xfrm>
          <a:prstGeom prst="ellipse">
            <a:avLst/>
          </a:prstGeom>
          <a:noFill/>
          <a:ln w="19050">
            <a:solidFill>
              <a:srgbClr val="D9D2BC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-2009775" y="4476750"/>
            <a:ext cx="4019550" cy="4019550"/>
          </a:xfrm>
          <a:prstGeom prst="ellipse">
            <a:avLst/>
          </a:prstGeom>
          <a:noFill/>
          <a:ln w="19050">
            <a:solidFill>
              <a:srgbClr val="D9D2BC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552450" y="295275"/>
            <a:ext cx="110871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000" spc="150" u="none" cap="none">
                <a:solidFill>
                  <a:srgbClr val="C98B3C">
                    <a:alpha val="100000"/>
                  </a:srgbClr>
                </a:solidFill>
                <a:latin typeface="Calibri"/>
              </a:rPr>
              <a:t><![CDATA[AQA GCSE PHYSICS  ·  PAPER 2  ·  HIGHER TIER ONLY]]></a:t>
            </a:r>
          </a:p>
        </p:txBody>
      </p:sp>
      <p:pic>
        <p:nvPicPr>
          <p:cNvPr id="5" name="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2450" y="914400"/>
            <a:ext cx="571500" cy="571500"/>
          </a:xfrm>
          <a:prstGeom prst="rect">
            <a:avLst/>
          </a:prstGeom>
          <a:noFill/>
        </p:spPr>
      </p:pic>
      <p:sp>
        <p:nvSpPr>
          <p:cNvPr id="6" name=""/>
          <p:cNvSpPr txBox="1"/>
          <p:nvPr/>
        </p:nvSpPr>
        <p:spPr>
          <a:xfrm>
            <a:off x="1295400" y="866775"/>
            <a:ext cx="10344150" cy="65722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6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Safety Features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52450" y="6477000"/>
            <a:ext cx="43053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Forces]]></a:t>
            </a:r>
          </a:p>
        </p:txBody>
      </p:sp>
      <p:sp>
        <p:nvSpPr>
          <p:cNvPr id="8" name=""/>
          <p:cNvSpPr txBox="1"/>
          <p:nvPr/>
        </p:nvSpPr>
        <p:spPr>
          <a:xfrm>
            <a:off x="7981950" y="6477000"/>
            <a:ext cx="36576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Lesson 20 of 20]]></a:t>
            </a:r>
          </a:p>
        </p:txBody>
      </p:sp>
      <p:sp>
        <p:nvSpPr>
          <p:cNvPr id="9" name="" descr=""/>
          <p:cNvSpPr/>
          <p:nvPr/>
        </p:nvSpPr>
        <p:spPr>
          <a:xfrm>
            <a:off x="552450" y="1905000"/>
            <a:ext cx="11087100" cy="723900"/>
          </a:xfrm>
          <a:prstGeom prst="roundRect">
            <a:avLst/>
          </a:prstGeom>
          <a:solidFill>
            <a:srgbClr val="F1F4F3">
              <a:alpha val="100000"/>
            </a:srgbClr>
          </a:solidFill>
          <a:ln w="9525">
            <a:solidFill>
              <a:srgbClr val="C9D6D5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0" name="" descr=""/>
          <p:cNvSpPr/>
          <p:nvPr/>
        </p:nvSpPr>
        <p:spPr>
          <a:xfrm>
            <a:off x="552450" y="1905000"/>
            <a:ext cx="57150" cy="723900"/>
          </a:xfrm>
          <a:prstGeom prst="rect">
            <a:avLst/>
          </a:prstGeom>
          <a:solidFill>
            <a:srgbClr val="C98B3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1" name=""/>
          <p:cNvSpPr txBox="1"/>
          <p:nvPr/>
        </p:nvSpPr>
        <p:spPr>
          <a:xfrm>
            <a:off x="800100" y="2038350"/>
            <a:ext cx="10591800" cy="4572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500" spc="0" u="none" cap="none">
                <a:solidFill>
                  <a:srgbClr val="1D272A">
                    <a:alpha val="100000"/>
                  </a:srgbClr>
                </a:solidFill>
                <a:latin typeface="Calibri"/>
              </a:rPr>
              <a:t><![CDATA[Explain how an air bag reduces injury in a collision.]]></a:t>
            </a:r>
          </a:p>
        </p:txBody>
      </p:sp>
      <p:sp>
        <p:nvSpPr>
          <p:cNvPr id="12" name="" descr=""/>
          <p:cNvSpPr/>
          <p:nvPr/>
        </p:nvSpPr>
        <p:spPr>
          <a:xfrm>
            <a:off x="552450" y="3295650"/>
            <a:ext cx="304800" cy="304800"/>
          </a:xfrm>
          <a:prstGeom prst="ellipse">
            <a:avLst/>
          </a:prstGeom>
          <a:solidFill>
            <a:srgbClr val="C98B3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3" name=""/>
          <p:cNvSpPr txBox="1"/>
          <p:nvPr/>
        </p:nvSpPr>
        <p:spPr>
          <a:xfrm>
            <a:off x="552450" y="3324225"/>
            <a:ext cx="304800" cy="2476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3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1]]></a:t>
            </a:r>
          </a:p>
        </p:txBody>
      </p:sp>
      <p:sp>
        <p:nvSpPr>
          <p:cNvPr id="14" name=""/>
          <p:cNvSpPr txBox="1"/>
          <p:nvPr/>
        </p:nvSpPr>
        <p:spPr>
          <a:xfrm>
            <a:off x="1066800" y="3152775"/>
            <a:ext cx="3714750" cy="5905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6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4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Momentum]]></a:t>
            </a:r>
          </a:p>
        </p:txBody>
      </p:sp>
      <p:sp>
        <p:nvSpPr>
          <p:cNvPr id="15" name=""/>
          <p:cNvSpPr txBox="1"/>
          <p:nvPr/>
        </p:nvSpPr>
        <p:spPr>
          <a:xfrm>
            <a:off x="4933950" y="3152775"/>
            <a:ext cx="6705600" cy="5905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6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500" spc="0" u="none" cap="none">
                <a:solidFill>
                  <a:srgbClr val="1D272A">
                    <a:alpha val="100000"/>
                  </a:srgbClr>
                </a:solidFill>
                <a:latin typeface="Calibri"/>
              </a:rPr>
              <a:t><![CDATA[The change in the person's momentum is the same]]></a:t>
            </a:r>
          </a:p>
        </p:txBody>
      </p:sp>
      <p:sp>
        <p:nvSpPr>
          <p:cNvPr id="16" name="" descr=""/>
          <p:cNvSpPr/>
          <p:nvPr/>
        </p:nvSpPr>
        <p:spPr>
          <a:xfrm>
            <a:off x="552450" y="3981450"/>
            <a:ext cx="304800" cy="304800"/>
          </a:xfrm>
          <a:prstGeom prst="ellipse">
            <a:avLst/>
          </a:prstGeom>
          <a:solidFill>
            <a:srgbClr val="C98B3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7" name=""/>
          <p:cNvSpPr txBox="1"/>
          <p:nvPr/>
        </p:nvSpPr>
        <p:spPr>
          <a:xfrm>
            <a:off x="552450" y="4010025"/>
            <a:ext cx="304800" cy="2476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3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2]]></a:t>
            </a:r>
          </a:p>
        </p:txBody>
      </p:sp>
      <p:sp>
        <p:nvSpPr>
          <p:cNvPr id="18" name=""/>
          <p:cNvSpPr txBox="1"/>
          <p:nvPr/>
        </p:nvSpPr>
        <p:spPr>
          <a:xfrm>
            <a:off x="1066800" y="3838575"/>
            <a:ext cx="3714750" cy="5905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6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4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Time]]></a:t>
            </a:r>
          </a:p>
        </p:txBody>
      </p:sp>
      <p:sp>
        <p:nvSpPr>
          <p:cNvPr id="19" name=""/>
          <p:cNvSpPr txBox="1"/>
          <p:nvPr/>
        </p:nvSpPr>
        <p:spPr>
          <a:xfrm>
            <a:off x="4933950" y="3838575"/>
            <a:ext cx="6705600" cy="5905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6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500" spc="0" u="none" cap="none">
                <a:solidFill>
                  <a:srgbClr val="1D272A">
                    <a:alpha val="100000"/>
                  </a:srgbClr>
                </a:solidFill>
                <a:latin typeface="Calibri"/>
              </a:rPr>
              <a:t><![CDATA[The air bag increases the time for the person to stop]]></a:t>
            </a:r>
          </a:p>
        </p:txBody>
      </p:sp>
      <p:sp>
        <p:nvSpPr>
          <p:cNvPr id="20" name="" descr=""/>
          <p:cNvSpPr/>
          <p:nvPr/>
        </p:nvSpPr>
        <p:spPr>
          <a:xfrm>
            <a:off x="552450" y="4667250"/>
            <a:ext cx="304800" cy="304800"/>
          </a:xfrm>
          <a:prstGeom prst="ellipse">
            <a:avLst/>
          </a:prstGeom>
          <a:solidFill>
            <a:srgbClr val="C98B3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1" name=""/>
          <p:cNvSpPr txBox="1"/>
          <p:nvPr/>
        </p:nvSpPr>
        <p:spPr>
          <a:xfrm>
            <a:off x="552450" y="4695825"/>
            <a:ext cx="304800" cy="2476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3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3]]></a:t>
            </a:r>
          </a:p>
        </p:txBody>
      </p:sp>
      <p:sp>
        <p:nvSpPr>
          <p:cNvPr id="22" name=""/>
          <p:cNvSpPr txBox="1"/>
          <p:nvPr/>
        </p:nvSpPr>
        <p:spPr>
          <a:xfrm>
            <a:off x="1066800" y="4524375"/>
            <a:ext cx="3714750" cy="5905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6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4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Force]]></a:t>
            </a:r>
          </a:p>
        </p:txBody>
      </p:sp>
      <p:sp>
        <p:nvSpPr>
          <p:cNvPr id="23" name=""/>
          <p:cNvSpPr txBox="1"/>
          <p:nvPr/>
        </p:nvSpPr>
        <p:spPr>
          <a:xfrm>
            <a:off x="4933950" y="4524375"/>
            <a:ext cx="6705600" cy="5905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6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500" spc="0" u="none" cap="none">
                <a:solidFill>
                  <a:srgbClr val="1D272A">
                    <a:alpha val="100000"/>
                  </a:srgbClr>
                </a:solidFill>
                <a:latin typeface="Calibri"/>
              </a:rPr>
              <a:t><![CDATA[F = mΔv ÷ Δt: longer time gives a smaller force]]></a:t>
            </a:r>
          </a:p>
        </p:txBody>
      </p:sp>
      <p:sp>
        <p:nvSpPr>
          <p:cNvPr id="24" name="" descr=""/>
          <p:cNvSpPr/>
          <p:nvPr/>
        </p:nvSpPr>
        <p:spPr>
          <a:xfrm>
            <a:off x="552450" y="5581650"/>
            <a:ext cx="11087100" cy="704850"/>
          </a:xfrm>
          <a:prstGeom prst="roundRect">
            <a:avLst/>
          </a:prstGeom>
          <a:solidFill>
            <a:srgbClr val="12414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5" name=""/>
          <p:cNvSpPr txBox="1"/>
          <p:nvPr/>
        </p:nvSpPr>
        <p:spPr>
          <a:xfrm>
            <a:off x="781050" y="5695950"/>
            <a:ext cx="2857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100" spc="150" u="none" cap="none">
                <a:solidFill>
                  <a:srgbClr val="DCB480">
                    <a:alpha val="100000"/>
                  </a:srgbClr>
                </a:solidFill>
                <a:latin typeface="Calibri"/>
              </a:rPr>
              <a:t><![CDATA[ANSWER]]></a:t>
            </a:r>
          </a:p>
        </p:txBody>
      </p:sp>
      <p:sp>
        <p:nvSpPr>
          <p:cNvPr id="26" name=""/>
          <p:cNvSpPr txBox="1"/>
          <p:nvPr/>
        </p:nvSpPr>
        <p:spPr>
          <a:xfrm>
            <a:off x="781050" y="5905500"/>
            <a:ext cx="10629900" cy="304800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8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It increases the collision time so the average force on the person is smaller.]]></a:t>
            </a:r>
          </a:p>
        </p:txBody>
      </p:sp>
      <p:sp>
        <p:nvSpPr>
          <p:cNvPr id="27" name=""/>
          <p:cNvSpPr txBox="1"/>
          <p:nvPr/>
        </p:nvSpPr>
        <p:spPr>
          <a:xfrm>
            <a:off x="4857750" y="6477000"/>
            <a:ext cx="2476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openrevise.com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-2009775" y="-2009775"/>
          <a:ext cx="14563725" cy="8496300"/>
          <a:chOff x="-2009775" y="-2009775"/>
          <a:chExt cx="14563725" cy="8496300"/>
        </a:xfrm>
      </p:grpSpPr>
      <p:sp>
        <p:nvSpPr>
          <p:cNvPr id="2" name="" descr=""/>
          <p:cNvSpPr/>
          <p:nvPr/>
        </p:nvSpPr>
        <p:spPr>
          <a:xfrm>
            <a:off x="9810750" y="-2009775"/>
            <a:ext cx="4752975" cy="4752975"/>
          </a:xfrm>
          <a:prstGeom prst="ellipse">
            <a:avLst/>
          </a:prstGeom>
          <a:noFill/>
          <a:ln w="19050">
            <a:solidFill>
              <a:srgbClr val="D9D2BC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-2009775" y="4476750"/>
            <a:ext cx="4019550" cy="4019550"/>
          </a:xfrm>
          <a:prstGeom prst="ellipse">
            <a:avLst/>
          </a:prstGeom>
          <a:noFill/>
          <a:ln w="19050">
            <a:solidFill>
              <a:srgbClr val="D9D2BC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552450" y="295275"/>
            <a:ext cx="110871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000" spc="150" u="none" cap="none">
                <a:solidFill>
                  <a:srgbClr val="C98B3C">
                    <a:alpha val="100000"/>
                  </a:srgbClr>
                </a:solidFill>
                <a:latin typeface="Calibri"/>
              </a:rPr>
              <a:t><![CDATA[AQA GCSE PHYSICS  ·  PAPER 2  ·  HIGHER TIER ONLY]]></a:t>
            </a:r>
          </a:p>
        </p:txBody>
      </p:sp>
      <p:pic>
        <p:nvPicPr>
          <p:cNvPr id="5" name="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2450" y="914400"/>
            <a:ext cx="571500" cy="571500"/>
          </a:xfrm>
          <a:prstGeom prst="rect">
            <a:avLst/>
          </a:prstGeom>
          <a:noFill/>
        </p:spPr>
      </p:pic>
      <p:sp>
        <p:nvSpPr>
          <p:cNvPr id="6" name=""/>
          <p:cNvSpPr txBox="1"/>
          <p:nvPr/>
        </p:nvSpPr>
        <p:spPr>
          <a:xfrm>
            <a:off x="1295400" y="866775"/>
            <a:ext cx="10344150" cy="65722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6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Other Safety Features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52450" y="6477000"/>
            <a:ext cx="43053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Forces]]></a:t>
            </a:r>
          </a:p>
        </p:txBody>
      </p:sp>
      <p:sp>
        <p:nvSpPr>
          <p:cNvPr id="8" name=""/>
          <p:cNvSpPr txBox="1"/>
          <p:nvPr/>
        </p:nvSpPr>
        <p:spPr>
          <a:xfrm>
            <a:off x="7981950" y="6477000"/>
            <a:ext cx="36576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Lesson 20 of 20]]></a:t>
            </a:r>
          </a:p>
        </p:txBody>
      </p:sp>
      <p:sp>
        <p:nvSpPr>
          <p:cNvPr id="9" name="" descr=""/>
          <p:cNvSpPr/>
          <p:nvPr/>
        </p:nvSpPr>
        <p:spPr>
          <a:xfrm>
            <a:off x="552450" y="1990725"/>
            <a:ext cx="5438775" cy="2000250"/>
          </a:xfrm>
          <a:prstGeom prst="roundRect">
            <a:avLst/>
          </a:prstGeom>
          <a:solidFill>
            <a:srgbClr val="F1F4F3">
              <a:alpha val="100000"/>
            </a:srgbClr>
          </a:solidFill>
          <a:ln w="9525">
            <a:solidFill>
              <a:srgbClr val="C9D6D5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0" name="" descr=""/>
          <p:cNvSpPr/>
          <p:nvPr/>
        </p:nvSpPr>
        <p:spPr>
          <a:xfrm>
            <a:off x="723900" y="2162175"/>
            <a:ext cx="323850" cy="28575"/>
          </a:xfrm>
          <a:prstGeom prst="rect">
            <a:avLst/>
          </a:prstGeom>
          <a:solidFill>
            <a:srgbClr val="C98B3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1" name=""/>
          <p:cNvSpPr txBox="1"/>
          <p:nvPr/>
        </p:nvSpPr>
        <p:spPr>
          <a:xfrm>
            <a:off x="723900" y="2333625"/>
            <a:ext cx="5095875" cy="1504950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500"/>
              </a:spcAft>
            </a:pPr>
            <a:r>
              <a:rPr lang="en-US" b="1" strike="noStrike" sz="16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Seat belts]]></a:t>
            </a:r>
          </a:p>
          <a:p>
            <a:pPr algn="l" rtl="0" fontAlgn="base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300" spc="0" u="none" cap="none">
                <a:solidFill>
                  <a:srgbClr val="1D272A">
                    <a:alpha val="100000"/>
                  </a:srgbClr>
                </a:solidFill>
                <a:latin typeface="Calibri"/>
              </a:rPr>
              <a:t><![CDATA[Stretch slightly, increasing the stopping time.]]></a:t>
            </a:r>
          </a:p>
        </p:txBody>
      </p:sp>
      <p:sp>
        <p:nvSpPr>
          <p:cNvPr id="12" name="" descr=""/>
          <p:cNvSpPr/>
          <p:nvPr/>
        </p:nvSpPr>
        <p:spPr>
          <a:xfrm>
            <a:off x="6200775" y="1990725"/>
            <a:ext cx="5438775" cy="2000250"/>
          </a:xfrm>
          <a:prstGeom prst="roundRect">
            <a:avLst/>
          </a:prstGeom>
          <a:solidFill>
            <a:srgbClr val="F1F4F3">
              <a:alpha val="100000"/>
            </a:srgbClr>
          </a:solidFill>
          <a:ln w="9525">
            <a:solidFill>
              <a:srgbClr val="C9D6D5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3" name="" descr=""/>
          <p:cNvSpPr/>
          <p:nvPr/>
        </p:nvSpPr>
        <p:spPr>
          <a:xfrm>
            <a:off x="6372225" y="2162175"/>
            <a:ext cx="323850" cy="28575"/>
          </a:xfrm>
          <a:prstGeom prst="rect">
            <a:avLst/>
          </a:prstGeom>
          <a:solidFill>
            <a:srgbClr val="C98B3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4" name=""/>
          <p:cNvSpPr txBox="1"/>
          <p:nvPr/>
        </p:nvSpPr>
        <p:spPr>
          <a:xfrm>
            <a:off x="6372225" y="2333625"/>
            <a:ext cx="5095875" cy="1504950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500"/>
              </a:spcAft>
            </a:pPr>
            <a:r>
              <a:rPr lang="en-US" b="1" strike="noStrike" sz="16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Crumple zones]]></a:t>
            </a:r>
          </a:p>
          <a:p>
            <a:pPr algn="l" rtl="0" fontAlgn="base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300" spc="0" u="none" cap="none">
                <a:solidFill>
                  <a:srgbClr val="1D272A">
                    <a:alpha val="100000"/>
                  </a:srgbClr>
                </a:solidFill>
                <a:latin typeface="Calibri"/>
              </a:rPr>
              <a:t><![CDATA[Deform on impact, increasing the stopping time.]]></a:t>
            </a:r>
          </a:p>
        </p:txBody>
      </p:sp>
      <p:sp>
        <p:nvSpPr>
          <p:cNvPr id="15" name="" descr=""/>
          <p:cNvSpPr/>
          <p:nvPr/>
        </p:nvSpPr>
        <p:spPr>
          <a:xfrm>
            <a:off x="552450" y="4200525"/>
            <a:ext cx="5438775" cy="2000250"/>
          </a:xfrm>
          <a:prstGeom prst="roundRect">
            <a:avLst/>
          </a:prstGeom>
          <a:solidFill>
            <a:srgbClr val="F1F4F3">
              <a:alpha val="100000"/>
            </a:srgbClr>
          </a:solidFill>
          <a:ln w="9525">
            <a:solidFill>
              <a:srgbClr val="C9D6D5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6" name="" descr=""/>
          <p:cNvSpPr/>
          <p:nvPr/>
        </p:nvSpPr>
        <p:spPr>
          <a:xfrm>
            <a:off x="723900" y="4371975"/>
            <a:ext cx="323850" cy="28575"/>
          </a:xfrm>
          <a:prstGeom prst="rect">
            <a:avLst/>
          </a:prstGeom>
          <a:solidFill>
            <a:srgbClr val="C98B3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7" name=""/>
          <p:cNvSpPr txBox="1"/>
          <p:nvPr/>
        </p:nvSpPr>
        <p:spPr>
          <a:xfrm>
            <a:off x="723900" y="4543425"/>
            <a:ext cx="5095875" cy="1504950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500"/>
              </a:spcAft>
            </a:pPr>
            <a:r>
              <a:rPr lang="en-US" b="1" strike="noStrike" sz="16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Cycle helmets]]></a:t>
            </a:r>
          </a:p>
          <a:p>
            <a:pPr algn="l" rtl="0" fontAlgn="base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300" spc="0" u="none" cap="none">
                <a:solidFill>
                  <a:srgbClr val="1D272A">
                    <a:alpha val="100000"/>
                  </a:srgbClr>
                </a:solidFill>
                <a:latin typeface="Calibri"/>
              </a:rPr>
              <a:t><![CDATA[The foam compresses, increasing the stopping time.]]></a:t>
            </a:r>
          </a:p>
        </p:txBody>
      </p:sp>
      <p:sp>
        <p:nvSpPr>
          <p:cNvPr id="18" name="" descr=""/>
          <p:cNvSpPr/>
          <p:nvPr/>
        </p:nvSpPr>
        <p:spPr>
          <a:xfrm>
            <a:off x="6200775" y="4200525"/>
            <a:ext cx="5438775" cy="2000250"/>
          </a:xfrm>
          <a:prstGeom prst="roundRect">
            <a:avLst/>
          </a:prstGeom>
          <a:solidFill>
            <a:srgbClr val="F1F4F3">
              <a:alpha val="100000"/>
            </a:srgbClr>
          </a:solidFill>
          <a:ln w="9525">
            <a:solidFill>
              <a:srgbClr val="C9D6D5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9" name="" descr=""/>
          <p:cNvSpPr/>
          <p:nvPr/>
        </p:nvSpPr>
        <p:spPr>
          <a:xfrm>
            <a:off x="6372225" y="4371975"/>
            <a:ext cx="323850" cy="28575"/>
          </a:xfrm>
          <a:prstGeom prst="rect">
            <a:avLst/>
          </a:prstGeom>
          <a:solidFill>
            <a:srgbClr val="C98B3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0" name=""/>
          <p:cNvSpPr txBox="1"/>
          <p:nvPr/>
        </p:nvSpPr>
        <p:spPr>
          <a:xfrm>
            <a:off x="6372225" y="4543425"/>
            <a:ext cx="5095875" cy="1504950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500"/>
              </a:spcAft>
            </a:pPr>
            <a:r>
              <a:rPr lang="en-US" b="1" strike="noStrike" sz="16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Crash mats and playground surfaces]]></a:t>
            </a:r>
          </a:p>
          <a:p>
            <a:pPr algn="l" rtl="0" fontAlgn="base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300" spc="0" u="none" cap="none">
                <a:solidFill>
                  <a:srgbClr val="1D272A">
                    <a:alpha val="100000"/>
                  </a:srgbClr>
                </a:solidFill>
                <a:latin typeface="Calibri"/>
              </a:rPr>
              <a:t><![CDATA[Cushion the landing, increasing the time.]]></a:t>
            </a:r>
          </a:p>
        </p:txBody>
      </p:sp>
      <p:sp>
        <p:nvSpPr>
          <p:cNvPr id="21" name=""/>
          <p:cNvSpPr txBox="1"/>
          <p:nvPr/>
        </p:nvSpPr>
        <p:spPr>
          <a:xfrm>
            <a:off x="4857750" y="6477000"/>
            <a:ext cx="2476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openrevise.com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-2009775" y="-2009775"/>
          <a:ext cx="14563725" cy="8496300"/>
          <a:chOff x="-2009775" y="-2009775"/>
          <a:chExt cx="14563725" cy="8496300"/>
        </a:xfrm>
      </p:grpSpPr>
      <p:sp>
        <p:nvSpPr>
          <p:cNvPr id="2" name="" descr=""/>
          <p:cNvSpPr/>
          <p:nvPr/>
        </p:nvSpPr>
        <p:spPr>
          <a:xfrm>
            <a:off x="9810750" y="-2009775"/>
            <a:ext cx="4752975" cy="4752975"/>
          </a:xfrm>
          <a:prstGeom prst="ellipse">
            <a:avLst/>
          </a:prstGeom>
          <a:noFill/>
          <a:ln w="19050">
            <a:solidFill>
              <a:srgbClr val="D9D2BC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-2009775" y="4476750"/>
            <a:ext cx="4019550" cy="4019550"/>
          </a:xfrm>
          <a:prstGeom prst="ellipse">
            <a:avLst/>
          </a:prstGeom>
          <a:noFill/>
          <a:ln w="19050">
            <a:solidFill>
              <a:srgbClr val="D9D2BC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552450" y="295275"/>
            <a:ext cx="110871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000" spc="150" u="none" cap="none">
                <a:solidFill>
                  <a:srgbClr val="C98B3C">
                    <a:alpha val="100000"/>
                  </a:srgbClr>
                </a:solidFill>
                <a:latin typeface="Calibri"/>
              </a:rPr>
              <a:t><![CDATA[AQA GCSE PHYSICS  ·  PAPER 2  ·  HIGHER TIER ONLY]]></a:t>
            </a:r>
          </a:p>
        </p:txBody>
      </p:sp>
      <p:pic>
        <p:nvPicPr>
          <p:cNvPr id="5" name="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2450" y="914400"/>
            <a:ext cx="571500" cy="571500"/>
          </a:xfrm>
          <a:prstGeom prst="rect">
            <a:avLst/>
          </a:prstGeom>
          <a:noFill/>
        </p:spPr>
      </p:pic>
      <p:sp>
        <p:nvSpPr>
          <p:cNvPr id="6" name=""/>
          <p:cNvSpPr txBox="1"/>
          <p:nvPr/>
        </p:nvSpPr>
        <p:spPr>
          <a:xfrm>
            <a:off x="1295400" y="866775"/>
            <a:ext cx="10344150" cy="65722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6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Key Points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52450" y="6477000"/>
            <a:ext cx="43053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Forces]]></a:t>
            </a:r>
          </a:p>
        </p:txBody>
      </p:sp>
      <p:sp>
        <p:nvSpPr>
          <p:cNvPr id="8" name=""/>
          <p:cNvSpPr txBox="1"/>
          <p:nvPr/>
        </p:nvSpPr>
        <p:spPr>
          <a:xfrm>
            <a:off x="7981950" y="6477000"/>
            <a:ext cx="36576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Lesson 20 of 20]]></a:t>
            </a:r>
          </a:p>
        </p:txBody>
      </p:sp>
      <p:sp>
        <p:nvSpPr>
          <p:cNvPr id="9" name=""/>
          <p:cNvSpPr txBox="1"/>
          <p:nvPr/>
        </p:nvSpPr>
        <p:spPr>
          <a:xfrm>
            <a:off x="552450" y="1695450"/>
            <a:ext cx="11087100" cy="40957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i="1" strike="noStrike" sz="13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For exam answers.]]></a:t>
            </a:r>
          </a:p>
        </p:txBody>
      </p:sp>
      <p:sp>
        <p:nvSpPr>
          <p:cNvPr id="10" name="" descr=""/>
          <p:cNvSpPr/>
          <p:nvPr/>
        </p:nvSpPr>
        <p:spPr>
          <a:xfrm>
            <a:off x="552450" y="2247900"/>
            <a:ext cx="11087100" cy="952500"/>
          </a:xfrm>
          <a:prstGeom prst="roundRect">
            <a:avLst/>
          </a:prstGeom>
          <a:solidFill>
            <a:srgbClr val="F1F4F3">
              <a:alpha val="100000"/>
            </a:srgbClr>
          </a:solidFill>
          <a:ln w="9525">
            <a:solidFill>
              <a:srgbClr val="C9D6D5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1" name="" descr=""/>
          <p:cNvSpPr/>
          <p:nvPr/>
        </p:nvSpPr>
        <p:spPr>
          <a:xfrm>
            <a:off x="781050" y="2628900"/>
            <a:ext cx="200025" cy="200025"/>
          </a:xfrm>
          <a:prstGeom prst="ellipse">
            <a:avLst/>
          </a:prstGeom>
          <a:solidFill>
            <a:srgbClr val="C98B3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2" name=""/>
          <p:cNvSpPr txBox="1"/>
          <p:nvPr/>
        </p:nvSpPr>
        <p:spPr>
          <a:xfrm>
            <a:off x="1143000" y="2343150"/>
            <a:ext cx="10182225" cy="7620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lang="en-US" b="1" strike="noStrike" sz="16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Same momentum change]]></a:t>
            </a:r>
          </a:p>
          <a:p>
            <a:pPr algn="l" rtl="0" fontAlgn="ctr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300" spc="0" u="none" cap="none">
                <a:solidFill>
                  <a:srgbClr val="1D272A">
                    <a:alpha val="100000"/>
                  </a:srgbClr>
                </a:solidFill>
                <a:latin typeface="Calibri"/>
              </a:rPr>
              <a:t><![CDATA[The change in momentum is the same, whatever the time.]]></a:t>
            </a:r>
          </a:p>
        </p:txBody>
      </p:sp>
      <p:sp>
        <p:nvSpPr>
          <p:cNvPr id="13" name="" descr=""/>
          <p:cNvSpPr/>
          <p:nvPr/>
        </p:nvSpPr>
        <p:spPr>
          <a:xfrm>
            <a:off x="552450" y="3276600"/>
            <a:ext cx="11087100" cy="952500"/>
          </a:xfrm>
          <a:prstGeom prst="roundRect">
            <a:avLst/>
          </a:prstGeom>
          <a:solidFill>
            <a:srgbClr val="F1F4F3">
              <a:alpha val="100000"/>
            </a:srgbClr>
          </a:solidFill>
          <a:ln w="9525">
            <a:solidFill>
              <a:srgbClr val="C9D6D5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4" name="" descr=""/>
          <p:cNvSpPr/>
          <p:nvPr/>
        </p:nvSpPr>
        <p:spPr>
          <a:xfrm>
            <a:off x="781050" y="3657600"/>
            <a:ext cx="200025" cy="200025"/>
          </a:xfrm>
          <a:prstGeom prst="ellipse">
            <a:avLst/>
          </a:prstGeom>
          <a:solidFill>
            <a:srgbClr val="C98B3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5" name=""/>
          <p:cNvSpPr txBox="1"/>
          <p:nvPr/>
        </p:nvSpPr>
        <p:spPr>
          <a:xfrm>
            <a:off x="1143000" y="3371850"/>
            <a:ext cx="10182225" cy="7620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lang="en-US" b="1" strike="noStrike" sz="16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Force depends on time]]></a:t>
            </a:r>
          </a:p>
          <a:p>
            <a:pPr algn="l" rtl="0" fontAlgn="ctr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300" spc="0" u="none" cap="none">
                <a:solidFill>
                  <a:srgbClr val="1D272A">
                    <a:alpha val="100000"/>
                  </a:srgbClr>
                </a:solidFill>
                <a:latin typeface="Calibri"/>
              </a:rPr>
              <a:t><![CDATA[Smaller rate of change of momentum means smaller force.]]></a:t>
            </a:r>
          </a:p>
        </p:txBody>
      </p:sp>
      <p:sp>
        <p:nvSpPr>
          <p:cNvPr id="16" name="" descr=""/>
          <p:cNvSpPr/>
          <p:nvPr/>
        </p:nvSpPr>
        <p:spPr>
          <a:xfrm>
            <a:off x="552450" y="4305300"/>
            <a:ext cx="11087100" cy="952500"/>
          </a:xfrm>
          <a:prstGeom prst="roundRect">
            <a:avLst/>
          </a:prstGeom>
          <a:solidFill>
            <a:srgbClr val="F1F4F3">
              <a:alpha val="100000"/>
            </a:srgbClr>
          </a:solidFill>
          <a:ln w="9525">
            <a:solidFill>
              <a:srgbClr val="C9D6D5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7" name="" descr=""/>
          <p:cNvSpPr/>
          <p:nvPr/>
        </p:nvSpPr>
        <p:spPr>
          <a:xfrm>
            <a:off x="781050" y="4686300"/>
            <a:ext cx="200025" cy="200025"/>
          </a:xfrm>
          <a:prstGeom prst="ellipse">
            <a:avLst/>
          </a:prstGeom>
          <a:solidFill>
            <a:srgbClr val="C98B3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8" name=""/>
          <p:cNvSpPr txBox="1"/>
          <p:nvPr/>
        </p:nvSpPr>
        <p:spPr>
          <a:xfrm>
            <a:off x="1143000" y="4400550"/>
            <a:ext cx="10182225" cy="7620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lang="en-US" b="1" strike="noStrike" sz="16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Say it clearly]]></a:t>
            </a:r>
          </a:p>
          <a:p>
            <a:pPr algn="l" rtl="0" fontAlgn="ctr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300" spc="0" u="none" cap="none">
                <a:solidFill>
                  <a:srgbClr val="1D272A">
                    <a:alpha val="100000"/>
                  </a:srgbClr>
                </a:solidFill>
                <a:latin typeface="Calibri"/>
              </a:rPr>
              <a:t><![CDATA['Increases the time of the collision, so decreases the force.']]></a:t>
            </a:r>
          </a:p>
        </p:txBody>
      </p:sp>
      <p:sp>
        <p:nvSpPr>
          <p:cNvPr id="19" name="" descr=""/>
          <p:cNvSpPr/>
          <p:nvPr/>
        </p:nvSpPr>
        <p:spPr>
          <a:xfrm>
            <a:off x="552450" y="5334000"/>
            <a:ext cx="11087100" cy="952500"/>
          </a:xfrm>
          <a:prstGeom prst="roundRect">
            <a:avLst/>
          </a:prstGeom>
          <a:solidFill>
            <a:srgbClr val="F1F4F3">
              <a:alpha val="100000"/>
            </a:srgbClr>
          </a:solidFill>
          <a:ln w="9525">
            <a:solidFill>
              <a:srgbClr val="C9D6D5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0" name="" descr=""/>
          <p:cNvSpPr/>
          <p:nvPr/>
        </p:nvSpPr>
        <p:spPr>
          <a:xfrm>
            <a:off x="781050" y="5715000"/>
            <a:ext cx="200025" cy="200025"/>
          </a:xfrm>
          <a:prstGeom prst="ellipse">
            <a:avLst/>
          </a:prstGeom>
          <a:solidFill>
            <a:srgbClr val="C98B3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1" name=""/>
          <p:cNvSpPr txBox="1"/>
          <p:nvPr/>
        </p:nvSpPr>
        <p:spPr>
          <a:xfrm>
            <a:off x="1143000" y="5429250"/>
            <a:ext cx="10182225" cy="7620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lang="en-US" b="1" strike="noStrike" sz="16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Units]]></a:t>
            </a:r>
          </a:p>
          <a:p>
            <a:pPr algn="l" rtl="0" fontAlgn="ctr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300" spc="0" u="none" cap="none">
                <a:solidFill>
                  <a:srgbClr val="1D272A">
                    <a:alpha val="100000"/>
                  </a:srgbClr>
                </a:solidFill>
                <a:latin typeface="Calibri"/>
              </a:rPr>
              <a:t><![CDATA[Force in N, momentum in kg m/s, time in s.]]></a:t>
            </a:r>
          </a:p>
        </p:txBody>
      </p:sp>
      <p:sp>
        <p:nvSpPr>
          <p:cNvPr id="22" name=""/>
          <p:cNvSpPr txBox="1"/>
          <p:nvPr/>
        </p:nvSpPr>
        <p:spPr>
          <a:xfrm>
            <a:off x="4857750" y="6477000"/>
            <a:ext cx="2476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openrevise.com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-2009775" y="-2009775"/>
          <a:ext cx="14563725" cy="8496300"/>
          <a:chOff x="-2009775" y="-2009775"/>
          <a:chExt cx="14563725" cy="8496300"/>
        </a:xfrm>
      </p:grpSpPr>
      <p:sp>
        <p:nvSpPr>
          <p:cNvPr id="2" name="" descr=""/>
          <p:cNvSpPr/>
          <p:nvPr/>
        </p:nvSpPr>
        <p:spPr>
          <a:xfrm>
            <a:off x="9810750" y="-2009775"/>
            <a:ext cx="4752975" cy="4752975"/>
          </a:xfrm>
          <a:prstGeom prst="ellipse">
            <a:avLst/>
          </a:prstGeom>
          <a:noFill/>
          <a:ln w="19050">
            <a:solidFill>
              <a:srgbClr val="D9D2BC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-2009775" y="4476750"/>
            <a:ext cx="4019550" cy="4019550"/>
          </a:xfrm>
          <a:prstGeom prst="ellipse">
            <a:avLst/>
          </a:prstGeom>
          <a:noFill/>
          <a:ln w="19050">
            <a:solidFill>
              <a:srgbClr val="D9D2BC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552450" y="295275"/>
            <a:ext cx="110871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000" spc="150" u="none" cap="none">
                <a:solidFill>
                  <a:srgbClr val="C98B3C">
                    <a:alpha val="100000"/>
                  </a:srgbClr>
                </a:solidFill>
                <a:latin typeface="Calibri"/>
              </a:rPr>
              <a:t><![CDATA[AQA GCSE PHYSICS  ·  PAPER 2  ·  HIGHER TIER ONLY]]></a:t>
            </a:r>
          </a:p>
        </p:txBody>
      </p:sp>
      <p:pic>
        <p:nvPicPr>
          <p:cNvPr id="5" name="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2450" y="914400"/>
            <a:ext cx="571500" cy="571500"/>
          </a:xfrm>
          <a:prstGeom prst="rect">
            <a:avLst/>
          </a:prstGeom>
          <a:noFill/>
        </p:spPr>
      </p:pic>
      <p:sp>
        <p:nvSpPr>
          <p:cNvPr id="6" name=""/>
          <p:cNvSpPr txBox="1"/>
          <p:nvPr/>
        </p:nvSpPr>
        <p:spPr>
          <a:xfrm>
            <a:off x="1295400" y="866775"/>
            <a:ext cx="10344150" cy="65722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6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Key Terms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52450" y="6477000"/>
            <a:ext cx="43053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Forces]]></a:t>
            </a:r>
          </a:p>
        </p:txBody>
      </p:sp>
      <p:sp>
        <p:nvSpPr>
          <p:cNvPr id="8" name=""/>
          <p:cNvSpPr txBox="1"/>
          <p:nvPr/>
        </p:nvSpPr>
        <p:spPr>
          <a:xfrm>
            <a:off x="7981950" y="6477000"/>
            <a:ext cx="36576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Lesson 20 of 20]]></a:t>
            </a:r>
          </a:p>
        </p:txBody>
      </p:sp>
      <p:sp>
        <p:nvSpPr>
          <p:cNvPr id="9" name="" descr=""/>
          <p:cNvSpPr/>
          <p:nvPr/>
        </p:nvSpPr>
        <p:spPr>
          <a:xfrm>
            <a:off x="552450" y="1781175"/>
            <a:ext cx="5410200" cy="1343025"/>
          </a:xfrm>
          <a:prstGeom prst="roundRect">
            <a:avLst/>
          </a:prstGeom>
          <a:solidFill>
            <a:srgbClr val="F1F4F3">
              <a:alpha val="100000"/>
            </a:srgbClr>
          </a:solidFill>
          <a:ln w="9525">
            <a:solidFill>
              <a:srgbClr val="C9D6D5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0" name=""/>
          <p:cNvSpPr txBox="1"/>
          <p:nvPr/>
        </p:nvSpPr>
        <p:spPr>
          <a:xfrm>
            <a:off x="752475" y="1857375"/>
            <a:ext cx="5010150" cy="11906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lang="en-US" b="1" strike="noStrike" sz="15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Rate of change of momentum]]></a:t>
            </a:r>
          </a:p>
          <a:p>
            <a:pPr algn="l" rtl="0" fontAlgn="base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D272A">
                    <a:alpha val="100000"/>
                  </a:srgbClr>
                </a:solidFill>
                <a:latin typeface="Calibri"/>
              </a:rPr>
              <a:t><![CDATA[Change in momentum divided by time.]]></a:t>
            </a:r>
          </a:p>
        </p:txBody>
      </p:sp>
      <p:sp>
        <p:nvSpPr>
          <p:cNvPr id="11" name="" descr=""/>
          <p:cNvSpPr/>
          <p:nvPr/>
        </p:nvSpPr>
        <p:spPr>
          <a:xfrm>
            <a:off x="6229350" y="1781175"/>
            <a:ext cx="5410200" cy="1343025"/>
          </a:xfrm>
          <a:prstGeom prst="roundRect">
            <a:avLst/>
          </a:prstGeom>
          <a:solidFill>
            <a:srgbClr val="F1F4F3">
              <a:alpha val="100000"/>
            </a:srgbClr>
          </a:solidFill>
          <a:ln w="9525">
            <a:solidFill>
              <a:srgbClr val="C9D6D5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2" name=""/>
          <p:cNvSpPr txBox="1"/>
          <p:nvPr/>
        </p:nvSpPr>
        <p:spPr>
          <a:xfrm>
            <a:off x="6438900" y="1857375"/>
            <a:ext cx="5010150" cy="11906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lang="en-US" b="1" strike="noStrike" sz="15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Air bag]]></a:t>
            </a:r>
          </a:p>
          <a:p>
            <a:pPr algn="l" rtl="0" fontAlgn="base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D272A">
                    <a:alpha val="100000"/>
                  </a:srgbClr>
                </a:solidFill>
                <a:latin typeface="Calibri"/>
              </a:rPr>
              <a:t><![CDATA[A cushion that inflates in a collision.]]></a:t>
            </a:r>
          </a:p>
        </p:txBody>
      </p:sp>
      <p:sp>
        <p:nvSpPr>
          <p:cNvPr id="13" name="" descr=""/>
          <p:cNvSpPr/>
          <p:nvPr/>
        </p:nvSpPr>
        <p:spPr>
          <a:xfrm>
            <a:off x="552450" y="3362325"/>
            <a:ext cx="5410200" cy="1343025"/>
          </a:xfrm>
          <a:prstGeom prst="roundRect">
            <a:avLst/>
          </a:prstGeom>
          <a:solidFill>
            <a:srgbClr val="F1F4F3">
              <a:alpha val="100000"/>
            </a:srgbClr>
          </a:solidFill>
          <a:ln w="9525">
            <a:solidFill>
              <a:srgbClr val="C9D6D5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4" name=""/>
          <p:cNvSpPr txBox="1"/>
          <p:nvPr/>
        </p:nvSpPr>
        <p:spPr>
          <a:xfrm>
            <a:off x="752475" y="3438525"/>
            <a:ext cx="5010150" cy="11906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lang="en-US" b="1" strike="noStrike" sz="15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Crumple zone]]></a:t>
            </a:r>
          </a:p>
          <a:p>
            <a:pPr algn="l" rtl="0" fontAlgn="base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D272A">
                    <a:alpha val="100000"/>
                  </a:srgbClr>
                </a:solidFill>
                <a:latin typeface="Calibri"/>
              </a:rPr>
              <a:t><![CDATA[Part of a vehicle designed to deform in a crash.]]></a:t>
            </a:r>
          </a:p>
        </p:txBody>
      </p:sp>
      <p:sp>
        <p:nvSpPr>
          <p:cNvPr id="15" name="" descr=""/>
          <p:cNvSpPr/>
          <p:nvPr/>
        </p:nvSpPr>
        <p:spPr>
          <a:xfrm>
            <a:off x="6229350" y="3362325"/>
            <a:ext cx="5410200" cy="1343025"/>
          </a:xfrm>
          <a:prstGeom prst="roundRect">
            <a:avLst/>
          </a:prstGeom>
          <a:solidFill>
            <a:srgbClr val="F1F4F3">
              <a:alpha val="100000"/>
            </a:srgbClr>
          </a:solidFill>
          <a:ln w="9525">
            <a:solidFill>
              <a:srgbClr val="C9D6D5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6" name=""/>
          <p:cNvSpPr txBox="1"/>
          <p:nvPr/>
        </p:nvSpPr>
        <p:spPr>
          <a:xfrm>
            <a:off x="6438900" y="3438525"/>
            <a:ext cx="5010150" cy="11906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lang="en-US" b="1" strike="noStrike" sz="15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Seat belt]]></a:t>
            </a:r>
          </a:p>
          <a:p>
            <a:pPr algn="l" rtl="0" fontAlgn="base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D272A">
                    <a:alpha val="100000"/>
                  </a:srgbClr>
                </a:solidFill>
                <a:latin typeface="Calibri"/>
              </a:rPr>
              <a:t><![CDATA[A strap that holds a passenger and stretches slightly.]]></a:t>
            </a:r>
          </a:p>
        </p:txBody>
      </p:sp>
      <p:sp>
        <p:nvSpPr>
          <p:cNvPr id="17" name="" descr=""/>
          <p:cNvSpPr/>
          <p:nvPr/>
        </p:nvSpPr>
        <p:spPr>
          <a:xfrm>
            <a:off x="552450" y="4943475"/>
            <a:ext cx="5410200" cy="1343025"/>
          </a:xfrm>
          <a:prstGeom prst="roundRect">
            <a:avLst/>
          </a:prstGeom>
          <a:solidFill>
            <a:srgbClr val="F1F4F3">
              <a:alpha val="100000"/>
            </a:srgbClr>
          </a:solidFill>
          <a:ln w="9525">
            <a:solidFill>
              <a:srgbClr val="C9D6D5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8" name=""/>
          <p:cNvSpPr txBox="1"/>
          <p:nvPr/>
        </p:nvSpPr>
        <p:spPr>
          <a:xfrm>
            <a:off x="752475" y="5019675"/>
            <a:ext cx="5010150" cy="11906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lang="en-US" b="1" strike="noStrike" sz="15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Impact time]]></a:t>
            </a:r>
          </a:p>
          <a:p>
            <a:pPr algn="l" rtl="0" fontAlgn="base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D272A">
                    <a:alpha val="100000"/>
                  </a:srgbClr>
                </a:solidFill>
                <a:latin typeface="Calibri"/>
              </a:rPr>
              <a:t><![CDATA[The time a collision lasts.]]></a:t>
            </a:r>
          </a:p>
        </p:txBody>
      </p:sp>
      <p:sp>
        <p:nvSpPr>
          <p:cNvPr id="19" name="" descr=""/>
          <p:cNvSpPr/>
          <p:nvPr/>
        </p:nvSpPr>
        <p:spPr>
          <a:xfrm>
            <a:off x="6229350" y="4943475"/>
            <a:ext cx="5410200" cy="1343025"/>
          </a:xfrm>
          <a:prstGeom prst="roundRect">
            <a:avLst/>
          </a:prstGeom>
          <a:solidFill>
            <a:srgbClr val="F1F4F3">
              <a:alpha val="100000"/>
            </a:srgbClr>
          </a:solidFill>
          <a:ln w="9525">
            <a:solidFill>
              <a:srgbClr val="C9D6D5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0" name=""/>
          <p:cNvSpPr txBox="1"/>
          <p:nvPr/>
        </p:nvSpPr>
        <p:spPr>
          <a:xfrm>
            <a:off x="6438900" y="5019675"/>
            <a:ext cx="5010150" cy="11906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lang="en-US" b="1" strike="noStrike" sz="15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Average force]]></a:t>
            </a:r>
          </a:p>
          <a:p>
            <a:pPr algn="l" rtl="0" fontAlgn="base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D272A">
                    <a:alpha val="100000"/>
                  </a:srgbClr>
                </a:solidFill>
                <a:latin typeface="Calibri"/>
              </a:rPr>
              <a:t><![CDATA[The mean force over the collision time.]]></a:t>
            </a:r>
          </a:p>
        </p:txBody>
      </p:sp>
      <p:sp>
        <p:nvSpPr>
          <p:cNvPr id="21" name=""/>
          <p:cNvSpPr txBox="1"/>
          <p:nvPr/>
        </p:nvSpPr>
        <p:spPr>
          <a:xfrm>
            <a:off x="4857750" y="6477000"/>
            <a:ext cx="2476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openrevise.com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-2009775" y="-2009775"/>
          <a:ext cx="14563725" cy="8496300"/>
          <a:chOff x="-2009775" y="-2009775"/>
          <a:chExt cx="14563725" cy="8496300"/>
        </a:xfrm>
      </p:grpSpPr>
      <p:sp>
        <p:nvSpPr>
          <p:cNvPr id="2" name="" descr=""/>
          <p:cNvSpPr/>
          <p:nvPr/>
        </p:nvSpPr>
        <p:spPr>
          <a:xfrm>
            <a:off x="9810750" y="-2009775"/>
            <a:ext cx="4752975" cy="4752975"/>
          </a:xfrm>
          <a:prstGeom prst="ellipse">
            <a:avLst/>
          </a:prstGeom>
          <a:noFill/>
          <a:ln w="19050">
            <a:solidFill>
              <a:srgbClr val="D9D2BC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-2009775" y="4476750"/>
            <a:ext cx="4019550" cy="4019550"/>
          </a:xfrm>
          <a:prstGeom prst="ellipse">
            <a:avLst/>
          </a:prstGeom>
          <a:noFill/>
          <a:ln w="19050">
            <a:solidFill>
              <a:srgbClr val="D9D2BC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552450" y="295275"/>
            <a:ext cx="110871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000" spc="150" u="none" cap="none">
                <a:solidFill>
                  <a:srgbClr val="C98B3C">
                    <a:alpha val="100000"/>
                  </a:srgbClr>
                </a:solidFill>
                <a:latin typeface="Calibri"/>
              </a:rPr>
              <a:t><![CDATA[AQA GCSE PHYSICS  ·  PAPER 2  ·  HIGHER TIER ONLY]]></a:t>
            </a:r>
          </a:p>
        </p:txBody>
      </p:sp>
      <p:sp>
        <p:nvSpPr>
          <p:cNvPr id="5" name=""/>
          <p:cNvSpPr txBox="1"/>
          <p:nvPr/>
        </p:nvSpPr>
        <p:spPr>
          <a:xfrm>
            <a:off x="552450" y="6477000"/>
            <a:ext cx="43053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Forces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981950" y="6477000"/>
            <a:ext cx="36576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Lesson 20 of 20]]></a:t>
            </a:r>
          </a:p>
        </p:txBody>
      </p:sp>
      <p:pic>
        <p:nvPicPr>
          <p:cNvPr id="7" name="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2450" y="914400"/>
            <a:ext cx="571500" cy="571500"/>
          </a:xfrm>
          <a:prstGeom prst="rect">
            <a:avLst/>
          </a:prstGeom>
          <a:noFill/>
        </p:spPr>
      </p:pic>
      <p:sp>
        <p:nvSpPr>
          <p:cNvPr id="8" name=""/>
          <p:cNvSpPr txBox="1"/>
          <p:nvPr/>
        </p:nvSpPr>
        <p:spPr>
          <a:xfrm>
            <a:off x="1295400" y="876300"/>
            <a:ext cx="57150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100" spc="150" u="none" cap="none">
                <a:solidFill>
                  <a:srgbClr val="C98B3C">
                    <a:alpha val="100000"/>
                  </a:srgbClr>
                </a:solidFill>
                <a:latin typeface="Calibri"/>
              </a:rPr>
              <a:t><![CDATA[YOUR TASK]]></a:t>
            </a:r>
          </a:p>
        </p:txBody>
      </p:sp>
      <p:sp>
        <p:nvSpPr>
          <p:cNvPr id="9" name=""/>
          <p:cNvSpPr txBox="1"/>
          <p:nvPr/>
        </p:nvSpPr>
        <p:spPr>
          <a:xfrm>
            <a:off x="1295400" y="1104900"/>
            <a:ext cx="8248650" cy="533400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6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Ball Catch]]></a:t>
            </a:r>
          </a:p>
        </p:txBody>
      </p:sp>
      <p:sp>
        <p:nvSpPr>
          <p:cNvPr id="10" name="" descr=""/>
          <p:cNvSpPr/>
          <p:nvPr/>
        </p:nvSpPr>
        <p:spPr>
          <a:xfrm>
            <a:off x="9639300" y="1009650"/>
            <a:ext cx="2000250" cy="495300"/>
          </a:xfrm>
          <a:prstGeom prst="roundRect">
            <a:avLst/>
          </a:prstGeom>
          <a:solidFill>
            <a:srgbClr val="C98B3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1" name=""/>
          <p:cNvSpPr txBox="1"/>
          <p:nvPr/>
        </p:nvSpPr>
        <p:spPr>
          <a:xfrm>
            <a:off x="9639300" y="1009650"/>
            <a:ext cx="2000250" cy="4953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10 minutes]]></a:t>
            </a:r>
          </a:p>
        </p:txBody>
      </p:sp>
      <p:sp>
        <p:nvSpPr>
          <p:cNvPr id="12" name="" descr=""/>
          <p:cNvSpPr/>
          <p:nvPr/>
        </p:nvSpPr>
        <p:spPr>
          <a:xfrm>
            <a:off x="552450" y="1905000"/>
            <a:ext cx="11087100" cy="1695450"/>
          </a:xfrm>
          <a:prstGeom prst="roundRect">
            <a:avLst/>
          </a:prstGeom>
          <a:solidFill>
            <a:srgbClr val="F1F4F3">
              <a:alpha val="100000"/>
            </a:srgbClr>
          </a:solidFill>
          <a:ln w="9525">
            <a:solidFill>
              <a:srgbClr val="C9D6D5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3" name="" descr=""/>
          <p:cNvSpPr/>
          <p:nvPr/>
        </p:nvSpPr>
        <p:spPr>
          <a:xfrm>
            <a:off x="552450" y="1905000"/>
            <a:ext cx="57150" cy="1695450"/>
          </a:xfrm>
          <a:prstGeom prst="rect">
            <a:avLst/>
          </a:prstGeom>
          <a:solidFill>
            <a:srgbClr val="C98B3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4" name=""/>
          <p:cNvSpPr txBox="1"/>
          <p:nvPr/>
        </p:nvSpPr>
        <p:spPr>
          <a:xfrm>
            <a:off x="819150" y="2076450"/>
            <a:ext cx="10553700" cy="1352550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16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700" spc="0" u="none" cap="none">
                <a:solidFill>
                  <a:srgbClr val="1D272A">
                    <a:alpha val="100000"/>
                  </a:srgbClr>
                </a:solidFill>
                <a:latin typeface="Calibri"/>
              </a:rPr>
              <a:t><![CDATA[A 0.40 kg ball moving at 15 m/s is stopped by a catcher in 0.020 s. A second catcher uses a glove that stops it in 0.10 s. Calculate the force in each case.]]></a:t>
            </a:r>
          </a:p>
        </p:txBody>
      </p:sp>
      <p:sp>
        <p:nvSpPr>
          <p:cNvPr id="15" name="" descr=""/>
          <p:cNvSpPr/>
          <p:nvPr/>
        </p:nvSpPr>
        <p:spPr>
          <a:xfrm>
            <a:off x="552450" y="4086225"/>
            <a:ext cx="285750" cy="285750"/>
          </a:xfrm>
          <a:prstGeom prst="ellipse">
            <a:avLst/>
          </a:prstGeom>
          <a:solidFill>
            <a:srgbClr val="C98B3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6" name=""/>
          <p:cNvSpPr txBox="1"/>
          <p:nvPr/>
        </p:nvSpPr>
        <p:spPr>
          <a:xfrm>
            <a:off x="552450" y="4105275"/>
            <a:ext cx="285750" cy="2476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3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1]]></a:t>
            </a:r>
          </a:p>
        </p:txBody>
      </p:sp>
      <p:sp>
        <p:nvSpPr>
          <p:cNvPr id="17" name=""/>
          <p:cNvSpPr txBox="1"/>
          <p:nvPr/>
        </p:nvSpPr>
        <p:spPr>
          <a:xfrm>
            <a:off x="1066800" y="3962400"/>
            <a:ext cx="10572750" cy="5334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8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1D272A">
                    <a:alpha val="100000"/>
                  </a:srgbClr>
                </a:solidFill>
                <a:latin typeface="Calibri"/>
              </a:rPr>
              <a:t><![CDATA[Find the momentum change.]]></a:t>
            </a:r>
          </a:p>
        </p:txBody>
      </p:sp>
      <p:sp>
        <p:nvSpPr>
          <p:cNvPr id="18" name="" descr=""/>
          <p:cNvSpPr/>
          <p:nvPr/>
        </p:nvSpPr>
        <p:spPr>
          <a:xfrm>
            <a:off x="552450" y="4714875"/>
            <a:ext cx="285750" cy="285750"/>
          </a:xfrm>
          <a:prstGeom prst="ellipse">
            <a:avLst/>
          </a:prstGeom>
          <a:solidFill>
            <a:srgbClr val="C98B3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9" name=""/>
          <p:cNvSpPr txBox="1"/>
          <p:nvPr/>
        </p:nvSpPr>
        <p:spPr>
          <a:xfrm>
            <a:off x="552450" y="4733925"/>
            <a:ext cx="285750" cy="2476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3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2]]></a:t>
            </a:r>
          </a:p>
        </p:txBody>
      </p:sp>
      <p:sp>
        <p:nvSpPr>
          <p:cNvPr id="20" name=""/>
          <p:cNvSpPr txBox="1"/>
          <p:nvPr/>
        </p:nvSpPr>
        <p:spPr>
          <a:xfrm>
            <a:off x="1066800" y="4591050"/>
            <a:ext cx="10572750" cy="5334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8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1D272A">
                    <a:alpha val="100000"/>
                  </a:srgbClr>
                </a:solidFill>
                <a:latin typeface="Calibri"/>
              </a:rPr>
              <a:t><![CDATA[Divide by time.]]></a:t>
            </a:r>
          </a:p>
        </p:txBody>
      </p:sp>
      <p:sp>
        <p:nvSpPr>
          <p:cNvPr id="21" name="" descr=""/>
          <p:cNvSpPr/>
          <p:nvPr/>
        </p:nvSpPr>
        <p:spPr>
          <a:xfrm>
            <a:off x="552450" y="5448300"/>
            <a:ext cx="11087100" cy="838200"/>
          </a:xfrm>
          <a:prstGeom prst="roundRect">
            <a:avLst/>
          </a:prstGeom>
          <a:solidFill>
            <a:srgbClr val="12414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2" name=""/>
          <p:cNvSpPr txBox="1"/>
          <p:nvPr/>
        </p:nvSpPr>
        <p:spPr>
          <a:xfrm>
            <a:off x="781050" y="5562600"/>
            <a:ext cx="4762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100" spc="150" u="none" cap="none">
                <a:solidFill>
                  <a:srgbClr val="DCB480">
                    <a:alpha val="100000"/>
                  </a:srgbClr>
                </a:solidFill>
                <a:latin typeface="Calibri"/>
              </a:rPr>
              <a:t><![CDATA[WHAT A GOOD ANSWER SHOWS]]></a:t>
            </a:r>
          </a:p>
        </p:txBody>
      </p:sp>
      <p:sp>
        <p:nvSpPr>
          <p:cNvPr id="23" name=""/>
          <p:cNvSpPr txBox="1"/>
          <p:nvPr/>
        </p:nvSpPr>
        <p:spPr>
          <a:xfrm>
            <a:off x="781050" y="5829300"/>
            <a:ext cx="10629900" cy="381000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8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FFFFFF">
                    <a:alpha val="100000"/>
                  </a:srgbClr>
                </a:solidFill>
                <a:latin typeface="Calibri"/>
              </a:rPr>
              <a:t><![CDATA[Change in momentum = 6.0 kg m/s. First: 300 N. Second: 60 N.]]></a:t>
            </a:r>
          </a:p>
        </p:txBody>
      </p:sp>
      <p:sp>
        <p:nvSpPr>
          <p:cNvPr id="24" name=""/>
          <p:cNvSpPr txBox="1"/>
          <p:nvPr/>
        </p:nvSpPr>
        <p:spPr>
          <a:xfrm>
            <a:off x="4857750" y="6477000"/>
            <a:ext cx="2476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openrevise.com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-2009775" y="-2009775"/>
          <a:ext cx="14563725" cy="8496300"/>
          <a:chOff x="-2009775" y="-2009775"/>
          <a:chExt cx="14563725" cy="8496300"/>
        </a:xfrm>
      </p:grpSpPr>
      <p:sp>
        <p:nvSpPr>
          <p:cNvPr id="2" name="" descr=""/>
          <p:cNvSpPr/>
          <p:nvPr/>
        </p:nvSpPr>
        <p:spPr>
          <a:xfrm>
            <a:off x="9810750" y="-2009775"/>
            <a:ext cx="4752975" cy="4752975"/>
          </a:xfrm>
          <a:prstGeom prst="ellipse">
            <a:avLst/>
          </a:prstGeom>
          <a:noFill/>
          <a:ln w="19050">
            <a:solidFill>
              <a:srgbClr val="D9D2BC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-2009775" y="4476750"/>
            <a:ext cx="4019550" cy="4019550"/>
          </a:xfrm>
          <a:prstGeom prst="ellipse">
            <a:avLst/>
          </a:prstGeom>
          <a:noFill/>
          <a:ln w="19050">
            <a:solidFill>
              <a:srgbClr val="D9D2BC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552450" y="295275"/>
            <a:ext cx="110871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000" spc="150" u="none" cap="none">
                <a:solidFill>
                  <a:srgbClr val="C98B3C">
                    <a:alpha val="100000"/>
                  </a:srgbClr>
                </a:solidFill>
                <a:latin typeface="Calibri"/>
              </a:rPr>
              <a:t><![CDATA[AQA GCSE PHYSICS  ·  PAPER 2  ·  HIGHER TIER ONLY]]></a:t>
            </a:r>
          </a:p>
        </p:txBody>
      </p:sp>
      <p:pic>
        <p:nvPicPr>
          <p:cNvPr id="5" name="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2450" y="914400"/>
            <a:ext cx="571500" cy="571500"/>
          </a:xfrm>
          <a:prstGeom prst="rect">
            <a:avLst/>
          </a:prstGeom>
          <a:noFill/>
        </p:spPr>
      </p:pic>
      <p:sp>
        <p:nvSpPr>
          <p:cNvPr id="6" name=""/>
          <p:cNvSpPr txBox="1"/>
          <p:nvPr/>
        </p:nvSpPr>
        <p:spPr>
          <a:xfrm>
            <a:off x="1295400" y="866775"/>
            <a:ext cx="10344150" cy="65722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6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Can I...?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52450" y="6477000"/>
            <a:ext cx="43053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Forces]]></a:t>
            </a:r>
          </a:p>
        </p:txBody>
      </p:sp>
      <p:sp>
        <p:nvSpPr>
          <p:cNvPr id="8" name=""/>
          <p:cNvSpPr txBox="1"/>
          <p:nvPr/>
        </p:nvSpPr>
        <p:spPr>
          <a:xfrm>
            <a:off x="7981950" y="6477000"/>
            <a:ext cx="36576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Lesson 20 of 20]]></a:t>
            </a:r>
          </a:p>
        </p:txBody>
      </p:sp>
      <p:sp>
        <p:nvSpPr>
          <p:cNvPr id="9" name="" descr=""/>
          <p:cNvSpPr/>
          <p:nvPr/>
        </p:nvSpPr>
        <p:spPr>
          <a:xfrm>
            <a:off x="552450" y="2724150"/>
            <a:ext cx="5429250" cy="590550"/>
          </a:xfrm>
          <a:prstGeom prst="roundRect">
            <a:avLst/>
          </a:prstGeom>
          <a:solidFill>
            <a:srgbClr val="F1F4F3">
              <a:alpha val="100000"/>
            </a:srgbClr>
          </a:solidFill>
          <a:ln w="9525">
            <a:solidFill>
              <a:srgbClr val="C9D6D5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0" name="" descr=""/>
          <p:cNvSpPr/>
          <p:nvPr/>
        </p:nvSpPr>
        <p:spPr>
          <a:xfrm>
            <a:off x="704850" y="2895600"/>
            <a:ext cx="247650" cy="247650"/>
          </a:xfrm>
          <a:prstGeom prst="roundRect">
            <a:avLst/>
          </a:prstGeom>
          <a:solidFill>
            <a:srgbClr val="FFFFFF">
              <a:alpha val="100000"/>
            </a:srgbClr>
          </a:solidFill>
          <a:ln w="19050">
            <a:solidFill>
              <a:srgbClr val="C98B3C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1" name=""/>
          <p:cNvSpPr txBox="1"/>
          <p:nvPr/>
        </p:nvSpPr>
        <p:spPr>
          <a:xfrm>
            <a:off x="1104900" y="2800350"/>
            <a:ext cx="4686300" cy="4381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200"/>
              </a:spcAft>
            </a:pPr>
            <a:r>
              <a:rPr lang="en-US" strike="noStrike" sz="1400" spc="0" u="none" cap="none">
                <a:solidFill>
                  <a:srgbClr val="1D272A">
                    <a:alpha val="100000"/>
                  </a:srgbClr>
                </a:solidFill>
                <a:latin typeface="Calibri"/>
              </a:rPr>
              <a:t><![CDATA[State F = mΔv ÷ Δt.]]></a:t>
            </a:r>
          </a:p>
        </p:txBody>
      </p:sp>
      <p:sp>
        <p:nvSpPr>
          <p:cNvPr id="12" name="" descr=""/>
          <p:cNvSpPr/>
          <p:nvPr/>
        </p:nvSpPr>
        <p:spPr>
          <a:xfrm>
            <a:off x="552450" y="3429000"/>
            <a:ext cx="5429250" cy="590550"/>
          </a:xfrm>
          <a:prstGeom prst="roundRect">
            <a:avLst/>
          </a:prstGeom>
          <a:solidFill>
            <a:srgbClr val="F1F4F3">
              <a:alpha val="100000"/>
            </a:srgbClr>
          </a:solidFill>
          <a:ln w="9525">
            <a:solidFill>
              <a:srgbClr val="C9D6D5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3" name="" descr=""/>
          <p:cNvSpPr/>
          <p:nvPr/>
        </p:nvSpPr>
        <p:spPr>
          <a:xfrm>
            <a:off x="704850" y="3600450"/>
            <a:ext cx="247650" cy="247650"/>
          </a:xfrm>
          <a:prstGeom prst="roundRect">
            <a:avLst/>
          </a:prstGeom>
          <a:solidFill>
            <a:srgbClr val="FFFFFF">
              <a:alpha val="100000"/>
            </a:srgbClr>
          </a:solidFill>
          <a:ln w="19050">
            <a:solidFill>
              <a:srgbClr val="C98B3C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4" name=""/>
          <p:cNvSpPr txBox="1"/>
          <p:nvPr/>
        </p:nvSpPr>
        <p:spPr>
          <a:xfrm>
            <a:off x="1104900" y="3505200"/>
            <a:ext cx="4686300" cy="4381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200"/>
              </a:spcAft>
            </a:pPr>
            <a:r>
              <a:rPr lang="en-US" strike="noStrike" sz="1400" spc="0" u="none" cap="none">
                <a:solidFill>
                  <a:srgbClr val="1D272A">
                    <a:alpha val="100000"/>
                  </a:srgbClr>
                </a:solidFill>
                <a:latin typeface="Calibri"/>
              </a:rPr>
              <a:t><![CDATA[Calculate a change in momentum.]]></a:t>
            </a:r>
          </a:p>
        </p:txBody>
      </p:sp>
      <p:sp>
        <p:nvSpPr>
          <p:cNvPr id="15" name="" descr=""/>
          <p:cNvSpPr/>
          <p:nvPr/>
        </p:nvSpPr>
        <p:spPr>
          <a:xfrm>
            <a:off x="552450" y="4133850"/>
            <a:ext cx="5429250" cy="590550"/>
          </a:xfrm>
          <a:prstGeom prst="roundRect">
            <a:avLst/>
          </a:prstGeom>
          <a:solidFill>
            <a:srgbClr val="F1F4F3">
              <a:alpha val="100000"/>
            </a:srgbClr>
          </a:solidFill>
          <a:ln w="9525">
            <a:solidFill>
              <a:srgbClr val="C9D6D5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6" name="" descr=""/>
          <p:cNvSpPr/>
          <p:nvPr/>
        </p:nvSpPr>
        <p:spPr>
          <a:xfrm>
            <a:off x="704850" y="4305300"/>
            <a:ext cx="247650" cy="247650"/>
          </a:xfrm>
          <a:prstGeom prst="roundRect">
            <a:avLst/>
          </a:prstGeom>
          <a:solidFill>
            <a:srgbClr val="FFFFFF">
              <a:alpha val="100000"/>
            </a:srgbClr>
          </a:solidFill>
          <a:ln w="19050">
            <a:solidFill>
              <a:srgbClr val="C98B3C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7" name=""/>
          <p:cNvSpPr txBox="1"/>
          <p:nvPr/>
        </p:nvSpPr>
        <p:spPr>
          <a:xfrm>
            <a:off x="1104900" y="4210050"/>
            <a:ext cx="4686300" cy="4381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200"/>
              </a:spcAft>
            </a:pPr>
            <a:r>
              <a:rPr lang="en-US" strike="noStrike" sz="1400" spc="0" u="none" cap="none">
                <a:solidFill>
                  <a:srgbClr val="1D272A">
                    <a:alpha val="100000"/>
                  </a:srgbClr>
                </a:solidFill>
                <a:latin typeface="Calibri"/>
              </a:rPr>
              <a:t><![CDATA[Calculate a force.]]></a:t>
            </a:r>
          </a:p>
        </p:txBody>
      </p:sp>
      <p:sp>
        <p:nvSpPr>
          <p:cNvPr id="18" name="" descr=""/>
          <p:cNvSpPr/>
          <p:nvPr/>
        </p:nvSpPr>
        <p:spPr>
          <a:xfrm>
            <a:off x="552450" y="4838700"/>
            <a:ext cx="5429250" cy="590550"/>
          </a:xfrm>
          <a:prstGeom prst="roundRect">
            <a:avLst/>
          </a:prstGeom>
          <a:solidFill>
            <a:srgbClr val="F1F4F3">
              <a:alpha val="100000"/>
            </a:srgbClr>
          </a:solidFill>
          <a:ln w="9525">
            <a:solidFill>
              <a:srgbClr val="C9D6D5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9" name="" descr=""/>
          <p:cNvSpPr/>
          <p:nvPr/>
        </p:nvSpPr>
        <p:spPr>
          <a:xfrm>
            <a:off x="704850" y="5010150"/>
            <a:ext cx="247650" cy="247650"/>
          </a:xfrm>
          <a:prstGeom prst="roundRect">
            <a:avLst/>
          </a:prstGeom>
          <a:solidFill>
            <a:srgbClr val="FFFFFF">
              <a:alpha val="100000"/>
            </a:srgbClr>
          </a:solidFill>
          <a:ln w="19050">
            <a:solidFill>
              <a:srgbClr val="C98B3C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0" name=""/>
          <p:cNvSpPr txBox="1"/>
          <p:nvPr/>
        </p:nvSpPr>
        <p:spPr>
          <a:xfrm>
            <a:off x="1104900" y="4914900"/>
            <a:ext cx="4686300" cy="4381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200"/>
              </a:spcAft>
            </a:pPr>
            <a:r>
              <a:rPr lang="en-US" strike="noStrike" sz="1400" spc="0" u="none" cap="none">
                <a:solidFill>
                  <a:srgbClr val="1D272A">
                    <a:alpha val="100000"/>
                  </a:srgbClr>
                </a:solidFill>
                <a:latin typeface="Calibri"/>
              </a:rPr>
              <a:t><![CDATA[Explain an air bag.]]></a:t>
            </a:r>
          </a:p>
        </p:txBody>
      </p:sp>
      <p:sp>
        <p:nvSpPr>
          <p:cNvPr id="21" name="" descr=""/>
          <p:cNvSpPr/>
          <p:nvPr/>
        </p:nvSpPr>
        <p:spPr>
          <a:xfrm>
            <a:off x="6210300" y="2724150"/>
            <a:ext cx="5429250" cy="590550"/>
          </a:xfrm>
          <a:prstGeom prst="roundRect">
            <a:avLst/>
          </a:prstGeom>
          <a:solidFill>
            <a:srgbClr val="F1F4F3">
              <a:alpha val="100000"/>
            </a:srgbClr>
          </a:solidFill>
          <a:ln w="9525">
            <a:solidFill>
              <a:srgbClr val="C9D6D5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2" name="" descr=""/>
          <p:cNvSpPr/>
          <p:nvPr/>
        </p:nvSpPr>
        <p:spPr>
          <a:xfrm>
            <a:off x="6362700" y="2895600"/>
            <a:ext cx="247650" cy="247650"/>
          </a:xfrm>
          <a:prstGeom prst="roundRect">
            <a:avLst/>
          </a:prstGeom>
          <a:solidFill>
            <a:srgbClr val="FFFFFF">
              <a:alpha val="100000"/>
            </a:srgbClr>
          </a:solidFill>
          <a:ln w="19050">
            <a:solidFill>
              <a:srgbClr val="C98B3C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3" name=""/>
          <p:cNvSpPr txBox="1"/>
          <p:nvPr/>
        </p:nvSpPr>
        <p:spPr>
          <a:xfrm>
            <a:off x="6762750" y="2800350"/>
            <a:ext cx="4686300" cy="4381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200"/>
              </a:spcAft>
            </a:pPr>
            <a:r>
              <a:rPr lang="en-US" strike="noStrike" sz="1400" spc="0" u="none" cap="none">
                <a:solidFill>
                  <a:srgbClr val="1D272A">
                    <a:alpha val="100000"/>
                  </a:srgbClr>
                </a:solidFill>
                <a:latin typeface="Calibri"/>
              </a:rPr>
              <a:t><![CDATA[Explain a seat belt.]]></a:t>
            </a:r>
          </a:p>
        </p:txBody>
      </p:sp>
      <p:sp>
        <p:nvSpPr>
          <p:cNvPr id="24" name="" descr=""/>
          <p:cNvSpPr/>
          <p:nvPr/>
        </p:nvSpPr>
        <p:spPr>
          <a:xfrm>
            <a:off x="6210300" y="3429000"/>
            <a:ext cx="5429250" cy="590550"/>
          </a:xfrm>
          <a:prstGeom prst="roundRect">
            <a:avLst/>
          </a:prstGeom>
          <a:solidFill>
            <a:srgbClr val="F1F4F3">
              <a:alpha val="100000"/>
            </a:srgbClr>
          </a:solidFill>
          <a:ln w="9525">
            <a:solidFill>
              <a:srgbClr val="C9D6D5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5" name="" descr=""/>
          <p:cNvSpPr/>
          <p:nvPr/>
        </p:nvSpPr>
        <p:spPr>
          <a:xfrm>
            <a:off x="6362700" y="3600450"/>
            <a:ext cx="247650" cy="247650"/>
          </a:xfrm>
          <a:prstGeom prst="roundRect">
            <a:avLst/>
          </a:prstGeom>
          <a:solidFill>
            <a:srgbClr val="FFFFFF">
              <a:alpha val="100000"/>
            </a:srgbClr>
          </a:solidFill>
          <a:ln w="19050">
            <a:solidFill>
              <a:srgbClr val="C98B3C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6" name=""/>
          <p:cNvSpPr txBox="1"/>
          <p:nvPr/>
        </p:nvSpPr>
        <p:spPr>
          <a:xfrm>
            <a:off x="6762750" y="3505200"/>
            <a:ext cx="4686300" cy="4381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200"/>
              </a:spcAft>
            </a:pPr>
            <a:r>
              <a:rPr lang="en-US" strike="noStrike" sz="1400" spc="0" u="none" cap="none">
                <a:solidFill>
                  <a:srgbClr val="1D272A">
                    <a:alpha val="100000"/>
                  </a:srgbClr>
                </a:solidFill>
                <a:latin typeface="Calibri"/>
              </a:rPr>
              <a:t><![CDATA[Explain a crumple zone.]]></a:t>
            </a:r>
          </a:p>
        </p:txBody>
      </p:sp>
      <p:sp>
        <p:nvSpPr>
          <p:cNvPr id="27" name="" descr=""/>
          <p:cNvSpPr/>
          <p:nvPr/>
        </p:nvSpPr>
        <p:spPr>
          <a:xfrm>
            <a:off x="6210300" y="4133850"/>
            <a:ext cx="5429250" cy="590550"/>
          </a:xfrm>
          <a:prstGeom prst="roundRect">
            <a:avLst/>
          </a:prstGeom>
          <a:solidFill>
            <a:srgbClr val="F1F4F3">
              <a:alpha val="100000"/>
            </a:srgbClr>
          </a:solidFill>
          <a:ln w="9525">
            <a:solidFill>
              <a:srgbClr val="C9D6D5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8" name="" descr=""/>
          <p:cNvSpPr/>
          <p:nvPr/>
        </p:nvSpPr>
        <p:spPr>
          <a:xfrm>
            <a:off x="6362700" y="4305300"/>
            <a:ext cx="247650" cy="247650"/>
          </a:xfrm>
          <a:prstGeom prst="roundRect">
            <a:avLst/>
          </a:prstGeom>
          <a:solidFill>
            <a:srgbClr val="FFFFFF">
              <a:alpha val="100000"/>
            </a:srgbClr>
          </a:solidFill>
          <a:ln w="19050">
            <a:solidFill>
              <a:srgbClr val="C98B3C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9" name=""/>
          <p:cNvSpPr txBox="1"/>
          <p:nvPr/>
        </p:nvSpPr>
        <p:spPr>
          <a:xfrm>
            <a:off x="6762750" y="4210050"/>
            <a:ext cx="4686300" cy="4381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200"/>
              </a:spcAft>
            </a:pPr>
            <a:r>
              <a:rPr lang="en-US" strike="noStrike" sz="1400" spc="0" u="none" cap="none">
                <a:solidFill>
                  <a:srgbClr val="1D272A">
                    <a:alpha val="100000"/>
                  </a:srgbClr>
                </a:solidFill>
                <a:latin typeface="Calibri"/>
              </a:rPr>
              <a:t><![CDATA[Explain a cycle helmet.]]></a:t>
            </a:r>
          </a:p>
        </p:txBody>
      </p:sp>
      <p:sp>
        <p:nvSpPr>
          <p:cNvPr id="30" name="" descr=""/>
          <p:cNvSpPr/>
          <p:nvPr/>
        </p:nvSpPr>
        <p:spPr>
          <a:xfrm>
            <a:off x="6210300" y="4838700"/>
            <a:ext cx="5429250" cy="590550"/>
          </a:xfrm>
          <a:prstGeom prst="roundRect">
            <a:avLst/>
          </a:prstGeom>
          <a:solidFill>
            <a:srgbClr val="F1F4F3">
              <a:alpha val="100000"/>
            </a:srgbClr>
          </a:solidFill>
          <a:ln w="9525">
            <a:solidFill>
              <a:srgbClr val="C9D6D5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1" name="" descr=""/>
          <p:cNvSpPr/>
          <p:nvPr/>
        </p:nvSpPr>
        <p:spPr>
          <a:xfrm>
            <a:off x="6362700" y="5010150"/>
            <a:ext cx="247650" cy="247650"/>
          </a:xfrm>
          <a:prstGeom prst="roundRect">
            <a:avLst/>
          </a:prstGeom>
          <a:solidFill>
            <a:srgbClr val="FFFFFF">
              <a:alpha val="100000"/>
            </a:srgbClr>
          </a:solidFill>
          <a:ln w="19050">
            <a:solidFill>
              <a:srgbClr val="C98B3C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2" name=""/>
          <p:cNvSpPr txBox="1"/>
          <p:nvPr/>
        </p:nvSpPr>
        <p:spPr>
          <a:xfrm>
            <a:off x="6762750" y="4914900"/>
            <a:ext cx="4686300" cy="4381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200"/>
              </a:spcAft>
            </a:pPr>
            <a:r>
              <a:rPr lang="en-US" strike="noStrike" sz="1400" spc="0" u="none" cap="none">
                <a:solidFill>
                  <a:srgbClr val="1D272A">
                    <a:alpha val="100000"/>
                  </a:srgbClr>
                </a:solidFill>
                <a:latin typeface="Calibri"/>
              </a:rPr>
              <a:t><![CDATA[Explain a crash mat.]]></a:t>
            </a:r>
          </a:p>
        </p:txBody>
      </p:sp>
      <p:sp>
        <p:nvSpPr>
          <p:cNvPr id="33" name=""/>
          <p:cNvSpPr txBox="1"/>
          <p:nvPr/>
        </p:nvSpPr>
        <p:spPr>
          <a:xfrm>
            <a:off x="4857750" y="6477000"/>
            <a:ext cx="2476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openrevise.com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8222A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-2009775" y="-2009775"/>
          <a:ext cx="14563725" cy="8496300"/>
          <a:chOff x="-2009775" y="-2009775"/>
          <a:chExt cx="14563725" cy="8496300"/>
        </a:xfrm>
      </p:grpSpPr>
      <p:sp>
        <p:nvSpPr>
          <p:cNvPr id="2" name="" descr=""/>
          <p:cNvSpPr/>
          <p:nvPr/>
        </p:nvSpPr>
        <p:spPr>
          <a:xfrm>
            <a:off x="9810750" y="-2009775"/>
            <a:ext cx="4752975" cy="4752975"/>
          </a:xfrm>
          <a:prstGeom prst="ellipse">
            <a:avLst/>
          </a:prstGeom>
          <a:noFill/>
          <a:ln w="19050">
            <a:solidFill>
              <a:srgbClr val="9D6C2F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-2009775" y="4476750"/>
            <a:ext cx="4019550" cy="4019550"/>
          </a:xfrm>
          <a:prstGeom prst="ellipse">
            <a:avLst/>
          </a:prstGeom>
          <a:noFill/>
          <a:ln w="19050">
            <a:solidFill>
              <a:srgbClr val="9D6C2F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552450" y="457200"/>
            <a:ext cx="110871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000" spc="150" u="none" cap="none">
                <a:solidFill>
                  <a:srgbClr val="DCB480">
                    <a:alpha val="100000"/>
                  </a:srgbClr>
                </a:solidFill>
                <a:latin typeface="Calibri"/>
              </a:rPr>
              <a:t><![CDATA[AQA GCSE PHYSICS  ·  PAPER 2  ·  HIGHER TIER ONLY]]></a:t>
            </a:r>
          </a:p>
        </p:txBody>
      </p:sp>
      <p:sp>
        <p:nvSpPr>
          <p:cNvPr id="5" name=""/>
          <p:cNvSpPr txBox="1"/>
          <p:nvPr/>
        </p:nvSpPr>
        <p:spPr>
          <a:xfrm>
            <a:off x="552450" y="752475"/>
            <a:ext cx="11087100" cy="552450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Summary & Exam Focus]]></a:t>
            </a:r>
          </a:p>
        </p:txBody>
      </p:sp>
      <p:sp>
        <p:nvSpPr>
          <p:cNvPr id="6" name="" descr=""/>
          <p:cNvSpPr/>
          <p:nvPr/>
        </p:nvSpPr>
        <p:spPr>
          <a:xfrm>
            <a:off x="552450" y="1552575"/>
            <a:ext cx="180975" cy="180975"/>
          </a:xfrm>
          <a:prstGeom prst="ellipse">
            <a:avLst/>
          </a:prstGeom>
          <a:solidFill>
            <a:srgbClr val="DCB480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7" name=""/>
          <p:cNvSpPr txBox="1"/>
          <p:nvPr/>
        </p:nvSpPr>
        <p:spPr>
          <a:xfrm>
            <a:off x="933450" y="1438275"/>
            <a:ext cx="10706100" cy="4572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500" spc="0" u="none" cap="none">
                <a:solidFill>
                  <a:srgbClr val="F1F4F3">
                    <a:alpha val="100000"/>
                  </a:srgbClr>
                </a:solidFill>
                <a:latin typeface="Calibri"/>
              </a:rPr>
              <a:t><![CDATA[F = mΔv ÷ Δt.]]></a:t>
            </a:r>
          </a:p>
        </p:txBody>
      </p:sp>
      <p:sp>
        <p:nvSpPr>
          <p:cNvPr id="8" name="" descr=""/>
          <p:cNvSpPr/>
          <p:nvPr/>
        </p:nvSpPr>
        <p:spPr>
          <a:xfrm>
            <a:off x="552450" y="2085975"/>
            <a:ext cx="180975" cy="180975"/>
          </a:xfrm>
          <a:prstGeom prst="ellipse">
            <a:avLst/>
          </a:prstGeom>
          <a:solidFill>
            <a:srgbClr val="DCB480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9" name=""/>
          <p:cNvSpPr txBox="1"/>
          <p:nvPr/>
        </p:nvSpPr>
        <p:spPr>
          <a:xfrm>
            <a:off x="933450" y="1971675"/>
            <a:ext cx="10706100" cy="4572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500" spc="0" u="none" cap="none">
                <a:solidFill>
                  <a:srgbClr val="F1F4F3">
                    <a:alpha val="100000"/>
                  </a:srgbClr>
                </a:solidFill>
                <a:latin typeface="Calibri"/>
              </a:rPr>
              <a:t><![CDATA[Longer collision time means a smaller force.]]></a:t>
            </a:r>
          </a:p>
        </p:txBody>
      </p:sp>
      <p:sp>
        <p:nvSpPr>
          <p:cNvPr id="10" name="" descr=""/>
          <p:cNvSpPr/>
          <p:nvPr/>
        </p:nvSpPr>
        <p:spPr>
          <a:xfrm>
            <a:off x="552450" y="2619375"/>
            <a:ext cx="180975" cy="180975"/>
          </a:xfrm>
          <a:prstGeom prst="ellipse">
            <a:avLst/>
          </a:prstGeom>
          <a:solidFill>
            <a:srgbClr val="DCB480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1" name=""/>
          <p:cNvSpPr txBox="1"/>
          <p:nvPr/>
        </p:nvSpPr>
        <p:spPr>
          <a:xfrm>
            <a:off x="933450" y="2505075"/>
            <a:ext cx="10706100" cy="4572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500" spc="0" u="none" cap="none">
                <a:solidFill>
                  <a:srgbClr val="F1F4F3">
                    <a:alpha val="100000"/>
                  </a:srgbClr>
                </a:solidFill>
                <a:latin typeface="Calibri"/>
              </a:rPr>
              <a:t><![CDATA[Air bags, seat belts, crumple zones, helmets, crash mats.]]></a:t>
            </a:r>
          </a:p>
        </p:txBody>
      </p:sp>
      <p:sp>
        <p:nvSpPr>
          <p:cNvPr id="12" name="" descr=""/>
          <p:cNvSpPr/>
          <p:nvPr/>
        </p:nvSpPr>
        <p:spPr>
          <a:xfrm>
            <a:off x="552450" y="3152775"/>
            <a:ext cx="180975" cy="180975"/>
          </a:xfrm>
          <a:prstGeom prst="ellipse">
            <a:avLst/>
          </a:prstGeom>
          <a:solidFill>
            <a:srgbClr val="DCB480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3" name=""/>
          <p:cNvSpPr txBox="1"/>
          <p:nvPr/>
        </p:nvSpPr>
        <p:spPr>
          <a:xfrm>
            <a:off x="933450" y="3038475"/>
            <a:ext cx="10706100" cy="4572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500" spc="0" u="none" cap="none">
                <a:solidFill>
                  <a:srgbClr val="F1F4F3">
                    <a:alpha val="100000"/>
                  </a:srgbClr>
                </a:solidFill>
                <a:latin typeface="Calibri"/>
              </a:rPr>
              <a:t><![CDATA[Change in momentum is the same.]]></a:t>
            </a:r>
          </a:p>
        </p:txBody>
      </p:sp>
      <p:sp>
        <p:nvSpPr>
          <p:cNvPr id="14" name="" descr=""/>
          <p:cNvSpPr/>
          <p:nvPr/>
        </p:nvSpPr>
        <p:spPr>
          <a:xfrm>
            <a:off x="552450" y="4314825"/>
            <a:ext cx="11087100" cy="1666875"/>
          </a:xfrm>
          <a:prstGeom prst="roundRect">
            <a:avLst/>
          </a:prstGeom>
          <a:solidFill>
            <a:srgbClr val="263D44">
              <a:alpha val="100000"/>
            </a:srgbClr>
          </a:solidFill>
          <a:ln w="19050">
            <a:solidFill>
              <a:srgbClr val="C98B3C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5" name=""/>
          <p:cNvSpPr txBox="1"/>
          <p:nvPr/>
        </p:nvSpPr>
        <p:spPr>
          <a:xfrm>
            <a:off x="819150" y="4457700"/>
            <a:ext cx="10544175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100" spc="150" u="none" cap="none">
                <a:solidFill>
                  <a:srgbClr val="DCB480">
                    <a:alpha val="100000"/>
                  </a:srgbClr>
                </a:solidFill>
                <a:latin typeface="Calibri"/>
              </a:rPr>
              <a:t><![CDATA[EXAM FOCUS]]></a:t>
            </a:r>
          </a:p>
        </p:txBody>
      </p:sp>
      <p:sp>
        <p:nvSpPr>
          <p:cNvPr id="16" name=""/>
          <p:cNvSpPr txBox="1"/>
          <p:nvPr/>
        </p:nvSpPr>
        <p:spPr>
          <a:xfrm>
            <a:off x="819150" y="4724400"/>
            <a:ext cx="10544175" cy="495300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8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i="1" strike="noStrike" sz="16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Explain how a crumple zone reduces the force on the passengers. (3 marks)]]></a:t>
            </a:r>
          </a:p>
        </p:txBody>
      </p:sp>
      <p:sp>
        <p:nvSpPr>
          <p:cNvPr id="17" name=""/>
          <p:cNvSpPr txBox="1"/>
          <p:nvPr/>
        </p:nvSpPr>
        <p:spPr>
          <a:xfrm>
            <a:off x="819150" y="5210175"/>
            <a:ext cx="10544175" cy="552450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300" spc="0" u="none" cap="none">
                <a:solidFill>
                  <a:srgbClr val="C9D6D5">
                    <a:alpha val="100000"/>
                  </a:srgbClr>
                </a:solidFill>
                <a:latin typeface="Calibri"/>
              </a:rPr>
              <a:t><![CDATA[Increases the time of the collision.]]></a:t>
            </a:r>
          </a:p>
        </p:txBody>
      </p:sp>
      <p:sp>
        <p:nvSpPr>
          <p:cNvPr id="18" name=""/>
          <p:cNvSpPr txBox="1"/>
          <p:nvPr/>
        </p:nvSpPr>
        <p:spPr>
          <a:xfrm>
            <a:off x="4857750" y="6477000"/>
            <a:ext cx="2476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A1ABAE">
                    <a:alpha val="100000"/>
                  </a:srgbClr>
                </a:solidFill>
                <a:latin typeface="Calibri"/>
              </a:rPr>
              <a:t><![CDATA[openrevise.com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-2009775" y="-2009775"/>
          <a:ext cx="14563725" cy="8496300"/>
          <a:chOff x="-2009775" y="-2009775"/>
          <a:chExt cx="14563725" cy="8496300"/>
        </a:xfrm>
      </p:grpSpPr>
      <p:sp>
        <p:nvSpPr>
          <p:cNvPr id="2" name="" descr=""/>
          <p:cNvSpPr/>
          <p:nvPr/>
        </p:nvSpPr>
        <p:spPr>
          <a:xfrm>
            <a:off x="9810750" y="-2009775"/>
            <a:ext cx="4752975" cy="4752975"/>
          </a:xfrm>
          <a:prstGeom prst="ellipse">
            <a:avLst/>
          </a:prstGeom>
          <a:noFill/>
          <a:ln w="19050">
            <a:solidFill>
              <a:srgbClr val="D9D2BC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-2009775" y="4476750"/>
            <a:ext cx="4019550" cy="4019550"/>
          </a:xfrm>
          <a:prstGeom prst="ellipse">
            <a:avLst/>
          </a:prstGeom>
          <a:noFill/>
          <a:ln w="19050">
            <a:solidFill>
              <a:srgbClr val="D9D2BC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552450" y="295275"/>
            <a:ext cx="110871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000" spc="150" u="none" cap="none">
                <a:solidFill>
                  <a:srgbClr val="C98B3C">
                    <a:alpha val="100000"/>
                  </a:srgbClr>
                </a:solidFill>
                <a:latin typeface="Calibri"/>
              </a:rPr>
              <a:t><![CDATA[AQA GCSE PHYSICS  ·  PAPER 2  ·  HIGHER TIER ONLY]]></a:t>
            </a:r>
          </a:p>
        </p:txBody>
      </p:sp>
      <p:pic>
        <p:nvPicPr>
          <p:cNvPr id="5" name="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2450" y="914400"/>
            <a:ext cx="571500" cy="571500"/>
          </a:xfrm>
          <a:prstGeom prst="rect">
            <a:avLst/>
          </a:prstGeom>
          <a:noFill/>
        </p:spPr>
      </p:pic>
      <p:sp>
        <p:nvSpPr>
          <p:cNvPr id="6" name=""/>
          <p:cNvSpPr txBox="1"/>
          <p:nvPr/>
        </p:nvSpPr>
        <p:spPr>
          <a:xfrm>
            <a:off x="1295400" y="866775"/>
            <a:ext cx="10344150" cy="65722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6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Exam Practice: Changes in momentum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52450" y="6477000"/>
            <a:ext cx="43053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Forces]]></a:t>
            </a:r>
          </a:p>
        </p:txBody>
      </p:sp>
      <p:sp>
        <p:nvSpPr>
          <p:cNvPr id="8" name=""/>
          <p:cNvSpPr txBox="1"/>
          <p:nvPr/>
        </p:nvSpPr>
        <p:spPr>
          <a:xfrm>
            <a:off x="7981950" y="6477000"/>
            <a:ext cx="36576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Lesson 20 of 20]]></a:t>
            </a:r>
          </a:p>
        </p:txBody>
      </p:sp>
      <p:sp>
        <p:nvSpPr>
          <p:cNvPr id="9" name=""/>
          <p:cNvSpPr txBox="1"/>
          <p:nvPr/>
        </p:nvSpPr>
        <p:spPr>
          <a:xfrm>
            <a:off x="552450" y="1695450"/>
            <a:ext cx="11087100" cy="40957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i="1" strike="noStrike" sz="13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Answer all questions. Use the mark allocation as a guide to how much to write. · 17 minutes]]></a:t>
            </a:r>
          </a:p>
        </p:txBody>
      </p:sp>
      <p:sp>
        <p:nvSpPr>
          <p:cNvPr id="10" name="" descr=""/>
          <p:cNvSpPr/>
          <p:nvPr/>
        </p:nvSpPr>
        <p:spPr>
          <a:xfrm>
            <a:off x="552450" y="2266950"/>
            <a:ext cx="11087100" cy="1219200"/>
          </a:xfrm>
          <a:prstGeom prst="roundRect">
            <a:avLst/>
          </a:prstGeom>
          <a:solidFill>
            <a:srgbClr val="F1F4F3">
              <a:alpha val="100000"/>
            </a:srgbClr>
          </a:solidFill>
          <a:ln w="9525">
            <a:solidFill>
              <a:srgbClr val="C9D6D5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1" name="" descr=""/>
          <p:cNvSpPr/>
          <p:nvPr/>
        </p:nvSpPr>
        <p:spPr>
          <a:xfrm>
            <a:off x="781050" y="2781300"/>
            <a:ext cx="200025" cy="200025"/>
          </a:xfrm>
          <a:prstGeom prst="ellipse">
            <a:avLst/>
          </a:prstGeom>
          <a:solidFill>
            <a:srgbClr val="C98B3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2" name=""/>
          <p:cNvSpPr txBox="1"/>
          <p:nvPr/>
        </p:nvSpPr>
        <p:spPr>
          <a:xfrm>
            <a:off x="1143000" y="2362200"/>
            <a:ext cx="10182225" cy="10287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lang="en-US" b="1" strike="noStrike" sz="16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Question 1 · 3 marks · Calculate]]></a:t>
            </a:r>
          </a:p>
          <a:p>
            <a:pPr algn="l" rtl="0" fontAlgn="ctr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300" spc="0" u="none" cap="none">
                <a:solidFill>
                  <a:srgbClr val="1D272A">
                    <a:alpha val="100000"/>
                  </a:srgbClr>
                </a:solidFill>
                <a:latin typeface="Calibri"/>
              </a:rPr>
              <a:t><![CDATA[A car of mass 1000 kg travelling at 20 m/s stops in 0.50 s. Calculate the average force on the car. Use the equation: force = mass × change…]]></a:t>
            </a:r>
          </a:p>
        </p:txBody>
      </p:sp>
      <p:sp>
        <p:nvSpPr>
          <p:cNvPr id="13" name="" descr=""/>
          <p:cNvSpPr/>
          <p:nvPr/>
        </p:nvSpPr>
        <p:spPr>
          <a:xfrm>
            <a:off x="552450" y="3657600"/>
            <a:ext cx="11087100" cy="1219200"/>
          </a:xfrm>
          <a:prstGeom prst="roundRect">
            <a:avLst/>
          </a:prstGeom>
          <a:solidFill>
            <a:srgbClr val="F1F4F3">
              <a:alpha val="100000"/>
            </a:srgbClr>
          </a:solidFill>
          <a:ln w="9525">
            <a:solidFill>
              <a:srgbClr val="C9D6D5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4" name="" descr=""/>
          <p:cNvSpPr/>
          <p:nvPr/>
        </p:nvSpPr>
        <p:spPr>
          <a:xfrm>
            <a:off x="781050" y="4171950"/>
            <a:ext cx="200025" cy="200025"/>
          </a:xfrm>
          <a:prstGeom prst="ellipse">
            <a:avLst/>
          </a:prstGeom>
          <a:solidFill>
            <a:srgbClr val="C98B3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5" name=""/>
          <p:cNvSpPr txBox="1"/>
          <p:nvPr/>
        </p:nvSpPr>
        <p:spPr>
          <a:xfrm>
            <a:off x="1143000" y="3752850"/>
            <a:ext cx="10182225" cy="10287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lang="en-US" b="1" strike="noStrike" sz="16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Question 2 · 3 marks · Explain]]></a:t>
            </a:r>
          </a:p>
          <a:p>
            <a:pPr algn="l" rtl="0" fontAlgn="ctr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300" spc="0" u="none" cap="none">
                <a:solidFill>
                  <a:srgbClr val="1D272A">
                    <a:alpha val="100000"/>
                  </a:srgbClr>
                </a:solidFill>
                <a:latin typeface="Calibri"/>
              </a:rPr>
              <a:t><![CDATA[Explain how an air bag reduces the force on a driver in a collision.]]></a:t>
            </a:r>
          </a:p>
        </p:txBody>
      </p:sp>
      <p:sp>
        <p:nvSpPr>
          <p:cNvPr id="16" name="" descr=""/>
          <p:cNvSpPr/>
          <p:nvPr/>
        </p:nvSpPr>
        <p:spPr>
          <a:xfrm>
            <a:off x="552450" y="5048250"/>
            <a:ext cx="11087100" cy="1219200"/>
          </a:xfrm>
          <a:prstGeom prst="roundRect">
            <a:avLst/>
          </a:prstGeom>
          <a:solidFill>
            <a:srgbClr val="F1F4F3">
              <a:alpha val="100000"/>
            </a:srgbClr>
          </a:solidFill>
          <a:ln w="9525">
            <a:solidFill>
              <a:srgbClr val="C9D6D5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7" name="" descr=""/>
          <p:cNvSpPr/>
          <p:nvPr/>
        </p:nvSpPr>
        <p:spPr>
          <a:xfrm>
            <a:off x="781050" y="5562600"/>
            <a:ext cx="200025" cy="200025"/>
          </a:xfrm>
          <a:prstGeom prst="ellipse">
            <a:avLst/>
          </a:prstGeom>
          <a:solidFill>
            <a:srgbClr val="C98B3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8" name=""/>
          <p:cNvSpPr txBox="1"/>
          <p:nvPr/>
        </p:nvSpPr>
        <p:spPr>
          <a:xfrm>
            <a:off x="1143000" y="5143500"/>
            <a:ext cx="10182225" cy="10287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lang="en-US" b="1" strike="noStrike" sz="16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Question 3 · 3 marks · Explain]]></a:t>
            </a:r>
          </a:p>
          <a:p>
            <a:pPr algn="l" rtl="0" fontAlgn="ctr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300" spc="0" u="none" cap="none">
                <a:solidFill>
                  <a:srgbClr val="1D272A">
                    <a:alpha val="100000"/>
                  </a:srgbClr>
                </a:solidFill>
                <a:latin typeface="Calibri"/>
              </a:rPr>
              <a:t><![CDATA[A cyclist wears a helmet containing soft foam. Explain how the helmet reduces the risk of head injury in a fall.]]></a:t>
            </a:r>
          </a:p>
        </p:txBody>
      </p:sp>
      <p:sp>
        <p:nvSpPr>
          <p:cNvPr id="19" name=""/>
          <p:cNvSpPr txBox="1"/>
          <p:nvPr/>
        </p:nvSpPr>
        <p:spPr>
          <a:xfrm>
            <a:off x="4857750" y="6477000"/>
            <a:ext cx="2476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openrevise.com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-2009775" y="-2009775"/>
          <a:ext cx="14563725" cy="8496300"/>
          <a:chOff x="-2009775" y="-2009775"/>
          <a:chExt cx="14563725" cy="8496300"/>
        </a:xfrm>
      </p:grpSpPr>
      <p:sp>
        <p:nvSpPr>
          <p:cNvPr id="2" name="" descr=""/>
          <p:cNvSpPr/>
          <p:nvPr/>
        </p:nvSpPr>
        <p:spPr>
          <a:xfrm>
            <a:off x="9810750" y="-2009775"/>
            <a:ext cx="4752975" cy="4752975"/>
          </a:xfrm>
          <a:prstGeom prst="ellipse">
            <a:avLst/>
          </a:prstGeom>
          <a:noFill/>
          <a:ln w="19050">
            <a:solidFill>
              <a:srgbClr val="D9D2BC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-2009775" y="4476750"/>
            <a:ext cx="4019550" cy="4019550"/>
          </a:xfrm>
          <a:prstGeom prst="ellipse">
            <a:avLst/>
          </a:prstGeom>
          <a:noFill/>
          <a:ln w="19050">
            <a:solidFill>
              <a:srgbClr val="D9D2BC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552450" y="295275"/>
            <a:ext cx="110871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000" spc="150" u="none" cap="none">
                <a:solidFill>
                  <a:srgbClr val="C98B3C">
                    <a:alpha val="100000"/>
                  </a:srgbClr>
                </a:solidFill>
                <a:latin typeface="Calibri"/>
              </a:rPr>
              <a:t><![CDATA[AQA GCSE PHYSICS  ·  PAPER 2  ·  HIGHER TIER ONLY]]></a:t>
            </a:r>
          </a:p>
        </p:txBody>
      </p:sp>
      <p:pic>
        <p:nvPicPr>
          <p:cNvPr id="5" name="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2450" y="914400"/>
            <a:ext cx="571500" cy="571500"/>
          </a:xfrm>
          <a:prstGeom prst="rect">
            <a:avLst/>
          </a:prstGeom>
          <a:noFill/>
        </p:spPr>
      </p:pic>
      <p:sp>
        <p:nvSpPr>
          <p:cNvPr id="6" name=""/>
          <p:cNvSpPr txBox="1"/>
          <p:nvPr/>
        </p:nvSpPr>
        <p:spPr>
          <a:xfrm>
            <a:off x="1295400" y="866775"/>
            <a:ext cx="10344150" cy="65722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5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Exam Practice: Changes in momentum (cont.)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52450" y="6477000"/>
            <a:ext cx="43053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Forces]]></a:t>
            </a:r>
          </a:p>
        </p:txBody>
      </p:sp>
      <p:sp>
        <p:nvSpPr>
          <p:cNvPr id="8" name=""/>
          <p:cNvSpPr txBox="1"/>
          <p:nvPr/>
        </p:nvSpPr>
        <p:spPr>
          <a:xfrm>
            <a:off x="7981950" y="6477000"/>
            <a:ext cx="36576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Lesson 20 of 20]]></a:t>
            </a:r>
          </a:p>
        </p:txBody>
      </p:sp>
      <p:sp>
        <p:nvSpPr>
          <p:cNvPr id="9" name="" descr=""/>
          <p:cNvSpPr/>
          <p:nvPr/>
        </p:nvSpPr>
        <p:spPr>
          <a:xfrm>
            <a:off x="552450" y="2790825"/>
            <a:ext cx="11087100" cy="1219200"/>
          </a:xfrm>
          <a:prstGeom prst="roundRect">
            <a:avLst/>
          </a:prstGeom>
          <a:solidFill>
            <a:srgbClr val="F1F4F3">
              <a:alpha val="100000"/>
            </a:srgbClr>
          </a:solidFill>
          <a:ln w="9525">
            <a:solidFill>
              <a:srgbClr val="C9D6D5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0" name="" descr=""/>
          <p:cNvSpPr/>
          <p:nvPr/>
        </p:nvSpPr>
        <p:spPr>
          <a:xfrm>
            <a:off x="781050" y="3305175"/>
            <a:ext cx="200025" cy="200025"/>
          </a:xfrm>
          <a:prstGeom prst="ellipse">
            <a:avLst/>
          </a:prstGeom>
          <a:solidFill>
            <a:srgbClr val="C98B3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1" name=""/>
          <p:cNvSpPr txBox="1"/>
          <p:nvPr/>
        </p:nvSpPr>
        <p:spPr>
          <a:xfrm>
            <a:off x="1143000" y="2886075"/>
            <a:ext cx="10182225" cy="10287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lang="en-US" b="1" strike="noStrike" sz="16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Question 4 · 4 marks · Calculate]]></a:t>
            </a:r>
          </a:p>
          <a:p>
            <a:pPr algn="l" rtl="0" fontAlgn="ctr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300" spc="0" u="none" cap="none">
                <a:solidFill>
                  <a:srgbClr val="1D272A">
                    <a:alpha val="100000"/>
                  </a:srgbClr>
                </a:solidFill>
                <a:latin typeface="Calibri"/>
              </a:rPr>
              <a:t><![CDATA[A ball of mass 0.40 kg moving at 15 m/s is caught and stopped in 0.020 s. Calculate the average force on the ball. Then state the force if…]]></a:t>
            </a:r>
          </a:p>
        </p:txBody>
      </p:sp>
      <p:sp>
        <p:nvSpPr>
          <p:cNvPr id="12" name="" descr=""/>
          <p:cNvSpPr/>
          <p:nvPr/>
        </p:nvSpPr>
        <p:spPr>
          <a:xfrm>
            <a:off x="552450" y="4181475"/>
            <a:ext cx="11087100" cy="1219200"/>
          </a:xfrm>
          <a:prstGeom prst="roundRect">
            <a:avLst/>
          </a:prstGeom>
          <a:solidFill>
            <a:srgbClr val="F1F4F3">
              <a:alpha val="100000"/>
            </a:srgbClr>
          </a:solidFill>
          <a:ln w="9525">
            <a:solidFill>
              <a:srgbClr val="C9D6D5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3" name="" descr=""/>
          <p:cNvSpPr/>
          <p:nvPr/>
        </p:nvSpPr>
        <p:spPr>
          <a:xfrm>
            <a:off x="781050" y="4695825"/>
            <a:ext cx="200025" cy="200025"/>
          </a:xfrm>
          <a:prstGeom prst="ellipse">
            <a:avLst/>
          </a:prstGeom>
          <a:solidFill>
            <a:srgbClr val="C98B3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4" name=""/>
          <p:cNvSpPr txBox="1"/>
          <p:nvPr/>
        </p:nvSpPr>
        <p:spPr>
          <a:xfrm>
            <a:off x="1143000" y="4276725"/>
            <a:ext cx="10182225" cy="10287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lang="en-US" b="1" strike="noStrike" sz="16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Question 5 · 3 marks · Explain]]></a:t>
            </a:r>
          </a:p>
          <a:p>
            <a:pPr algn="l" rtl="0" fontAlgn="ctr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300" spc="0" u="none" cap="none">
                <a:solidFill>
                  <a:srgbClr val="1D272A">
                    <a:alpha val="100000"/>
                  </a:srgbClr>
                </a:solidFill>
                <a:latin typeface="Calibri"/>
              </a:rPr>
              <a:t><![CDATA[A gymnast lands on a thick crash mat rather than a hard floor. Use the idea of rate of change of momentum to explain why the mat reduces…]]></a:t>
            </a:r>
          </a:p>
        </p:txBody>
      </p:sp>
      <p:sp>
        <p:nvSpPr>
          <p:cNvPr id="15" name=""/>
          <p:cNvSpPr txBox="1"/>
          <p:nvPr/>
        </p:nvSpPr>
        <p:spPr>
          <a:xfrm>
            <a:off x="4857750" y="6477000"/>
            <a:ext cx="2476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openrevise.com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-2009775" y="-2009775"/>
          <a:ext cx="14563725" cy="8496300"/>
          <a:chOff x="-2009775" y="-2009775"/>
          <a:chExt cx="14563725" cy="8496300"/>
        </a:xfrm>
      </p:grpSpPr>
      <p:sp>
        <p:nvSpPr>
          <p:cNvPr id="2" name="" descr=""/>
          <p:cNvSpPr/>
          <p:nvPr/>
        </p:nvSpPr>
        <p:spPr>
          <a:xfrm>
            <a:off x="9810750" y="-2009775"/>
            <a:ext cx="4752975" cy="4752975"/>
          </a:xfrm>
          <a:prstGeom prst="ellipse">
            <a:avLst/>
          </a:prstGeom>
          <a:noFill/>
          <a:ln w="19050">
            <a:solidFill>
              <a:srgbClr val="D9D2BC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-2009775" y="4476750"/>
            <a:ext cx="4019550" cy="4019550"/>
          </a:xfrm>
          <a:prstGeom prst="ellipse">
            <a:avLst/>
          </a:prstGeom>
          <a:noFill/>
          <a:ln w="19050">
            <a:solidFill>
              <a:srgbClr val="D9D2BC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552450" y="295275"/>
            <a:ext cx="110871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000" spc="150" u="none" cap="none">
                <a:solidFill>
                  <a:srgbClr val="C98B3C">
                    <a:alpha val="100000"/>
                  </a:srgbClr>
                </a:solidFill>
                <a:latin typeface="Calibri"/>
              </a:rPr>
              <a:t><![CDATA[AQA GCSE PHYSICS  ·  PAPER 2  ·  HIGHER TIER ONLY]]></a:t>
            </a:r>
          </a:p>
        </p:txBody>
      </p:sp>
      <p:pic>
        <p:nvPicPr>
          <p:cNvPr id="5" name="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2450" y="914400"/>
            <a:ext cx="571500" cy="571500"/>
          </a:xfrm>
          <a:prstGeom prst="rect">
            <a:avLst/>
          </a:prstGeom>
          <a:noFill/>
        </p:spPr>
      </p:pic>
      <p:sp>
        <p:nvSpPr>
          <p:cNvPr id="6" name=""/>
          <p:cNvSpPr txBox="1"/>
          <p:nvPr/>
        </p:nvSpPr>
        <p:spPr>
          <a:xfrm>
            <a:off x="1295400" y="866775"/>
            <a:ext cx="10344150" cy="65722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6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Question 1 · 3 marks · Calculate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52450" y="6477000"/>
            <a:ext cx="43053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Forces]]></a:t>
            </a:r>
          </a:p>
        </p:txBody>
      </p:sp>
      <p:sp>
        <p:nvSpPr>
          <p:cNvPr id="8" name=""/>
          <p:cNvSpPr txBox="1"/>
          <p:nvPr/>
        </p:nvSpPr>
        <p:spPr>
          <a:xfrm>
            <a:off x="7981950" y="6477000"/>
            <a:ext cx="36576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Lesson 20 of 20]]></a:t>
            </a:r>
          </a:p>
        </p:txBody>
      </p:sp>
      <p:sp>
        <p:nvSpPr>
          <p:cNvPr id="9" name="" descr=""/>
          <p:cNvSpPr/>
          <p:nvPr/>
        </p:nvSpPr>
        <p:spPr>
          <a:xfrm>
            <a:off x="552450" y="1866900"/>
            <a:ext cx="11087100" cy="1428750"/>
          </a:xfrm>
          <a:prstGeom prst="roundRect">
            <a:avLst/>
          </a:prstGeom>
          <a:solidFill>
            <a:srgbClr val="F1F4F3">
              <a:alpha val="100000"/>
            </a:srgbClr>
          </a:solidFill>
          <a:ln w="9525">
            <a:solidFill>
              <a:srgbClr val="C9D6D5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0" name=""/>
          <p:cNvSpPr txBox="1"/>
          <p:nvPr/>
        </p:nvSpPr>
        <p:spPr>
          <a:xfrm>
            <a:off x="742950" y="1962150"/>
            <a:ext cx="857250" cy="1047750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7200" spc="0" u="none" cap="none">
                <a:solidFill>
                  <a:srgbClr val="D9D2BC">
                    <a:alpha val="100000"/>
                  </a:srgbClr>
                </a:solidFill>
                <a:latin typeface="Georgia"/>
              </a:rPr>
              <a:t><![CDATA[“]]></a:t>
            </a:r>
          </a:p>
        </p:txBody>
      </p:sp>
      <p:sp>
        <p:nvSpPr>
          <p:cNvPr id="11" name=""/>
          <p:cNvSpPr txBox="1"/>
          <p:nvPr/>
        </p:nvSpPr>
        <p:spPr>
          <a:xfrm>
            <a:off x="1428750" y="2057400"/>
            <a:ext cx="9848850" cy="10858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2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i="1" strike="noStrike" sz="21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A car of mass 1000 kg travelling at 20 m/s stops in 0.50 s. Calculate the average force on the car. Use the equation: force = mass × change in velocity ÷ time]]></a:t>
            </a:r>
          </a:p>
        </p:txBody>
      </p:sp>
      <p:sp>
        <p:nvSpPr>
          <p:cNvPr id="12" name="" descr=""/>
          <p:cNvSpPr/>
          <p:nvPr/>
        </p:nvSpPr>
        <p:spPr>
          <a:xfrm>
            <a:off x="552450" y="3524250"/>
            <a:ext cx="11087100" cy="1066800"/>
          </a:xfrm>
          <a:prstGeom prst="roundRect">
            <a:avLst/>
          </a:prstGeom>
          <a:solidFill>
            <a:srgbClr val="12414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3" name=""/>
          <p:cNvSpPr txBox="1"/>
          <p:nvPr/>
        </p:nvSpPr>
        <p:spPr>
          <a:xfrm>
            <a:off x="819150" y="3676650"/>
            <a:ext cx="10553700" cy="247650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100" spc="150" u="none" cap="none">
                <a:solidFill>
                  <a:srgbClr val="DCB480">
                    <a:alpha val="100000"/>
                  </a:srgbClr>
                </a:solidFill>
                <a:latin typeface="Calibri"/>
              </a:rPr>
              <a:t><![CDATA[HOW TO ANSWER IT]]></a:t>
            </a:r>
          </a:p>
        </p:txBody>
      </p:sp>
      <p:sp>
        <p:nvSpPr>
          <p:cNvPr id="14" name=""/>
          <p:cNvSpPr txBox="1"/>
          <p:nvPr/>
        </p:nvSpPr>
        <p:spPr>
          <a:xfrm>
            <a:off x="819150" y="3943350"/>
            <a:ext cx="10553700" cy="533400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500" spc="0" u="none" cap="none">
                <a:solidFill>
                  <a:srgbClr val="FFFFFF">
                    <a:alpha val="100000"/>
                  </a:srgbClr>
                </a:solidFill>
                <a:latin typeface="Calibri"/>
              </a:rPr>
              <a:t><![CDATA[Command word: Calculate. Worth 3 marks, so plan before writing.]]></a:t>
            </a:r>
          </a:p>
        </p:txBody>
      </p:sp>
      <p:sp>
        <p:nvSpPr>
          <p:cNvPr id="15" name=""/>
          <p:cNvSpPr txBox="1"/>
          <p:nvPr/>
        </p:nvSpPr>
        <p:spPr>
          <a:xfrm>
            <a:off x="4857750" y="6477000"/>
            <a:ext cx="2476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openrevise.com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-2009775" y="-2009775"/>
          <a:ext cx="14563725" cy="8496300"/>
          <a:chOff x="-2009775" y="-2009775"/>
          <a:chExt cx="14563725" cy="8496300"/>
        </a:xfrm>
      </p:grpSpPr>
      <p:sp>
        <p:nvSpPr>
          <p:cNvPr id="2" name="" descr=""/>
          <p:cNvSpPr/>
          <p:nvPr/>
        </p:nvSpPr>
        <p:spPr>
          <a:xfrm>
            <a:off x="9810750" y="-2009775"/>
            <a:ext cx="4752975" cy="4752975"/>
          </a:xfrm>
          <a:prstGeom prst="ellipse">
            <a:avLst/>
          </a:prstGeom>
          <a:noFill/>
          <a:ln w="19050">
            <a:solidFill>
              <a:srgbClr val="D9D2BC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-2009775" y="4476750"/>
            <a:ext cx="4019550" cy="4019550"/>
          </a:xfrm>
          <a:prstGeom prst="ellipse">
            <a:avLst/>
          </a:prstGeom>
          <a:noFill/>
          <a:ln w="19050">
            <a:solidFill>
              <a:srgbClr val="D9D2BC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552450" y="295275"/>
            <a:ext cx="110871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000" spc="150" u="none" cap="none">
                <a:solidFill>
                  <a:srgbClr val="C98B3C">
                    <a:alpha val="100000"/>
                  </a:srgbClr>
                </a:solidFill>
                <a:latin typeface="Calibri"/>
              </a:rPr>
              <a:t><![CDATA[AQA GCSE PHYSICS  ·  PAPER 2  ·  HIGHER TIER ONLY]]></a:t>
            </a:r>
          </a:p>
        </p:txBody>
      </p:sp>
      <p:pic>
        <p:nvPicPr>
          <p:cNvPr id="5" name="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2450" y="914400"/>
            <a:ext cx="571500" cy="571500"/>
          </a:xfrm>
          <a:prstGeom prst="rect">
            <a:avLst/>
          </a:prstGeom>
          <a:noFill/>
        </p:spPr>
      </p:pic>
      <p:sp>
        <p:nvSpPr>
          <p:cNvPr id="6" name=""/>
          <p:cNvSpPr txBox="1"/>
          <p:nvPr/>
        </p:nvSpPr>
        <p:spPr>
          <a:xfrm>
            <a:off x="1295400" y="866775"/>
            <a:ext cx="10344150" cy="65722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6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Question 1 · mark scheme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52450" y="6477000"/>
            <a:ext cx="43053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Forces]]></a:t>
            </a:r>
          </a:p>
        </p:txBody>
      </p:sp>
      <p:sp>
        <p:nvSpPr>
          <p:cNvPr id="8" name=""/>
          <p:cNvSpPr txBox="1"/>
          <p:nvPr/>
        </p:nvSpPr>
        <p:spPr>
          <a:xfrm>
            <a:off x="7981950" y="6477000"/>
            <a:ext cx="36576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Lesson 20 of 20]]></a:t>
            </a:r>
          </a:p>
        </p:txBody>
      </p:sp>
      <p:sp>
        <p:nvSpPr>
          <p:cNvPr id="9" name=""/>
          <p:cNvSpPr txBox="1"/>
          <p:nvPr/>
        </p:nvSpPr>
        <p:spPr>
          <a:xfrm>
            <a:off x="552450" y="1695450"/>
            <a:ext cx="11087100" cy="40957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i="1" strike="noStrike" sz="13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3 marks available. Award a mark for each point made.]]></a:t>
            </a:r>
          </a:p>
        </p:txBody>
      </p:sp>
      <p:sp>
        <p:nvSpPr>
          <p:cNvPr id="10" name="" descr=""/>
          <p:cNvSpPr/>
          <p:nvPr/>
        </p:nvSpPr>
        <p:spPr>
          <a:xfrm>
            <a:off x="552450" y="2266950"/>
            <a:ext cx="11087100" cy="1219200"/>
          </a:xfrm>
          <a:prstGeom prst="roundRect">
            <a:avLst/>
          </a:prstGeom>
          <a:solidFill>
            <a:srgbClr val="F1F4F3">
              <a:alpha val="100000"/>
            </a:srgbClr>
          </a:solidFill>
          <a:ln w="9525">
            <a:solidFill>
              <a:srgbClr val="C9D6D5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1" name="" descr=""/>
          <p:cNvSpPr/>
          <p:nvPr/>
        </p:nvSpPr>
        <p:spPr>
          <a:xfrm>
            <a:off x="781050" y="2781300"/>
            <a:ext cx="200025" cy="200025"/>
          </a:xfrm>
          <a:prstGeom prst="ellipse">
            <a:avLst/>
          </a:prstGeom>
          <a:solidFill>
            <a:srgbClr val="C98B3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2" name=""/>
          <p:cNvSpPr txBox="1"/>
          <p:nvPr/>
        </p:nvSpPr>
        <p:spPr>
          <a:xfrm>
            <a:off x="1143000" y="2362200"/>
            <a:ext cx="10182225" cy="10287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lang="en-US" b="1" strike="noStrike" sz="16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Change in momentum 20 000 kg m/s]]></a:t>
            </a:r>
          </a:p>
          <a:p>
            <a:pPr algn="l" rtl="0" fontAlgn="ctr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300" spc="0" u="none" cap="none">
                <a:solidFill>
                  <a:srgbClr val="1D272A">
                    <a:alpha val="100000"/>
                  </a:srgbClr>
                </a:solidFill>
                <a:latin typeface="Calibri"/>
              </a:rPr>
              <a:t><![CDATA[1 mark]]></a:t>
            </a:r>
          </a:p>
        </p:txBody>
      </p:sp>
      <p:sp>
        <p:nvSpPr>
          <p:cNvPr id="13" name="" descr=""/>
          <p:cNvSpPr/>
          <p:nvPr/>
        </p:nvSpPr>
        <p:spPr>
          <a:xfrm>
            <a:off x="552450" y="3657600"/>
            <a:ext cx="11087100" cy="1219200"/>
          </a:xfrm>
          <a:prstGeom prst="roundRect">
            <a:avLst/>
          </a:prstGeom>
          <a:solidFill>
            <a:srgbClr val="F1F4F3">
              <a:alpha val="100000"/>
            </a:srgbClr>
          </a:solidFill>
          <a:ln w="9525">
            <a:solidFill>
              <a:srgbClr val="C9D6D5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4" name="" descr=""/>
          <p:cNvSpPr/>
          <p:nvPr/>
        </p:nvSpPr>
        <p:spPr>
          <a:xfrm>
            <a:off x="781050" y="4171950"/>
            <a:ext cx="200025" cy="200025"/>
          </a:xfrm>
          <a:prstGeom prst="ellipse">
            <a:avLst/>
          </a:prstGeom>
          <a:solidFill>
            <a:srgbClr val="C98B3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5" name=""/>
          <p:cNvSpPr txBox="1"/>
          <p:nvPr/>
        </p:nvSpPr>
        <p:spPr>
          <a:xfrm>
            <a:off x="1143000" y="3752850"/>
            <a:ext cx="10182225" cy="10287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lang="en-US" b="1" strike="noStrike" sz="16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Correct substitution]]></a:t>
            </a:r>
          </a:p>
          <a:p>
            <a:pPr algn="l" rtl="0" fontAlgn="ctr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300" spc="0" u="none" cap="none">
                <a:solidFill>
                  <a:srgbClr val="1D272A">
                    <a:alpha val="100000"/>
                  </a:srgbClr>
                </a:solidFill>
                <a:latin typeface="Calibri"/>
              </a:rPr>
              <a:t><![CDATA[1 mark]]></a:t>
            </a:r>
          </a:p>
        </p:txBody>
      </p:sp>
      <p:sp>
        <p:nvSpPr>
          <p:cNvPr id="16" name="" descr=""/>
          <p:cNvSpPr/>
          <p:nvPr/>
        </p:nvSpPr>
        <p:spPr>
          <a:xfrm>
            <a:off x="552450" y="5048250"/>
            <a:ext cx="11087100" cy="1219200"/>
          </a:xfrm>
          <a:prstGeom prst="roundRect">
            <a:avLst/>
          </a:prstGeom>
          <a:solidFill>
            <a:srgbClr val="F1F4F3">
              <a:alpha val="100000"/>
            </a:srgbClr>
          </a:solidFill>
          <a:ln w="9525">
            <a:solidFill>
              <a:srgbClr val="C9D6D5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7" name="" descr=""/>
          <p:cNvSpPr/>
          <p:nvPr/>
        </p:nvSpPr>
        <p:spPr>
          <a:xfrm>
            <a:off x="781050" y="5562600"/>
            <a:ext cx="200025" cy="200025"/>
          </a:xfrm>
          <a:prstGeom prst="ellipse">
            <a:avLst/>
          </a:prstGeom>
          <a:solidFill>
            <a:srgbClr val="C98B3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8" name=""/>
          <p:cNvSpPr txBox="1"/>
          <p:nvPr/>
        </p:nvSpPr>
        <p:spPr>
          <a:xfrm>
            <a:off x="1143000" y="5143500"/>
            <a:ext cx="10182225" cy="10287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lang="en-US" b="1" strike="noStrike" sz="16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40 000 N]]></a:t>
            </a:r>
          </a:p>
          <a:p>
            <a:pPr algn="l" rtl="0" fontAlgn="ctr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300" spc="0" u="none" cap="none">
                <a:solidFill>
                  <a:srgbClr val="1D272A">
                    <a:alpha val="100000"/>
                  </a:srgbClr>
                </a:solidFill>
                <a:latin typeface="Calibri"/>
              </a:rPr>
              <a:t><![CDATA[1 mark]]></a:t>
            </a:r>
          </a:p>
        </p:txBody>
      </p:sp>
      <p:sp>
        <p:nvSpPr>
          <p:cNvPr id="19" name=""/>
          <p:cNvSpPr txBox="1"/>
          <p:nvPr/>
        </p:nvSpPr>
        <p:spPr>
          <a:xfrm>
            <a:off x="4857750" y="6477000"/>
            <a:ext cx="2476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openrevise.com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-2009775" y="-2009775"/>
          <a:ext cx="14563725" cy="8496300"/>
          <a:chOff x="-2009775" y="-2009775"/>
          <a:chExt cx="14563725" cy="8496300"/>
        </a:xfrm>
      </p:grpSpPr>
      <p:sp>
        <p:nvSpPr>
          <p:cNvPr id="2" name="" descr=""/>
          <p:cNvSpPr/>
          <p:nvPr/>
        </p:nvSpPr>
        <p:spPr>
          <a:xfrm>
            <a:off x="9810750" y="-2009775"/>
            <a:ext cx="4752975" cy="4752975"/>
          </a:xfrm>
          <a:prstGeom prst="ellipse">
            <a:avLst/>
          </a:prstGeom>
          <a:noFill/>
          <a:ln w="19050">
            <a:solidFill>
              <a:srgbClr val="D9D2BC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-2009775" y="4476750"/>
            <a:ext cx="4019550" cy="4019550"/>
          </a:xfrm>
          <a:prstGeom prst="ellipse">
            <a:avLst/>
          </a:prstGeom>
          <a:noFill/>
          <a:ln w="19050">
            <a:solidFill>
              <a:srgbClr val="D9D2BC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552450" y="295275"/>
            <a:ext cx="110871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000" spc="150" u="none" cap="none">
                <a:solidFill>
                  <a:srgbClr val="C98B3C">
                    <a:alpha val="100000"/>
                  </a:srgbClr>
                </a:solidFill>
                <a:latin typeface="Calibri"/>
              </a:rPr>
              <a:t><![CDATA[AQA GCSE PHYSICS  ·  PAPER 2  ·  HIGHER TIER ONLY]]></a:t>
            </a:r>
          </a:p>
        </p:txBody>
      </p:sp>
      <p:pic>
        <p:nvPicPr>
          <p:cNvPr id="5" name="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2450" y="914400"/>
            <a:ext cx="571500" cy="571500"/>
          </a:xfrm>
          <a:prstGeom prst="rect">
            <a:avLst/>
          </a:prstGeom>
          <a:noFill/>
        </p:spPr>
      </p:pic>
      <p:sp>
        <p:nvSpPr>
          <p:cNvPr id="6" name=""/>
          <p:cNvSpPr txBox="1"/>
          <p:nvPr/>
        </p:nvSpPr>
        <p:spPr>
          <a:xfrm>
            <a:off x="1295400" y="866775"/>
            <a:ext cx="10344150" cy="65722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6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Question 2 · 3 marks · Explain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52450" y="6477000"/>
            <a:ext cx="43053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Forces]]></a:t>
            </a:r>
          </a:p>
        </p:txBody>
      </p:sp>
      <p:sp>
        <p:nvSpPr>
          <p:cNvPr id="8" name=""/>
          <p:cNvSpPr txBox="1"/>
          <p:nvPr/>
        </p:nvSpPr>
        <p:spPr>
          <a:xfrm>
            <a:off x="7981950" y="6477000"/>
            <a:ext cx="36576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Lesson 20 of 20]]></a:t>
            </a:r>
          </a:p>
        </p:txBody>
      </p:sp>
      <p:sp>
        <p:nvSpPr>
          <p:cNvPr id="9" name="" descr=""/>
          <p:cNvSpPr/>
          <p:nvPr/>
        </p:nvSpPr>
        <p:spPr>
          <a:xfrm>
            <a:off x="552450" y="1866900"/>
            <a:ext cx="11087100" cy="1428750"/>
          </a:xfrm>
          <a:prstGeom prst="roundRect">
            <a:avLst/>
          </a:prstGeom>
          <a:solidFill>
            <a:srgbClr val="F1F4F3">
              <a:alpha val="100000"/>
            </a:srgbClr>
          </a:solidFill>
          <a:ln w="9525">
            <a:solidFill>
              <a:srgbClr val="C9D6D5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0" name=""/>
          <p:cNvSpPr txBox="1"/>
          <p:nvPr/>
        </p:nvSpPr>
        <p:spPr>
          <a:xfrm>
            <a:off x="742950" y="1962150"/>
            <a:ext cx="857250" cy="1047750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7200" spc="0" u="none" cap="none">
                <a:solidFill>
                  <a:srgbClr val="D9D2BC">
                    <a:alpha val="100000"/>
                  </a:srgbClr>
                </a:solidFill>
                <a:latin typeface="Georgia"/>
              </a:rPr>
              <a:t><![CDATA[“]]></a:t>
            </a:r>
          </a:p>
        </p:txBody>
      </p:sp>
      <p:sp>
        <p:nvSpPr>
          <p:cNvPr id="11" name=""/>
          <p:cNvSpPr txBox="1"/>
          <p:nvPr/>
        </p:nvSpPr>
        <p:spPr>
          <a:xfrm>
            <a:off x="1428750" y="2057400"/>
            <a:ext cx="9848850" cy="10858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2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i="1" strike="noStrike" sz="22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Explain how an air bag reduces the force on a driver in a collision.]]></a:t>
            </a:r>
          </a:p>
        </p:txBody>
      </p:sp>
      <p:sp>
        <p:nvSpPr>
          <p:cNvPr id="12" name="" descr=""/>
          <p:cNvSpPr/>
          <p:nvPr/>
        </p:nvSpPr>
        <p:spPr>
          <a:xfrm>
            <a:off x="552450" y="3524250"/>
            <a:ext cx="11087100" cy="1066800"/>
          </a:xfrm>
          <a:prstGeom prst="roundRect">
            <a:avLst/>
          </a:prstGeom>
          <a:solidFill>
            <a:srgbClr val="12414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3" name=""/>
          <p:cNvSpPr txBox="1"/>
          <p:nvPr/>
        </p:nvSpPr>
        <p:spPr>
          <a:xfrm>
            <a:off x="819150" y="3676650"/>
            <a:ext cx="10553700" cy="247650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100" spc="150" u="none" cap="none">
                <a:solidFill>
                  <a:srgbClr val="DCB480">
                    <a:alpha val="100000"/>
                  </a:srgbClr>
                </a:solidFill>
                <a:latin typeface="Calibri"/>
              </a:rPr>
              <a:t><![CDATA[HOW TO ANSWER IT]]></a:t>
            </a:r>
          </a:p>
        </p:txBody>
      </p:sp>
      <p:sp>
        <p:nvSpPr>
          <p:cNvPr id="14" name=""/>
          <p:cNvSpPr txBox="1"/>
          <p:nvPr/>
        </p:nvSpPr>
        <p:spPr>
          <a:xfrm>
            <a:off x="819150" y="3943350"/>
            <a:ext cx="10553700" cy="533400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500" spc="0" u="none" cap="none">
                <a:solidFill>
                  <a:srgbClr val="FFFFFF">
                    <a:alpha val="100000"/>
                  </a:srgbClr>
                </a:solidFill>
                <a:latin typeface="Calibri"/>
              </a:rPr>
              <a:t><![CDATA[Command word: Explain. Worth 3 marks, so plan before writing.]]></a:t>
            </a:r>
          </a:p>
        </p:txBody>
      </p:sp>
      <p:sp>
        <p:nvSpPr>
          <p:cNvPr id="15" name=""/>
          <p:cNvSpPr txBox="1"/>
          <p:nvPr/>
        </p:nvSpPr>
        <p:spPr>
          <a:xfrm>
            <a:off x="4857750" y="6477000"/>
            <a:ext cx="2476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openrevise.com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-2009775" y="-2009775"/>
          <a:ext cx="14563725" cy="8496300"/>
          <a:chOff x="-2009775" y="-2009775"/>
          <a:chExt cx="14563725" cy="8496300"/>
        </a:xfrm>
      </p:grpSpPr>
      <p:sp>
        <p:nvSpPr>
          <p:cNvPr id="2" name="" descr=""/>
          <p:cNvSpPr/>
          <p:nvPr/>
        </p:nvSpPr>
        <p:spPr>
          <a:xfrm>
            <a:off x="9810750" y="-2009775"/>
            <a:ext cx="4752975" cy="4752975"/>
          </a:xfrm>
          <a:prstGeom prst="ellipse">
            <a:avLst/>
          </a:prstGeom>
          <a:noFill/>
          <a:ln w="19050">
            <a:solidFill>
              <a:srgbClr val="D9D2BC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-2009775" y="4476750"/>
            <a:ext cx="4019550" cy="4019550"/>
          </a:xfrm>
          <a:prstGeom prst="ellipse">
            <a:avLst/>
          </a:prstGeom>
          <a:noFill/>
          <a:ln w="19050">
            <a:solidFill>
              <a:srgbClr val="D9D2BC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552450" y="295275"/>
            <a:ext cx="110871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000" spc="150" u="none" cap="none">
                <a:solidFill>
                  <a:srgbClr val="C98B3C">
                    <a:alpha val="100000"/>
                  </a:srgbClr>
                </a:solidFill>
                <a:latin typeface="Calibri"/>
              </a:rPr>
              <a:t><![CDATA[AQA GCSE PHYSICS  ·  PAPER 2  ·  HIGHER TIER ONLY]]></a:t>
            </a:r>
          </a:p>
        </p:txBody>
      </p:sp>
      <p:pic>
        <p:nvPicPr>
          <p:cNvPr id="5" name="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2450" y="914400"/>
            <a:ext cx="571500" cy="571500"/>
          </a:xfrm>
          <a:prstGeom prst="rect">
            <a:avLst/>
          </a:prstGeom>
          <a:noFill/>
        </p:spPr>
      </p:pic>
      <p:sp>
        <p:nvSpPr>
          <p:cNvPr id="6" name=""/>
          <p:cNvSpPr txBox="1"/>
          <p:nvPr/>
        </p:nvSpPr>
        <p:spPr>
          <a:xfrm>
            <a:off x="1295400" y="866775"/>
            <a:ext cx="10344150" cy="65722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6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Question 2 · mark scheme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52450" y="6477000"/>
            <a:ext cx="43053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Forces]]></a:t>
            </a:r>
          </a:p>
        </p:txBody>
      </p:sp>
      <p:sp>
        <p:nvSpPr>
          <p:cNvPr id="8" name=""/>
          <p:cNvSpPr txBox="1"/>
          <p:nvPr/>
        </p:nvSpPr>
        <p:spPr>
          <a:xfrm>
            <a:off x="7981950" y="6477000"/>
            <a:ext cx="36576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Lesson 20 of 20]]></a:t>
            </a:r>
          </a:p>
        </p:txBody>
      </p:sp>
      <p:sp>
        <p:nvSpPr>
          <p:cNvPr id="9" name=""/>
          <p:cNvSpPr txBox="1"/>
          <p:nvPr/>
        </p:nvSpPr>
        <p:spPr>
          <a:xfrm>
            <a:off x="552450" y="1695450"/>
            <a:ext cx="11087100" cy="40957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i="1" strike="noStrike" sz="13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3 marks available. Award a mark for each point made.]]></a:t>
            </a:r>
          </a:p>
        </p:txBody>
      </p:sp>
      <p:sp>
        <p:nvSpPr>
          <p:cNvPr id="10" name="" descr=""/>
          <p:cNvSpPr/>
          <p:nvPr/>
        </p:nvSpPr>
        <p:spPr>
          <a:xfrm>
            <a:off x="552450" y="2266950"/>
            <a:ext cx="11087100" cy="1219200"/>
          </a:xfrm>
          <a:prstGeom prst="roundRect">
            <a:avLst/>
          </a:prstGeom>
          <a:solidFill>
            <a:srgbClr val="F1F4F3">
              <a:alpha val="100000"/>
            </a:srgbClr>
          </a:solidFill>
          <a:ln w="9525">
            <a:solidFill>
              <a:srgbClr val="C9D6D5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1" name="" descr=""/>
          <p:cNvSpPr/>
          <p:nvPr/>
        </p:nvSpPr>
        <p:spPr>
          <a:xfrm>
            <a:off x="781050" y="2781300"/>
            <a:ext cx="200025" cy="200025"/>
          </a:xfrm>
          <a:prstGeom prst="ellipse">
            <a:avLst/>
          </a:prstGeom>
          <a:solidFill>
            <a:srgbClr val="C98B3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2" name=""/>
          <p:cNvSpPr txBox="1"/>
          <p:nvPr/>
        </p:nvSpPr>
        <p:spPr>
          <a:xfrm>
            <a:off x="1143000" y="2362200"/>
            <a:ext cx="10182225" cy="10287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lang="en-US" b="1" strike="noStrike" sz="16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Increases the time to stop]]></a:t>
            </a:r>
          </a:p>
          <a:p>
            <a:pPr algn="l" rtl="0" fontAlgn="ctr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300" spc="0" u="none" cap="none">
                <a:solidFill>
                  <a:srgbClr val="1D272A">
                    <a:alpha val="100000"/>
                  </a:srgbClr>
                </a:solidFill>
                <a:latin typeface="Calibri"/>
              </a:rPr>
              <a:t><![CDATA[1 mark]]></a:t>
            </a:r>
          </a:p>
        </p:txBody>
      </p:sp>
      <p:sp>
        <p:nvSpPr>
          <p:cNvPr id="13" name="" descr=""/>
          <p:cNvSpPr/>
          <p:nvPr/>
        </p:nvSpPr>
        <p:spPr>
          <a:xfrm>
            <a:off x="552450" y="3657600"/>
            <a:ext cx="11087100" cy="1219200"/>
          </a:xfrm>
          <a:prstGeom prst="roundRect">
            <a:avLst/>
          </a:prstGeom>
          <a:solidFill>
            <a:srgbClr val="F1F4F3">
              <a:alpha val="100000"/>
            </a:srgbClr>
          </a:solidFill>
          <a:ln w="9525">
            <a:solidFill>
              <a:srgbClr val="C9D6D5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4" name="" descr=""/>
          <p:cNvSpPr/>
          <p:nvPr/>
        </p:nvSpPr>
        <p:spPr>
          <a:xfrm>
            <a:off x="781050" y="4171950"/>
            <a:ext cx="200025" cy="200025"/>
          </a:xfrm>
          <a:prstGeom prst="ellipse">
            <a:avLst/>
          </a:prstGeom>
          <a:solidFill>
            <a:srgbClr val="C98B3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5" name=""/>
          <p:cNvSpPr txBox="1"/>
          <p:nvPr/>
        </p:nvSpPr>
        <p:spPr>
          <a:xfrm>
            <a:off x="1143000" y="3752850"/>
            <a:ext cx="10182225" cy="10287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lang="en-US" b="1" strike="noStrike" sz="16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Same change in momentum]]></a:t>
            </a:r>
          </a:p>
          <a:p>
            <a:pPr algn="l" rtl="0" fontAlgn="ctr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300" spc="0" u="none" cap="none">
                <a:solidFill>
                  <a:srgbClr val="1D272A">
                    <a:alpha val="100000"/>
                  </a:srgbClr>
                </a:solidFill>
                <a:latin typeface="Calibri"/>
              </a:rPr>
              <a:t><![CDATA[1 mark]]></a:t>
            </a:r>
          </a:p>
        </p:txBody>
      </p:sp>
      <p:sp>
        <p:nvSpPr>
          <p:cNvPr id="16" name="" descr=""/>
          <p:cNvSpPr/>
          <p:nvPr/>
        </p:nvSpPr>
        <p:spPr>
          <a:xfrm>
            <a:off x="552450" y="5048250"/>
            <a:ext cx="11087100" cy="1219200"/>
          </a:xfrm>
          <a:prstGeom prst="roundRect">
            <a:avLst/>
          </a:prstGeom>
          <a:solidFill>
            <a:srgbClr val="F1F4F3">
              <a:alpha val="100000"/>
            </a:srgbClr>
          </a:solidFill>
          <a:ln w="9525">
            <a:solidFill>
              <a:srgbClr val="C9D6D5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7" name="" descr=""/>
          <p:cNvSpPr/>
          <p:nvPr/>
        </p:nvSpPr>
        <p:spPr>
          <a:xfrm>
            <a:off x="781050" y="5562600"/>
            <a:ext cx="200025" cy="200025"/>
          </a:xfrm>
          <a:prstGeom prst="ellipse">
            <a:avLst/>
          </a:prstGeom>
          <a:solidFill>
            <a:srgbClr val="C98B3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8" name=""/>
          <p:cNvSpPr txBox="1"/>
          <p:nvPr/>
        </p:nvSpPr>
        <p:spPr>
          <a:xfrm>
            <a:off x="1143000" y="5143500"/>
            <a:ext cx="10182225" cy="10287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lang="en-US" b="1" strike="noStrike" sz="16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Force = change in momentum ÷ time, so smaller force]]></a:t>
            </a:r>
          </a:p>
          <a:p>
            <a:pPr algn="l" rtl="0" fontAlgn="ctr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300" spc="0" u="none" cap="none">
                <a:solidFill>
                  <a:srgbClr val="1D272A">
                    <a:alpha val="100000"/>
                  </a:srgbClr>
                </a:solidFill>
                <a:latin typeface="Calibri"/>
              </a:rPr>
              <a:t><![CDATA[1 mark]]></a:t>
            </a:r>
          </a:p>
        </p:txBody>
      </p:sp>
      <p:sp>
        <p:nvSpPr>
          <p:cNvPr id="19" name=""/>
          <p:cNvSpPr txBox="1"/>
          <p:nvPr/>
        </p:nvSpPr>
        <p:spPr>
          <a:xfrm>
            <a:off x="4857750" y="6477000"/>
            <a:ext cx="2476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openrevise.com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-2009775" y="-2009775"/>
          <a:ext cx="14563725" cy="8496300"/>
          <a:chOff x="-2009775" y="-2009775"/>
          <a:chExt cx="14563725" cy="8496300"/>
        </a:xfrm>
      </p:grpSpPr>
      <p:sp>
        <p:nvSpPr>
          <p:cNvPr id="2" name="" descr=""/>
          <p:cNvSpPr/>
          <p:nvPr/>
        </p:nvSpPr>
        <p:spPr>
          <a:xfrm>
            <a:off x="9810750" y="-2009775"/>
            <a:ext cx="4752975" cy="4752975"/>
          </a:xfrm>
          <a:prstGeom prst="ellipse">
            <a:avLst/>
          </a:prstGeom>
          <a:noFill/>
          <a:ln w="19050">
            <a:solidFill>
              <a:srgbClr val="D9D2BC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-2009775" y="4476750"/>
            <a:ext cx="4019550" cy="4019550"/>
          </a:xfrm>
          <a:prstGeom prst="ellipse">
            <a:avLst/>
          </a:prstGeom>
          <a:noFill/>
          <a:ln w="19050">
            <a:solidFill>
              <a:srgbClr val="D9D2BC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552450" y="295275"/>
            <a:ext cx="110871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000" spc="150" u="none" cap="none">
                <a:solidFill>
                  <a:srgbClr val="C98B3C">
                    <a:alpha val="100000"/>
                  </a:srgbClr>
                </a:solidFill>
                <a:latin typeface="Calibri"/>
              </a:rPr>
              <a:t><![CDATA[AQA GCSE PHYSICS  ·  PAPER 2  ·  HIGHER TIER ONLY]]></a:t>
            </a:r>
          </a:p>
        </p:txBody>
      </p:sp>
      <p:pic>
        <p:nvPicPr>
          <p:cNvPr id="5" name="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2450" y="914400"/>
            <a:ext cx="571500" cy="571500"/>
          </a:xfrm>
          <a:prstGeom prst="rect">
            <a:avLst/>
          </a:prstGeom>
          <a:noFill/>
        </p:spPr>
      </p:pic>
      <p:sp>
        <p:nvSpPr>
          <p:cNvPr id="6" name=""/>
          <p:cNvSpPr txBox="1"/>
          <p:nvPr/>
        </p:nvSpPr>
        <p:spPr>
          <a:xfrm>
            <a:off x="1295400" y="866775"/>
            <a:ext cx="10344150" cy="65722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6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Question 3 · 3 marks · Explain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52450" y="6477000"/>
            <a:ext cx="43053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Forces]]></a:t>
            </a:r>
          </a:p>
        </p:txBody>
      </p:sp>
      <p:sp>
        <p:nvSpPr>
          <p:cNvPr id="8" name=""/>
          <p:cNvSpPr txBox="1"/>
          <p:nvPr/>
        </p:nvSpPr>
        <p:spPr>
          <a:xfrm>
            <a:off x="7981950" y="6477000"/>
            <a:ext cx="36576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Lesson 20 of 20]]></a:t>
            </a:r>
          </a:p>
        </p:txBody>
      </p:sp>
      <p:sp>
        <p:nvSpPr>
          <p:cNvPr id="9" name="" descr=""/>
          <p:cNvSpPr/>
          <p:nvPr/>
        </p:nvSpPr>
        <p:spPr>
          <a:xfrm>
            <a:off x="552450" y="1866900"/>
            <a:ext cx="11087100" cy="1428750"/>
          </a:xfrm>
          <a:prstGeom prst="roundRect">
            <a:avLst/>
          </a:prstGeom>
          <a:solidFill>
            <a:srgbClr val="F1F4F3">
              <a:alpha val="100000"/>
            </a:srgbClr>
          </a:solidFill>
          <a:ln w="9525">
            <a:solidFill>
              <a:srgbClr val="C9D6D5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0" name=""/>
          <p:cNvSpPr txBox="1"/>
          <p:nvPr/>
        </p:nvSpPr>
        <p:spPr>
          <a:xfrm>
            <a:off x="742950" y="1962150"/>
            <a:ext cx="857250" cy="1047750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7200" spc="0" u="none" cap="none">
                <a:solidFill>
                  <a:srgbClr val="D9D2BC">
                    <a:alpha val="100000"/>
                  </a:srgbClr>
                </a:solidFill>
                <a:latin typeface="Georgia"/>
              </a:rPr>
              <a:t><![CDATA[“]]></a:t>
            </a:r>
          </a:p>
        </p:txBody>
      </p:sp>
      <p:sp>
        <p:nvSpPr>
          <p:cNvPr id="11" name=""/>
          <p:cNvSpPr txBox="1"/>
          <p:nvPr/>
        </p:nvSpPr>
        <p:spPr>
          <a:xfrm>
            <a:off x="1428750" y="2057400"/>
            <a:ext cx="9848850" cy="10858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2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i="1" strike="noStrike" sz="22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A cyclist wears a helmet containing soft foam. Explain how the helmet reduces the risk of head injury in a fall.]]></a:t>
            </a:r>
          </a:p>
        </p:txBody>
      </p:sp>
      <p:sp>
        <p:nvSpPr>
          <p:cNvPr id="12" name="" descr=""/>
          <p:cNvSpPr/>
          <p:nvPr/>
        </p:nvSpPr>
        <p:spPr>
          <a:xfrm>
            <a:off x="552450" y="3524250"/>
            <a:ext cx="11087100" cy="1066800"/>
          </a:xfrm>
          <a:prstGeom prst="roundRect">
            <a:avLst/>
          </a:prstGeom>
          <a:solidFill>
            <a:srgbClr val="12414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3" name=""/>
          <p:cNvSpPr txBox="1"/>
          <p:nvPr/>
        </p:nvSpPr>
        <p:spPr>
          <a:xfrm>
            <a:off x="819150" y="3676650"/>
            <a:ext cx="10553700" cy="247650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100" spc="150" u="none" cap="none">
                <a:solidFill>
                  <a:srgbClr val="DCB480">
                    <a:alpha val="100000"/>
                  </a:srgbClr>
                </a:solidFill>
                <a:latin typeface="Calibri"/>
              </a:rPr>
              <a:t><![CDATA[HOW TO ANSWER IT]]></a:t>
            </a:r>
          </a:p>
        </p:txBody>
      </p:sp>
      <p:sp>
        <p:nvSpPr>
          <p:cNvPr id="14" name=""/>
          <p:cNvSpPr txBox="1"/>
          <p:nvPr/>
        </p:nvSpPr>
        <p:spPr>
          <a:xfrm>
            <a:off x="819150" y="3943350"/>
            <a:ext cx="10553700" cy="533400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500" spc="0" u="none" cap="none">
                <a:solidFill>
                  <a:srgbClr val="FFFFFF">
                    <a:alpha val="100000"/>
                  </a:srgbClr>
                </a:solidFill>
                <a:latin typeface="Calibri"/>
              </a:rPr>
              <a:t><![CDATA[Command word: Explain. Worth 3 marks, so plan before writing.]]></a:t>
            </a:r>
          </a:p>
        </p:txBody>
      </p:sp>
      <p:sp>
        <p:nvSpPr>
          <p:cNvPr id="15" name=""/>
          <p:cNvSpPr txBox="1"/>
          <p:nvPr/>
        </p:nvSpPr>
        <p:spPr>
          <a:xfrm>
            <a:off x="4857750" y="6477000"/>
            <a:ext cx="2476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openrevise.com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-2009775" y="-2009775"/>
          <a:ext cx="14563725" cy="8496300"/>
          <a:chOff x="-2009775" y="-2009775"/>
          <a:chExt cx="14563725" cy="8496300"/>
        </a:xfrm>
      </p:grpSpPr>
      <p:sp>
        <p:nvSpPr>
          <p:cNvPr id="2" name="" descr=""/>
          <p:cNvSpPr/>
          <p:nvPr/>
        </p:nvSpPr>
        <p:spPr>
          <a:xfrm>
            <a:off x="9810750" y="-2009775"/>
            <a:ext cx="4752975" cy="4752975"/>
          </a:xfrm>
          <a:prstGeom prst="ellipse">
            <a:avLst/>
          </a:prstGeom>
          <a:noFill/>
          <a:ln w="19050">
            <a:solidFill>
              <a:srgbClr val="D9D2BC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-2009775" y="4476750"/>
            <a:ext cx="4019550" cy="4019550"/>
          </a:xfrm>
          <a:prstGeom prst="ellipse">
            <a:avLst/>
          </a:prstGeom>
          <a:noFill/>
          <a:ln w="19050">
            <a:solidFill>
              <a:srgbClr val="D9D2BC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552450" y="295275"/>
            <a:ext cx="110871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000" spc="150" u="none" cap="none">
                <a:solidFill>
                  <a:srgbClr val="C98B3C">
                    <a:alpha val="100000"/>
                  </a:srgbClr>
                </a:solidFill>
                <a:latin typeface="Calibri"/>
              </a:rPr>
              <a:t><![CDATA[AQA GCSE PHYSICS  ·  PAPER 2  ·  HIGHER TIER ONLY]]></a:t>
            </a:r>
          </a:p>
        </p:txBody>
      </p:sp>
      <p:pic>
        <p:nvPicPr>
          <p:cNvPr id="5" name="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2450" y="914400"/>
            <a:ext cx="571500" cy="571500"/>
          </a:xfrm>
          <a:prstGeom prst="rect">
            <a:avLst/>
          </a:prstGeom>
          <a:noFill/>
        </p:spPr>
      </p:pic>
      <p:sp>
        <p:nvSpPr>
          <p:cNvPr id="6" name=""/>
          <p:cNvSpPr txBox="1"/>
          <p:nvPr/>
        </p:nvSpPr>
        <p:spPr>
          <a:xfrm>
            <a:off x="1295400" y="866775"/>
            <a:ext cx="10344150" cy="65722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6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Question 3 · mark scheme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52450" y="6477000"/>
            <a:ext cx="43053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Forces]]></a:t>
            </a:r>
          </a:p>
        </p:txBody>
      </p:sp>
      <p:sp>
        <p:nvSpPr>
          <p:cNvPr id="8" name=""/>
          <p:cNvSpPr txBox="1"/>
          <p:nvPr/>
        </p:nvSpPr>
        <p:spPr>
          <a:xfrm>
            <a:off x="7981950" y="6477000"/>
            <a:ext cx="36576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Lesson 20 of 20]]></a:t>
            </a:r>
          </a:p>
        </p:txBody>
      </p:sp>
      <p:sp>
        <p:nvSpPr>
          <p:cNvPr id="9" name=""/>
          <p:cNvSpPr txBox="1"/>
          <p:nvPr/>
        </p:nvSpPr>
        <p:spPr>
          <a:xfrm>
            <a:off x="552450" y="1695450"/>
            <a:ext cx="11087100" cy="40957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i="1" strike="noStrike" sz="13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3 marks available. Award a mark for each point made.]]></a:t>
            </a:r>
          </a:p>
        </p:txBody>
      </p:sp>
      <p:sp>
        <p:nvSpPr>
          <p:cNvPr id="10" name="" descr=""/>
          <p:cNvSpPr/>
          <p:nvPr/>
        </p:nvSpPr>
        <p:spPr>
          <a:xfrm>
            <a:off x="552450" y="2266950"/>
            <a:ext cx="11087100" cy="1219200"/>
          </a:xfrm>
          <a:prstGeom prst="roundRect">
            <a:avLst/>
          </a:prstGeom>
          <a:solidFill>
            <a:srgbClr val="F1F4F3">
              <a:alpha val="100000"/>
            </a:srgbClr>
          </a:solidFill>
          <a:ln w="9525">
            <a:solidFill>
              <a:srgbClr val="C9D6D5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1" name="" descr=""/>
          <p:cNvSpPr/>
          <p:nvPr/>
        </p:nvSpPr>
        <p:spPr>
          <a:xfrm>
            <a:off x="781050" y="2781300"/>
            <a:ext cx="200025" cy="200025"/>
          </a:xfrm>
          <a:prstGeom prst="ellipse">
            <a:avLst/>
          </a:prstGeom>
          <a:solidFill>
            <a:srgbClr val="C98B3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2" name=""/>
          <p:cNvSpPr txBox="1"/>
          <p:nvPr/>
        </p:nvSpPr>
        <p:spPr>
          <a:xfrm>
            <a:off x="1143000" y="2362200"/>
            <a:ext cx="10182225" cy="10287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lang="en-US" b="1" strike="noStrike" sz="16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Foam compresses]]></a:t>
            </a:r>
          </a:p>
          <a:p>
            <a:pPr algn="l" rtl="0" fontAlgn="ctr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300" spc="0" u="none" cap="none">
                <a:solidFill>
                  <a:srgbClr val="1D272A">
                    <a:alpha val="100000"/>
                  </a:srgbClr>
                </a:solidFill>
                <a:latin typeface="Calibri"/>
              </a:rPr>
              <a:t><![CDATA[1 mark]]></a:t>
            </a:r>
          </a:p>
        </p:txBody>
      </p:sp>
      <p:sp>
        <p:nvSpPr>
          <p:cNvPr id="13" name="" descr=""/>
          <p:cNvSpPr/>
          <p:nvPr/>
        </p:nvSpPr>
        <p:spPr>
          <a:xfrm>
            <a:off x="552450" y="3657600"/>
            <a:ext cx="11087100" cy="1219200"/>
          </a:xfrm>
          <a:prstGeom prst="roundRect">
            <a:avLst/>
          </a:prstGeom>
          <a:solidFill>
            <a:srgbClr val="F1F4F3">
              <a:alpha val="100000"/>
            </a:srgbClr>
          </a:solidFill>
          <a:ln w="9525">
            <a:solidFill>
              <a:srgbClr val="C9D6D5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4" name="" descr=""/>
          <p:cNvSpPr/>
          <p:nvPr/>
        </p:nvSpPr>
        <p:spPr>
          <a:xfrm>
            <a:off x="781050" y="4171950"/>
            <a:ext cx="200025" cy="200025"/>
          </a:xfrm>
          <a:prstGeom prst="ellipse">
            <a:avLst/>
          </a:prstGeom>
          <a:solidFill>
            <a:srgbClr val="C98B3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5" name=""/>
          <p:cNvSpPr txBox="1"/>
          <p:nvPr/>
        </p:nvSpPr>
        <p:spPr>
          <a:xfrm>
            <a:off x="1143000" y="3752850"/>
            <a:ext cx="10182225" cy="10287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lang="en-US" b="1" strike="noStrike" sz="16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Increases the stopping time]]></a:t>
            </a:r>
          </a:p>
          <a:p>
            <a:pPr algn="l" rtl="0" fontAlgn="ctr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300" spc="0" u="none" cap="none">
                <a:solidFill>
                  <a:srgbClr val="1D272A">
                    <a:alpha val="100000"/>
                  </a:srgbClr>
                </a:solidFill>
                <a:latin typeface="Calibri"/>
              </a:rPr>
              <a:t><![CDATA[1 mark]]></a:t>
            </a:r>
          </a:p>
        </p:txBody>
      </p:sp>
      <p:sp>
        <p:nvSpPr>
          <p:cNvPr id="16" name="" descr=""/>
          <p:cNvSpPr/>
          <p:nvPr/>
        </p:nvSpPr>
        <p:spPr>
          <a:xfrm>
            <a:off x="552450" y="5048250"/>
            <a:ext cx="11087100" cy="1219200"/>
          </a:xfrm>
          <a:prstGeom prst="roundRect">
            <a:avLst/>
          </a:prstGeom>
          <a:solidFill>
            <a:srgbClr val="F1F4F3">
              <a:alpha val="100000"/>
            </a:srgbClr>
          </a:solidFill>
          <a:ln w="9525">
            <a:solidFill>
              <a:srgbClr val="C9D6D5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7" name="" descr=""/>
          <p:cNvSpPr/>
          <p:nvPr/>
        </p:nvSpPr>
        <p:spPr>
          <a:xfrm>
            <a:off x="781050" y="5562600"/>
            <a:ext cx="200025" cy="200025"/>
          </a:xfrm>
          <a:prstGeom prst="ellipse">
            <a:avLst/>
          </a:prstGeom>
          <a:solidFill>
            <a:srgbClr val="C98B3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8" name=""/>
          <p:cNvSpPr txBox="1"/>
          <p:nvPr/>
        </p:nvSpPr>
        <p:spPr>
          <a:xfrm>
            <a:off x="1143000" y="5143500"/>
            <a:ext cx="10182225" cy="10287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lang="en-US" b="1" strike="noStrike" sz="16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Reduces the force]]></a:t>
            </a:r>
          </a:p>
          <a:p>
            <a:pPr algn="l" rtl="0" fontAlgn="ctr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300" spc="0" u="none" cap="none">
                <a:solidFill>
                  <a:srgbClr val="1D272A">
                    <a:alpha val="100000"/>
                  </a:srgbClr>
                </a:solidFill>
                <a:latin typeface="Calibri"/>
              </a:rPr>
              <a:t><![CDATA[1 mark]]></a:t>
            </a:r>
          </a:p>
        </p:txBody>
      </p:sp>
      <p:sp>
        <p:nvSpPr>
          <p:cNvPr id="19" name=""/>
          <p:cNvSpPr txBox="1"/>
          <p:nvPr/>
        </p:nvSpPr>
        <p:spPr>
          <a:xfrm>
            <a:off x="4857750" y="6477000"/>
            <a:ext cx="2476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openrevise.com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-2009775" y="-2009775"/>
          <a:ext cx="14563725" cy="8496300"/>
          <a:chOff x="-2009775" y="-2009775"/>
          <a:chExt cx="14563725" cy="8496300"/>
        </a:xfrm>
      </p:grpSpPr>
      <p:sp>
        <p:nvSpPr>
          <p:cNvPr id="2" name="" descr=""/>
          <p:cNvSpPr/>
          <p:nvPr/>
        </p:nvSpPr>
        <p:spPr>
          <a:xfrm>
            <a:off x="9810750" y="-2009775"/>
            <a:ext cx="4752975" cy="4752975"/>
          </a:xfrm>
          <a:prstGeom prst="ellipse">
            <a:avLst/>
          </a:prstGeom>
          <a:noFill/>
          <a:ln w="19050">
            <a:solidFill>
              <a:srgbClr val="D9D2BC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-2009775" y="4476750"/>
            <a:ext cx="4019550" cy="4019550"/>
          </a:xfrm>
          <a:prstGeom prst="ellipse">
            <a:avLst/>
          </a:prstGeom>
          <a:noFill/>
          <a:ln w="19050">
            <a:solidFill>
              <a:srgbClr val="D9D2BC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552450" y="295275"/>
            <a:ext cx="110871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000" spc="150" u="none" cap="none">
                <a:solidFill>
                  <a:srgbClr val="C98B3C">
                    <a:alpha val="100000"/>
                  </a:srgbClr>
                </a:solidFill>
                <a:latin typeface="Calibri"/>
              </a:rPr>
              <a:t><![CDATA[AQA GCSE PHYSICS  ·  PAPER 2  ·  HIGHER TIER ONLY]]></a:t>
            </a:r>
          </a:p>
        </p:txBody>
      </p:sp>
      <p:pic>
        <p:nvPicPr>
          <p:cNvPr id="5" name="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2450" y="914400"/>
            <a:ext cx="571500" cy="571500"/>
          </a:xfrm>
          <a:prstGeom prst="rect">
            <a:avLst/>
          </a:prstGeom>
          <a:noFill/>
        </p:spPr>
      </p:pic>
      <p:sp>
        <p:nvSpPr>
          <p:cNvPr id="6" name=""/>
          <p:cNvSpPr txBox="1"/>
          <p:nvPr/>
        </p:nvSpPr>
        <p:spPr>
          <a:xfrm>
            <a:off x="1295400" y="866775"/>
            <a:ext cx="10344150" cy="65722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6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Question 4 · 4 marks · Calculate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52450" y="6477000"/>
            <a:ext cx="43053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Forces]]></a:t>
            </a:r>
          </a:p>
        </p:txBody>
      </p:sp>
      <p:sp>
        <p:nvSpPr>
          <p:cNvPr id="8" name=""/>
          <p:cNvSpPr txBox="1"/>
          <p:nvPr/>
        </p:nvSpPr>
        <p:spPr>
          <a:xfrm>
            <a:off x="7981950" y="6477000"/>
            <a:ext cx="36576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Lesson 20 of 20]]></a:t>
            </a:r>
          </a:p>
        </p:txBody>
      </p:sp>
      <p:sp>
        <p:nvSpPr>
          <p:cNvPr id="9" name="" descr=""/>
          <p:cNvSpPr/>
          <p:nvPr/>
        </p:nvSpPr>
        <p:spPr>
          <a:xfrm>
            <a:off x="552450" y="1866900"/>
            <a:ext cx="11087100" cy="1428750"/>
          </a:xfrm>
          <a:prstGeom prst="roundRect">
            <a:avLst/>
          </a:prstGeom>
          <a:solidFill>
            <a:srgbClr val="F1F4F3">
              <a:alpha val="100000"/>
            </a:srgbClr>
          </a:solidFill>
          <a:ln w="9525">
            <a:solidFill>
              <a:srgbClr val="C9D6D5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0" name=""/>
          <p:cNvSpPr txBox="1"/>
          <p:nvPr/>
        </p:nvSpPr>
        <p:spPr>
          <a:xfrm>
            <a:off x="742950" y="1962150"/>
            <a:ext cx="857250" cy="1047750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7200" spc="0" u="none" cap="none">
                <a:solidFill>
                  <a:srgbClr val="D9D2BC">
                    <a:alpha val="100000"/>
                  </a:srgbClr>
                </a:solidFill>
                <a:latin typeface="Georgia"/>
              </a:rPr>
              <a:t><![CDATA[“]]></a:t>
            </a:r>
          </a:p>
        </p:txBody>
      </p:sp>
      <p:sp>
        <p:nvSpPr>
          <p:cNvPr id="11" name=""/>
          <p:cNvSpPr txBox="1"/>
          <p:nvPr/>
        </p:nvSpPr>
        <p:spPr>
          <a:xfrm>
            <a:off x="1428750" y="2057400"/>
            <a:ext cx="9848850" cy="10858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2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i="1" strike="noStrike" sz="19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A ball of mass 0.40 kg moving at 15 m/s is caught and stopped in 0.020 s. Calculate the average force on the ball. Then state the force if a soft glove makes the stopping time 0.10 s.]]></a:t>
            </a:r>
          </a:p>
        </p:txBody>
      </p:sp>
      <p:sp>
        <p:nvSpPr>
          <p:cNvPr id="12" name="" descr=""/>
          <p:cNvSpPr/>
          <p:nvPr/>
        </p:nvSpPr>
        <p:spPr>
          <a:xfrm>
            <a:off x="552450" y="3524250"/>
            <a:ext cx="11087100" cy="1066800"/>
          </a:xfrm>
          <a:prstGeom prst="roundRect">
            <a:avLst/>
          </a:prstGeom>
          <a:solidFill>
            <a:srgbClr val="12414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3" name=""/>
          <p:cNvSpPr txBox="1"/>
          <p:nvPr/>
        </p:nvSpPr>
        <p:spPr>
          <a:xfrm>
            <a:off x="819150" y="3676650"/>
            <a:ext cx="10553700" cy="247650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100" spc="150" u="none" cap="none">
                <a:solidFill>
                  <a:srgbClr val="DCB480">
                    <a:alpha val="100000"/>
                  </a:srgbClr>
                </a:solidFill>
                <a:latin typeface="Calibri"/>
              </a:rPr>
              <a:t><![CDATA[HOW TO ANSWER IT]]></a:t>
            </a:r>
          </a:p>
        </p:txBody>
      </p:sp>
      <p:sp>
        <p:nvSpPr>
          <p:cNvPr id="14" name=""/>
          <p:cNvSpPr txBox="1"/>
          <p:nvPr/>
        </p:nvSpPr>
        <p:spPr>
          <a:xfrm>
            <a:off x="819150" y="3943350"/>
            <a:ext cx="10553700" cy="533400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500" spc="0" u="none" cap="none">
                <a:solidFill>
                  <a:srgbClr val="FFFFFF">
                    <a:alpha val="100000"/>
                  </a:srgbClr>
                </a:solidFill>
                <a:latin typeface="Calibri"/>
              </a:rPr>
              <a:t><![CDATA[Command word: Calculate. Worth 4 marks, so plan before writing.]]></a:t>
            </a:r>
          </a:p>
        </p:txBody>
      </p:sp>
      <p:sp>
        <p:nvSpPr>
          <p:cNvPr id="15" name=""/>
          <p:cNvSpPr txBox="1"/>
          <p:nvPr/>
        </p:nvSpPr>
        <p:spPr>
          <a:xfrm>
            <a:off x="4857750" y="6477000"/>
            <a:ext cx="2476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openrevise.com]]>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-2009775" y="-2009775"/>
          <a:ext cx="14563725" cy="8496300"/>
          <a:chOff x="-2009775" y="-2009775"/>
          <a:chExt cx="14563725" cy="8496300"/>
        </a:xfrm>
      </p:grpSpPr>
      <p:sp>
        <p:nvSpPr>
          <p:cNvPr id="2" name="" descr=""/>
          <p:cNvSpPr/>
          <p:nvPr/>
        </p:nvSpPr>
        <p:spPr>
          <a:xfrm>
            <a:off x="9810750" y="-2009775"/>
            <a:ext cx="4752975" cy="4752975"/>
          </a:xfrm>
          <a:prstGeom prst="ellipse">
            <a:avLst/>
          </a:prstGeom>
          <a:noFill/>
          <a:ln w="19050">
            <a:solidFill>
              <a:srgbClr val="D9D2BC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-2009775" y="4476750"/>
            <a:ext cx="4019550" cy="4019550"/>
          </a:xfrm>
          <a:prstGeom prst="ellipse">
            <a:avLst/>
          </a:prstGeom>
          <a:noFill/>
          <a:ln w="19050">
            <a:solidFill>
              <a:srgbClr val="D9D2BC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552450" y="295275"/>
            <a:ext cx="110871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000" spc="150" u="none" cap="none">
                <a:solidFill>
                  <a:srgbClr val="C98B3C">
                    <a:alpha val="100000"/>
                  </a:srgbClr>
                </a:solidFill>
                <a:latin typeface="Calibri"/>
              </a:rPr>
              <a:t><![CDATA[AQA GCSE PHYSICS  ·  PAPER 2  ·  HIGHER TIER ONLY]]></a:t>
            </a:r>
          </a:p>
        </p:txBody>
      </p:sp>
      <p:pic>
        <p:nvPicPr>
          <p:cNvPr id="5" name="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2450" y="914400"/>
            <a:ext cx="571500" cy="571500"/>
          </a:xfrm>
          <a:prstGeom prst="rect">
            <a:avLst/>
          </a:prstGeom>
          <a:noFill/>
        </p:spPr>
      </p:pic>
      <p:sp>
        <p:nvSpPr>
          <p:cNvPr id="6" name=""/>
          <p:cNvSpPr txBox="1"/>
          <p:nvPr/>
        </p:nvSpPr>
        <p:spPr>
          <a:xfrm>
            <a:off x="1295400" y="866775"/>
            <a:ext cx="10344150" cy="65722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6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Question 4 · mark scheme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52450" y="6477000"/>
            <a:ext cx="43053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Forces]]></a:t>
            </a:r>
          </a:p>
        </p:txBody>
      </p:sp>
      <p:sp>
        <p:nvSpPr>
          <p:cNvPr id="8" name=""/>
          <p:cNvSpPr txBox="1"/>
          <p:nvPr/>
        </p:nvSpPr>
        <p:spPr>
          <a:xfrm>
            <a:off x="7981950" y="6477000"/>
            <a:ext cx="36576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Lesson 20 of 20]]></a:t>
            </a:r>
          </a:p>
        </p:txBody>
      </p:sp>
      <p:sp>
        <p:nvSpPr>
          <p:cNvPr id="9" name=""/>
          <p:cNvSpPr txBox="1"/>
          <p:nvPr/>
        </p:nvSpPr>
        <p:spPr>
          <a:xfrm>
            <a:off x="552450" y="1695450"/>
            <a:ext cx="11087100" cy="40957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i="1" strike="noStrike" sz="13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4 marks available. Award a mark for each point made.]]></a:t>
            </a:r>
          </a:p>
        </p:txBody>
      </p:sp>
      <p:sp>
        <p:nvSpPr>
          <p:cNvPr id="10" name="" descr=""/>
          <p:cNvSpPr/>
          <p:nvPr/>
        </p:nvSpPr>
        <p:spPr>
          <a:xfrm>
            <a:off x="552450" y="2247900"/>
            <a:ext cx="11087100" cy="952500"/>
          </a:xfrm>
          <a:prstGeom prst="roundRect">
            <a:avLst/>
          </a:prstGeom>
          <a:solidFill>
            <a:srgbClr val="F1F4F3">
              <a:alpha val="100000"/>
            </a:srgbClr>
          </a:solidFill>
          <a:ln w="9525">
            <a:solidFill>
              <a:srgbClr val="C9D6D5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1" name="" descr=""/>
          <p:cNvSpPr/>
          <p:nvPr/>
        </p:nvSpPr>
        <p:spPr>
          <a:xfrm>
            <a:off x="781050" y="2628900"/>
            <a:ext cx="200025" cy="200025"/>
          </a:xfrm>
          <a:prstGeom prst="ellipse">
            <a:avLst/>
          </a:prstGeom>
          <a:solidFill>
            <a:srgbClr val="C98B3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2" name=""/>
          <p:cNvSpPr txBox="1"/>
          <p:nvPr/>
        </p:nvSpPr>
        <p:spPr>
          <a:xfrm>
            <a:off x="1143000" y="2343150"/>
            <a:ext cx="10182225" cy="7620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lang="en-US" b="1" strike="noStrike" sz="16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6.0 kg m/s]]></a:t>
            </a:r>
          </a:p>
          <a:p>
            <a:pPr algn="l" rtl="0" fontAlgn="ctr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300" spc="0" u="none" cap="none">
                <a:solidFill>
                  <a:srgbClr val="1D272A">
                    <a:alpha val="100000"/>
                  </a:srgbClr>
                </a:solidFill>
                <a:latin typeface="Calibri"/>
              </a:rPr>
              <a:t><![CDATA[1 mark]]></a:t>
            </a:r>
          </a:p>
        </p:txBody>
      </p:sp>
      <p:sp>
        <p:nvSpPr>
          <p:cNvPr id="13" name="" descr=""/>
          <p:cNvSpPr/>
          <p:nvPr/>
        </p:nvSpPr>
        <p:spPr>
          <a:xfrm>
            <a:off x="552450" y="3276600"/>
            <a:ext cx="11087100" cy="952500"/>
          </a:xfrm>
          <a:prstGeom prst="roundRect">
            <a:avLst/>
          </a:prstGeom>
          <a:solidFill>
            <a:srgbClr val="F1F4F3">
              <a:alpha val="100000"/>
            </a:srgbClr>
          </a:solidFill>
          <a:ln w="9525">
            <a:solidFill>
              <a:srgbClr val="C9D6D5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4" name="" descr=""/>
          <p:cNvSpPr/>
          <p:nvPr/>
        </p:nvSpPr>
        <p:spPr>
          <a:xfrm>
            <a:off x="781050" y="3657600"/>
            <a:ext cx="200025" cy="200025"/>
          </a:xfrm>
          <a:prstGeom prst="ellipse">
            <a:avLst/>
          </a:prstGeom>
          <a:solidFill>
            <a:srgbClr val="C98B3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5" name=""/>
          <p:cNvSpPr txBox="1"/>
          <p:nvPr/>
        </p:nvSpPr>
        <p:spPr>
          <a:xfrm>
            <a:off x="1143000" y="3371850"/>
            <a:ext cx="10182225" cy="7620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lang="en-US" b="1" strike="noStrike" sz="16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300 N]]></a:t>
            </a:r>
          </a:p>
          <a:p>
            <a:pPr algn="l" rtl="0" fontAlgn="ctr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300" spc="0" u="none" cap="none">
                <a:solidFill>
                  <a:srgbClr val="1D272A">
                    <a:alpha val="100000"/>
                  </a:srgbClr>
                </a:solidFill>
                <a:latin typeface="Calibri"/>
              </a:rPr>
              <a:t><![CDATA[1 mark]]></a:t>
            </a:r>
          </a:p>
        </p:txBody>
      </p:sp>
      <p:sp>
        <p:nvSpPr>
          <p:cNvPr id="16" name="" descr=""/>
          <p:cNvSpPr/>
          <p:nvPr/>
        </p:nvSpPr>
        <p:spPr>
          <a:xfrm>
            <a:off x="552450" y="4305300"/>
            <a:ext cx="11087100" cy="952500"/>
          </a:xfrm>
          <a:prstGeom prst="roundRect">
            <a:avLst/>
          </a:prstGeom>
          <a:solidFill>
            <a:srgbClr val="F1F4F3">
              <a:alpha val="100000"/>
            </a:srgbClr>
          </a:solidFill>
          <a:ln w="9525">
            <a:solidFill>
              <a:srgbClr val="C9D6D5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7" name="" descr=""/>
          <p:cNvSpPr/>
          <p:nvPr/>
        </p:nvSpPr>
        <p:spPr>
          <a:xfrm>
            <a:off x="781050" y="4686300"/>
            <a:ext cx="200025" cy="200025"/>
          </a:xfrm>
          <a:prstGeom prst="ellipse">
            <a:avLst/>
          </a:prstGeom>
          <a:solidFill>
            <a:srgbClr val="C98B3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8" name=""/>
          <p:cNvSpPr txBox="1"/>
          <p:nvPr/>
        </p:nvSpPr>
        <p:spPr>
          <a:xfrm>
            <a:off x="1143000" y="4400550"/>
            <a:ext cx="10182225" cy="7620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lang="en-US" b="1" strike="noStrike" sz="16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60 N]]></a:t>
            </a:r>
          </a:p>
          <a:p>
            <a:pPr algn="l" rtl="0" fontAlgn="ctr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300" spc="0" u="none" cap="none">
                <a:solidFill>
                  <a:srgbClr val="1D272A">
                    <a:alpha val="100000"/>
                  </a:srgbClr>
                </a:solidFill>
                <a:latin typeface="Calibri"/>
              </a:rPr>
              <a:t><![CDATA[1 mark]]></a:t>
            </a:r>
          </a:p>
        </p:txBody>
      </p:sp>
      <p:sp>
        <p:nvSpPr>
          <p:cNvPr id="19" name="" descr=""/>
          <p:cNvSpPr/>
          <p:nvPr/>
        </p:nvSpPr>
        <p:spPr>
          <a:xfrm>
            <a:off x="552450" y="5334000"/>
            <a:ext cx="11087100" cy="952500"/>
          </a:xfrm>
          <a:prstGeom prst="roundRect">
            <a:avLst/>
          </a:prstGeom>
          <a:solidFill>
            <a:srgbClr val="F1F4F3">
              <a:alpha val="100000"/>
            </a:srgbClr>
          </a:solidFill>
          <a:ln w="9525">
            <a:solidFill>
              <a:srgbClr val="C9D6D5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0" name="" descr=""/>
          <p:cNvSpPr/>
          <p:nvPr/>
        </p:nvSpPr>
        <p:spPr>
          <a:xfrm>
            <a:off x="781050" y="5715000"/>
            <a:ext cx="200025" cy="200025"/>
          </a:xfrm>
          <a:prstGeom prst="ellipse">
            <a:avLst/>
          </a:prstGeom>
          <a:solidFill>
            <a:srgbClr val="C98B3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1" name=""/>
          <p:cNvSpPr txBox="1"/>
          <p:nvPr/>
        </p:nvSpPr>
        <p:spPr>
          <a:xfrm>
            <a:off x="1143000" y="5429250"/>
            <a:ext cx="10182225" cy="7620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lang="en-US" b="1" strike="noStrike" sz="16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Comparison: longer time, smaller force]]></a:t>
            </a:r>
          </a:p>
          <a:p>
            <a:pPr algn="l" rtl="0" fontAlgn="ctr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300" spc="0" u="none" cap="none">
                <a:solidFill>
                  <a:srgbClr val="1D272A">
                    <a:alpha val="100000"/>
                  </a:srgbClr>
                </a:solidFill>
                <a:latin typeface="Calibri"/>
              </a:rPr>
              <a:t><![CDATA[1 mark]]></a:t>
            </a:r>
          </a:p>
        </p:txBody>
      </p:sp>
      <p:sp>
        <p:nvSpPr>
          <p:cNvPr id="22" name=""/>
          <p:cNvSpPr txBox="1"/>
          <p:nvPr/>
        </p:nvSpPr>
        <p:spPr>
          <a:xfrm>
            <a:off x="4857750" y="6477000"/>
            <a:ext cx="2476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openrevise.com]]>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-2009775" y="-2009775"/>
          <a:ext cx="14563725" cy="8496300"/>
          <a:chOff x="-2009775" y="-2009775"/>
          <a:chExt cx="14563725" cy="8496300"/>
        </a:xfrm>
      </p:grpSpPr>
      <p:sp>
        <p:nvSpPr>
          <p:cNvPr id="2" name="" descr=""/>
          <p:cNvSpPr/>
          <p:nvPr/>
        </p:nvSpPr>
        <p:spPr>
          <a:xfrm>
            <a:off x="9810750" y="-2009775"/>
            <a:ext cx="4752975" cy="4752975"/>
          </a:xfrm>
          <a:prstGeom prst="ellipse">
            <a:avLst/>
          </a:prstGeom>
          <a:noFill/>
          <a:ln w="19050">
            <a:solidFill>
              <a:srgbClr val="D9D2BC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-2009775" y="4476750"/>
            <a:ext cx="4019550" cy="4019550"/>
          </a:xfrm>
          <a:prstGeom prst="ellipse">
            <a:avLst/>
          </a:prstGeom>
          <a:noFill/>
          <a:ln w="19050">
            <a:solidFill>
              <a:srgbClr val="D9D2BC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552450" y="295275"/>
            <a:ext cx="110871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000" spc="150" u="none" cap="none">
                <a:solidFill>
                  <a:srgbClr val="C98B3C">
                    <a:alpha val="100000"/>
                  </a:srgbClr>
                </a:solidFill>
                <a:latin typeface="Calibri"/>
              </a:rPr>
              <a:t><![CDATA[AQA GCSE PHYSICS  ·  PAPER 2  ·  HIGHER TIER ONLY]]></a:t>
            </a:r>
          </a:p>
        </p:txBody>
      </p:sp>
      <p:pic>
        <p:nvPicPr>
          <p:cNvPr id="5" name="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2450" y="914400"/>
            <a:ext cx="571500" cy="571500"/>
          </a:xfrm>
          <a:prstGeom prst="rect">
            <a:avLst/>
          </a:prstGeom>
          <a:noFill/>
        </p:spPr>
      </p:pic>
      <p:sp>
        <p:nvSpPr>
          <p:cNvPr id="6" name=""/>
          <p:cNvSpPr txBox="1"/>
          <p:nvPr/>
        </p:nvSpPr>
        <p:spPr>
          <a:xfrm>
            <a:off x="1295400" y="866775"/>
            <a:ext cx="10344150" cy="65722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6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Question 5 · 3 marks · Explain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52450" y="6477000"/>
            <a:ext cx="43053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Forces]]></a:t>
            </a:r>
          </a:p>
        </p:txBody>
      </p:sp>
      <p:sp>
        <p:nvSpPr>
          <p:cNvPr id="8" name=""/>
          <p:cNvSpPr txBox="1"/>
          <p:nvPr/>
        </p:nvSpPr>
        <p:spPr>
          <a:xfrm>
            <a:off x="7981950" y="6477000"/>
            <a:ext cx="36576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Lesson 20 of 20]]></a:t>
            </a:r>
          </a:p>
        </p:txBody>
      </p:sp>
      <p:sp>
        <p:nvSpPr>
          <p:cNvPr id="9" name="" descr=""/>
          <p:cNvSpPr/>
          <p:nvPr/>
        </p:nvSpPr>
        <p:spPr>
          <a:xfrm>
            <a:off x="552450" y="1866900"/>
            <a:ext cx="11087100" cy="1428750"/>
          </a:xfrm>
          <a:prstGeom prst="roundRect">
            <a:avLst/>
          </a:prstGeom>
          <a:solidFill>
            <a:srgbClr val="F1F4F3">
              <a:alpha val="100000"/>
            </a:srgbClr>
          </a:solidFill>
          <a:ln w="9525">
            <a:solidFill>
              <a:srgbClr val="C9D6D5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0" name=""/>
          <p:cNvSpPr txBox="1"/>
          <p:nvPr/>
        </p:nvSpPr>
        <p:spPr>
          <a:xfrm>
            <a:off x="742950" y="1962150"/>
            <a:ext cx="857250" cy="1047750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7200" spc="0" u="none" cap="none">
                <a:solidFill>
                  <a:srgbClr val="D9D2BC">
                    <a:alpha val="100000"/>
                  </a:srgbClr>
                </a:solidFill>
                <a:latin typeface="Georgia"/>
              </a:rPr>
              <a:t><![CDATA[“]]></a:t>
            </a:r>
          </a:p>
        </p:txBody>
      </p:sp>
      <p:sp>
        <p:nvSpPr>
          <p:cNvPr id="11" name=""/>
          <p:cNvSpPr txBox="1"/>
          <p:nvPr/>
        </p:nvSpPr>
        <p:spPr>
          <a:xfrm>
            <a:off x="1428750" y="2057400"/>
            <a:ext cx="9848850" cy="10858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2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i="1" strike="noStrike" sz="21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A gymnast lands on a thick crash mat rather than a hard floor. Use the idea of rate of change of momentum to explain why the mat reduces the risk of injury.]]></a:t>
            </a:r>
          </a:p>
        </p:txBody>
      </p:sp>
      <p:sp>
        <p:nvSpPr>
          <p:cNvPr id="12" name="" descr=""/>
          <p:cNvSpPr/>
          <p:nvPr/>
        </p:nvSpPr>
        <p:spPr>
          <a:xfrm>
            <a:off x="552450" y="3524250"/>
            <a:ext cx="11087100" cy="1066800"/>
          </a:xfrm>
          <a:prstGeom prst="roundRect">
            <a:avLst/>
          </a:prstGeom>
          <a:solidFill>
            <a:srgbClr val="12414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3" name=""/>
          <p:cNvSpPr txBox="1"/>
          <p:nvPr/>
        </p:nvSpPr>
        <p:spPr>
          <a:xfrm>
            <a:off x="819150" y="3676650"/>
            <a:ext cx="10553700" cy="247650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100" spc="150" u="none" cap="none">
                <a:solidFill>
                  <a:srgbClr val="DCB480">
                    <a:alpha val="100000"/>
                  </a:srgbClr>
                </a:solidFill>
                <a:latin typeface="Calibri"/>
              </a:rPr>
              <a:t><![CDATA[HOW TO ANSWER IT]]></a:t>
            </a:r>
          </a:p>
        </p:txBody>
      </p:sp>
      <p:sp>
        <p:nvSpPr>
          <p:cNvPr id="14" name=""/>
          <p:cNvSpPr txBox="1"/>
          <p:nvPr/>
        </p:nvSpPr>
        <p:spPr>
          <a:xfrm>
            <a:off x="819150" y="3943350"/>
            <a:ext cx="10553700" cy="533400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500" spc="0" u="none" cap="none">
                <a:solidFill>
                  <a:srgbClr val="FFFFFF">
                    <a:alpha val="100000"/>
                  </a:srgbClr>
                </a:solidFill>
                <a:latin typeface="Calibri"/>
              </a:rPr>
              <a:t><![CDATA[Command word: Explain. Worth 3 marks, so plan before writing.]]></a:t>
            </a:r>
          </a:p>
        </p:txBody>
      </p:sp>
      <p:sp>
        <p:nvSpPr>
          <p:cNvPr id="15" name=""/>
          <p:cNvSpPr txBox="1"/>
          <p:nvPr/>
        </p:nvSpPr>
        <p:spPr>
          <a:xfrm>
            <a:off x="4857750" y="6477000"/>
            <a:ext cx="2476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openrevise.com]]>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-2009775" y="-2009775"/>
          <a:ext cx="14563725" cy="8496300"/>
          <a:chOff x="-2009775" y="-2009775"/>
          <a:chExt cx="14563725" cy="8496300"/>
        </a:xfrm>
      </p:grpSpPr>
      <p:sp>
        <p:nvSpPr>
          <p:cNvPr id="2" name="" descr=""/>
          <p:cNvSpPr/>
          <p:nvPr/>
        </p:nvSpPr>
        <p:spPr>
          <a:xfrm>
            <a:off x="9810750" y="-2009775"/>
            <a:ext cx="4752975" cy="4752975"/>
          </a:xfrm>
          <a:prstGeom prst="ellipse">
            <a:avLst/>
          </a:prstGeom>
          <a:noFill/>
          <a:ln w="19050">
            <a:solidFill>
              <a:srgbClr val="D9D2BC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-2009775" y="4476750"/>
            <a:ext cx="4019550" cy="4019550"/>
          </a:xfrm>
          <a:prstGeom prst="ellipse">
            <a:avLst/>
          </a:prstGeom>
          <a:noFill/>
          <a:ln w="19050">
            <a:solidFill>
              <a:srgbClr val="D9D2BC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552450" y="295275"/>
            <a:ext cx="110871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000" spc="150" u="none" cap="none">
                <a:solidFill>
                  <a:srgbClr val="C98B3C">
                    <a:alpha val="100000"/>
                  </a:srgbClr>
                </a:solidFill>
                <a:latin typeface="Calibri"/>
              </a:rPr>
              <a:t><![CDATA[AQA GCSE PHYSICS  ·  PAPER 2  ·  HIGHER TIER ONLY]]></a:t>
            </a:r>
          </a:p>
        </p:txBody>
      </p:sp>
      <p:pic>
        <p:nvPicPr>
          <p:cNvPr id="5" name="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2450" y="914400"/>
            <a:ext cx="571500" cy="571500"/>
          </a:xfrm>
          <a:prstGeom prst="rect">
            <a:avLst/>
          </a:prstGeom>
          <a:noFill/>
        </p:spPr>
      </p:pic>
      <p:sp>
        <p:nvSpPr>
          <p:cNvPr id="6" name=""/>
          <p:cNvSpPr txBox="1"/>
          <p:nvPr/>
        </p:nvSpPr>
        <p:spPr>
          <a:xfrm>
            <a:off x="1295400" y="866775"/>
            <a:ext cx="10344150" cy="65722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6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Question 5 · mark scheme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52450" y="6477000"/>
            <a:ext cx="43053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Forces]]></a:t>
            </a:r>
          </a:p>
        </p:txBody>
      </p:sp>
      <p:sp>
        <p:nvSpPr>
          <p:cNvPr id="8" name=""/>
          <p:cNvSpPr txBox="1"/>
          <p:nvPr/>
        </p:nvSpPr>
        <p:spPr>
          <a:xfrm>
            <a:off x="7981950" y="6477000"/>
            <a:ext cx="36576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Lesson 20 of 20]]></a:t>
            </a:r>
          </a:p>
        </p:txBody>
      </p:sp>
      <p:sp>
        <p:nvSpPr>
          <p:cNvPr id="9" name=""/>
          <p:cNvSpPr txBox="1"/>
          <p:nvPr/>
        </p:nvSpPr>
        <p:spPr>
          <a:xfrm>
            <a:off x="552450" y="1695450"/>
            <a:ext cx="11087100" cy="40957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i="1" strike="noStrike" sz="13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3 marks available. Award a mark for each point made.]]></a:t>
            </a:r>
          </a:p>
        </p:txBody>
      </p:sp>
      <p:sp>
        <p:nvSpPr>
          <p:cNvPr id="10" name="" descr=""/>
          <p:cNvSpPr/>
          <p:nvPr/>
        </p:nvSpPr>
        <p:spPr>
          <a:xfrm>
            <a:off x="552450" y="2266950"/>
            <a:ext cx="11087100" cy="1219200"/>
          </a:xfrm>
          <a:prstGeom prst="roundRect">
            <a:avLst/>
          </a:prstGeom>
          <a:solidFill>
            <a:srgbClr val="F1F4F3">
              <a:alpha val="100000"/>
            </a:srgbClr>
          </a:solidFill>
          <a:ln w="9525">
            <a:solidFill>
              <a:srgbClr val="C9D6D5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1" name="" descr=""/>
          <p:cNvSpPr/>
          <p:nvPr/>
        </p:nvSpPr>
        <p:spPr>
          <a:xfrm>
            <a:off x="781050" y="2781300"/>
            <a:ext cx="200025" cy="200025"/>
          </a:xfrm>
          <a:prstGeom prst="ellipse">
            <a:avLst/>
          </a:prstGeom>
          <a:solidFill>
            <a:srgbClr val="C98B3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2" name=""/>
          <p:cNvSpPr txBox="1"/>
          <p:nvPr/>
        </p:nvSpPr>
        <p:spPr>
          <a:xfrm>
            <a:off x="1143000" y="2362200"/>
            <a:ext cx="10182225" cy="10287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lang="en-US" b="1" strike="noStrike" sz="16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Mat increases the stopping time]]></a:t>
            </a:r>
          </a:p>
          <a:p>
            <a:pPr algn="l" rtl="0" fontAlgn="ctr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300" spc="0" u="none" cap="none">
                <a:solidFill>
                  <a:srgbClr val="1D272A">
                    <a:alpha val="100000"/>
                  </a:srgbClr>
                </a:solidFill>
                <a:latin typeface="Calibri"/>
              </a:rPr>
              <a:t><![CDATA[1 mark]]></a:t>
            </a:r>
          </a:p>
        </p:txBody>
      </p:sp>
      <p:sp>
        <p:nvSpPr>
          <p:cNvPr id="13" name="" descr=""/>
          <p:cNvSpPr/>
          <p:nvPr/>
        </p:nvSpPr>
        <p:spPr>
          <a:xfrm>
            <a:off x="552450" y="3657600"/>
            <a:ext cx="11087100" cy="1219200"/>
          </a:xfrm>
          <a:prstGeom prst="roundRect">
            <a:avLst/>
          </a:prstGeom>
          <a:solidFill>
            <a:srgbClr val="F1F4F3">
              <a:alpha val="100000"/>
            </a:srgbClr>
          </a:solidFill>
          <a:ln w="9525">
            <a:solidFill>
              <a:srgbClr val="C9D6D5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4" name="" descr=""/>
          <p:cNvSpPr/>
          <p:nvPr/>
        </p:nvSpPr>
        <p:spPr>
          <a:xfrm>
            <a:off x="781050" y="4171950"/>
            <a:ext cx="200025" cy="200025"/>
          </a:xfrm>
          <a:prstGeom prst="ellipse">
            <a:avLst/>
          </a:prstGeom>
          <a:solidFill>
            <a:srgbClr val="C98B3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5" name=""/>
          <p:cNvSpPr txBox="1"/>
          <p:nvPr/>
        </p:nvSpPr>
        <p:spPr>
          <a:xfrm>
            <a:off x="1143000" y="3752850"/>
            <a:ext cx="10182225" cy="10287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lang="en-US" b="1" strike="noStrike" sz="16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Same change in momentum]]></a:t>
            </a:r>
          </a:p>
          <a:p>
            <a:pPr algn="l" rtl="0" fontAlgn="ctr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300" spc="0" u="none" cap="none">
                <a:solidFill>
                  <a:srgbClr val="1D272A">
                    <a:alpha val="100000"/>
                  </a:srgbClr>
                </a:solidFill>
                <a:latin typeface="Calibri"/>
              </a:rPr>
              <a:t><![CDATA[1 mark]]></a:t>
            </a:r>
          </a:p>
        </p:txBody>
      </p:sp>
      <p:sp>
        <p:nvSpPr>
          <p:cNvPr id="16" name="" descr=""/>
          <p:cNvSpPr/>
          <p:nvPr/>
        </p:nvSpPr>
        <p:spPr>
          <a:xfrm>
            <a:off x="552450" y="5048250"/>
            <a:ext cx="11087100" cy="1219200"/>
          </a:xfrm>
          <a:prstGeom prst="roundRect">
            <a:avLst/>
          </a:prstGeom>
          <a:solidFill>
            <a:srgbClr val="F1F4F3">
              <a:alpha val="100000"/>
            </a:srgbClr>
          </a:solidFill>
          <a:ln w="9525">
            <a:solidFill>
              <a:srgbClr val="C9D6D5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7" name="" descr=""/>
          <p:cNvSpPr/>
          <p:nvPr/>
        </p:nvSpPr>
        <p:spPr>
          <a:xfrm>
            <a:off x="781050" y="5562600"/>
            <a:ext cx="200025" cy="200025"/>
          </a:xfrm>
          <a:prstGeom prst="ellipse">
            <a:avLst/>
          </a:prstGeom>
          <a:solidFill>
            <a:srgbClr val="C98B3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8" name=""/>
          <p:cNvSpPr txBox="1"/>
          <p:nvPr/>
        </p:nvSpPr>
        <p:spPr>
          <a:xfrm>
            <a:off x="1143000" y="5143500"/>
            <a:ext cx="10182225" cy="10287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lang="en-US" b="1" strike="noStrike" sz="16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Smaller rate of change of momentum, smaller force]]></a:t>
            </a:r>
          </a:p>
          <a:p>
            <a:pPr algn="l" rtl="0" fontAlgn="ctr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300" spc="0" u="none" cap="none">
                <a:solidFill>
                  <a:srgbClr val="1D272A">
                    <a:alpha val="100000"/>
                  </a:srgbClr>
                </a:solidFill>
                <a:latin typeface="Calibri"/>
              </a:rPr>
              <a:t><![CDATA[1 mark]]></a:t>
            </a:r>
          </a:p>
        </p:txBody>
      </p:sp>
      <p:sp>
        <p:nvSpPr>
          <p:cNvPr id="19" name=""/>
          <p:cNvSpPr txBox="1"/>
          <p:nvPr/>
        </p:nvSpPr>
        <p:spPr>
          <a:xfrm>
            <a:off x="4857750" y="6477000"/>
            <a:ext cx="2476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openrevise.com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53">
  <a:themeElements>
    <a:clrScheme name="Theme53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53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53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27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Lesson Pack Maker</dc:creator>
  <cp:lastModifiedBy>Unknown Creator</cp:lastModifiedBy>
  <dcterms:created xsi:type="dcterms:W3CDTF">2026-09-30T17:21:00Z</dcterms:created>
  <dcterms:modified xsi:type="dcterms:W3CDTF">2026-09-30T17:21:00Z</dcterms:modified>
  <dc:title>Changes in momentum</dc:title>
  <dc:description>Generated from a pasted lesson-pack script.</dc:description>
  <dc:subject>Forces</dc:subject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OpenRevise drawing">
    <vt:i4>3</vt:i4>
  </property>
</Properties>
</file>