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</p:sldIdLst>
  <p:sldSz cx="12192000" cy="6858000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presProps" Target="presProps.xml"/>
  <Relationship Id="rId31" Type="http://schemas.openxmlformats.org/officeDocument/2006/relationships/viewProps" Target="viewProps.xml"/>
  <Relationship Id="rId32" Type="http://schemas.openxmlformats.org/officeDocument/2006/relationships/tableStyles" Target="tableStyles.xml"/>
</Relationships>
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6096000" cy="3429000"/>
          <a:chOff x="0" y="0"/>
          <a:chExt cx="6096000" cy="342900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048000" cy="17145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171450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000" spc="0" u="none" cap="none">
                <a:solidFill>
                  <a:srgbClr val="000000">
                    <a:alpha val="100000"/>
                  </a:srgbClr>
                </a:solidFill>
                <a:latin typeface="Calibri"/>
              </a:rPr>
              <a:t><![CDATA[Ask which has the highest energy.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79805723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962ccd8ebfb00040d0cdcd7a924b49d015.png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962ccd8ebfb00040d0cdcd7a924b49d016.png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7c979a86604ebb759b07e2327e568b8117.png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0e1cbf98b71fa06e712e1af9a028dd2118.png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3d239fdbe89f24aef550ee90b5a1fbfa19.png"/>
  <Relationship Id="rId3" Type="http://schemas.openxmlformats.org/officeDocument/2006/relationships/image" Target="../media/77b051b65b96eba380966ad1f6e754e02c49096920.png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336f41660f26d8737592271539d4152221.png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6963b7e5d54541da1c9e68072ea6edbc22.png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6963b7e5d54541da1c9e68072ea6edbc23.png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6963b7e5d54541da1c9e68072ea6edbc24.png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2eaccca971a5d549d26c5363fc3361c325.png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4db7771cff1234203f12bae59e6557b326.png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4ff8f4f3d59b9a572bc66c926a578c1727.png"/>
  <Relationship Id="rId3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2eaccca971a5d549d26c5363fc3361c328.png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4ff8f4f3d59b9a572bc66c926a578c1729.png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4ff8f4f3d59b9a572bc66c926a578c1730.png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4ff8f4f3d59b9a572bc66c926a578c1731.png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2eaccca971a5d549d26c5363fc3361c332.png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4ff8f4f3d59b9a572bc66c926a578c1733.png"/>
  <Relationship Id="rId3" Type="http://schemas.openxmlformats.org/officeDocument/2006/relationships/image" Target="../media/002ba9f2ea4d9245282f4b8e85ec18a3bc8bbdba34.png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2eaccca971a5d549d26c5363fc3361c335.png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4ff8f4f3d59b9a572bc66c926a578c1736.png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2eaccca971a5d549d26c5363fc3361c337.png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4ff8f4f3d59b9a572bc66c926a578c1738.png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2eaccca971a5d549d26c5363fc3361c339.png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4ff8f4f3d59b9a572bc66c926a578c1740.png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2eaccca971a5d549d26c5363fc3361c341.png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8222A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9D6C2F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9D6C2F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50482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DCB480">
                    <a:alpha val="100000"/>
                  </a:srgbClr>
                </a:solidFill>
                <a:latin typeface="Calibri"/>
              </a:rPr>
              <a:t><![CDATA[AQA GCSE PHYSICS  ·  PAPER 2  ·  FOUNDATION & HIGHER]]></a:t>
            </a:r>
          </a:p>
        </p:txBody>
      </p:sp>
      <p:sp>
        <p:nvSpPr>
          <p:cNvPr id="5" name="" descr=""/>
          <p:cNvSpPr/>
          <p:nvPr/>
        </p:nvSpPr>
        <p:spPr>
          <a:xfrm>
            <a:off x="5410200" y="1419225"/>
            <a:ext cx="1371600" cy="1371600"/>
          </a:xfrm>
          <a:prstGeom prst="ellipse">
            <a:avLst/>
          </a:prstGeom>
          <a:solidFill>
            <a:srgbClr val="DCB480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6" name=""/>
          <p:cNvSpPr txBox="1"/>
          <p:nvPr/>
        </p:nvSpPr>
        <p:spPr>
          <a:xfrm>
            <a:off x="1095375" y="2971800"/>
            <a:ext cx="10001250" cy="155257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40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The electromagnetic spectrum]]></a:t>
            </a:r>
          </a:p>
        </p:txBody>
      </p:sp>
      <p:sp>
        <p:nvSpPr>
          <p:cNvPr id="7" name="" descr=""/>
          <p:cNvSpPr/>
          <p:nvPr/>
        </p:nvSpPr>
        <p:spPr>
          <a:xfrm>
            <a:off x="5086350" y="5076825"/>
            <a:ext cx="2009775" cy="28575"/>
          </a:xfrm>
          <a:prstGeom prst="rect">
            <a:avLst/>
          </a:prstGeom>
          <a:solidFill>
            <a:srgbClr val="9D6C2F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8" name=""/>
          <p:cNvSpPr txBox="1"/>
          <p:nvPr/>
        </p:nvSpPr>
        <p:spPr>
          <a:xfrm>
            <a:off x="1095375" y="5257800"/>
            <a:ext cx="10001250" cy="36195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D7E0E0">
                    <a:alpha val="100000"/>
                  </a:srgbClr>
                </a:solidFill>
                <a:latin typeface="Calibri"/>
              </a:rPr>
              <a:t><![CDATA[Waves]]></a:t>
            </a:r>
          </a:p>
        </p:txBody>
      </p:sp>
      <p:sp>
        <p:nvSpPr>
          <p:cNvPr id="9" name=""/>
          <p:cNvSpPr txBox="1"/>
          <p:nvPr/>
        </p:nvSpPr>
        <p:spPr>
          <a:xfrm>
            <a:off x="1095375" y="5619750"/>
            <a:ext cx="10001250" cy="36195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200" spc="100" u="none" cap="none">
                <a:solidFill>
                  <a:srgbClr val="DCB480">
                    <a:alpha val="100000"/>
                  </a:srgbClr>
                </a:solidFill>
                <a:latin typeface="Calibri"/>
              </a:rPr>
              <a:t><![CDATA[Lesson 7 of 12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A1ABAE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D9D2B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D9D2B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C98B3C">
                    <a:alpha val="100000"/>
                  </a:srgbClr>
                </a:solidFill>
                <a:latin typeface="Calibri"/>
              </a:rPr>
              <a:t><![CDATA[AQA GCSE PHYSICS  ·  PAPER 2  ·  FOUNDATION & HIGHER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914400"/>
            <a:ext cx="571500" cy="5715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295400" y="866775"/>
            <a:ext cx="10344150" cy="6572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Warm-up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Waves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Lesson 7 of 12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52450" y="1695450"/>
            <a:ext cx="11087100" cy="40957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i="1" strike="noStrike" sz="13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Answer each one, then check.]]></a:t>
            </a:r>
          </a:p>
        </p:txBody>
      </p:sp>
      <p:sp>
        <p:nvSpPr>
          <p:cNvPr id="10" name="" descr=""/>
          <p:cNvSpPr/>
          <p:nvPr/>
        </p:nvSpPr>
        <p:spPr>
          <a:xfrm>
            <a:off x="552450" y="2257425"/>
            <a:ext cx="11087100" cy="742950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1" name="" descr=""/>
          <p:cNvSpPr/>
          <p:nvPr/>
        </p:nvSpPr>
        <p:spPr>
          <a:xfrm>
            <a:off x="762000" y="2438400"/>
            <a:ext cx="381000" cy="381000"/>
          </a:xfrm>
          <a:prstGeom prst="ellipse">
            <a:avLst/>
          </a:prstGeom>
          <a:solidFill>
            <a:srgbClr val="C98B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2" name=""/>
          <p:cNvSpPr txBox="1"/>
          <p:nvPr/>
        </p:nvSpPr>
        <p:spPr>
          <a:xfrm>
            <a:off x="762000" y="2495550"/>
            <a:ext cx="381000" cy="266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7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1]]></a:t>
            </a:r>
          </a:p>
        </p:txBody>
      </p:sp>
      <p:sp>
        <p:nvSpPr>
          <p:cNvPr id="13" name=""/>
          <p:cNvSpPr txBox="1"/>
          <p:nvPr/>
        </p:nvSpPr>
        <p:spPr>
          <a:xfrm>
            <a:off x="1390650" y="2371725"/>
            <a:ext cx="10039350" cy="5143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</a:pPr>
            <a:r>
              <a:rPr lang="en-US" b="1" strike="noStrike" sz="16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What is a wave?]]></a:t>
            </a:r>
          </a:p>
        </p:txBody>
      </p:sp>
      <p:sp>
        <p:nvSpPr>
          <p:cNvPr id="14" name="" descr=""/>
          <p:cNvSpPr/>
          <p:nvPr/>
        </p:nvSpPr>
        <p:spPr>
          <a:xfrm>
            <a:off x="552450" y="3076575"/>
            <a:ext cx="11087100" cy="742950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5" name="" descr=""/>
          <p:cNvSpPr/>
          <p:nvPr/>
        </p:nvSpPr>
        <p:spPr>
          <a:xfrm>
            <a:off x="762000" y="3257550"/>
            <a:ext cx="381000" cy="381000"/>
          </a:xfrm>
          <a:prstGeom prst="ellipse">
            <a:avLst/>
          </a:prstGeom>
          <a:solidFill>
            <a:srgbClr val="C98B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6" name=""/>
          <p:cNvSpPr txBox="1"/>
          <p:nvPr/>
        </p:nvSpPr>
        <p:spPr>
          <a:xfrm>
            <a:off x="762000" y="3314700"/>
            <a:ext cx="381000" cy="266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7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2]]></a:t>
            </a:r>
          </a:p>
        </p:txBody>
      </p:sp>
      <p:sp>
        <p:nvSpPr>
          <p:cNvPr id="17" name=""/>
          <p:cNvSpPr txBox="1"/>
          <p:nvPr/>
        </p:nvSpPr>
        <p:spPr>
          <a:xfrm>
            <a:off x="1390650" y="3190875"/>
            <a:ext cx="10039350" cy="5143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</a:pPr>
            <a:r>
              <a:rPr lang="en-US" b="1" strike="noStrike" sz="16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What is frequency?]]></a:t>
            </a:r>
          </a:p>
        </p:txBody>
      </p:sp>
      <p:sp>
        <p:nvSpPr>
          <p:cNvPr id="18" name="" descr=""/>
          <p:cNvSpPr/>
          <p:nvPr/>
        </p:nvSpPr>
        <p:spPr>
          <a:xfrm>
            <a:off x="552450" y="3895725"/>
            <a:ext cx="11087100" cy="742950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9" name="" descr=""/>
          <p:cNvSpPr/>
          <p:nvPr/>
        </p:nvSpPr>
        <p:spPr>
          <a:xfrm>
            <a:off x="762000" y="4076700"/>
            <a:ext cx="381000" cy="381000"/>
          </a:xfrm>
          <a:prstGeom prst="ellipse">
            <a:avLst/>
          </a:prstGeom>
          <a:solidFill>
            <a:srgbClr val="C98B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0" name=""/>
          <p:cNvSpPr txBox="1"/>
          <p:nvPr/>
        </p:nvSpPr>
        <p:spPr>
          <a:xfrm>
            <a:off x="762000" y="4133850"/>
            <a:ext cx="381000" cy="266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7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3]]></a:t>
            </a:r>
          </a:p>
        </p:txBody>
      </p:sp>
      <p:sp>
        <p:nvSpPr>
          <p:cNvPr id="21" name=""/>
          <p:cNvSpPr txBox="1"/>
          <p:nvPr/>
        </p:nvSpPr>
        <p:spPr>
          <a:xfrm>
            <a:off x="1390650" y="4010025"/>
            <a:ext cx="10039350" cy="5143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</a:pPr>
            <a:r>
              <a:rPr lang="en-US" b="1" strike="noStrike" sz="16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Name a colour of the rainbow.]]></a:t>
            </a:r>
          </a:p>
        </p:txBody>
      </p:sp>
      <p:sp>
        <p:nvSpPr>
          <p:cNvPr id="22" name="" descr=""/>
          <p:cNvSpPr/>
          <p:nvPr/>
        </p:nvSpPr>
        <p:spPr>
          <a:xfrm>
            <a:off x="552450" y="4714875"/>
            <a:ext cx="11087100" cy="742950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3" name="" descr=""/>
          <p:cNvSpPr/>
          <p:nvPr/>
        </p:nvSpPr>
        <p:spPr>
          <a:xfrm>
            <a:off x="762000" y="4895850"/>
            <a:ext cx="381000" cy="381000"/>
          </a:xfrm>
          <a:prstGeom prst="ellipse">
            <a:avLst/>
          </a:prstGeom>
          <a:solidFill>
            <a:srgbClr val="C98B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4" name=""/>
          <p:cNvSpPr txBox="1"/>
          <p:nvPr/>
        </p:nvSpPr>
        <p:spPr>
          <a:xfrm>
            <a:off x="762000" y="4953000"/>
            <a:ext cx="381000" cy="266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7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4]]></a:t>
            </a:r>
          </a:p>
        </p:txBody>
      </p:sp>
      <p:sp>
        <p:nvSpPr>
          <p:cNvPr id="25" name=""/>
          <p:cNvSpPr txBox="1"/>
          <p:nvPr/>
        </p:nvSpPr>
        <p:spPr>
          <a:xfrm>
            <a:off x="1390650" y="4829175"/>
            <a:ext cx="10039350" cy="5143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</a:pPr>
            <a:r>
              <a:rPr lang="en-US" b="1" strike="noStrike" sz="16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What is the speed of light in a vacuum?]]></a:t>
            </a:r>
          </a:p>
        </p:txBody>
      </p:sp>
      <p:sp>
        <p:nvSpPr>
          <p:cNvPr id="26" name="" descr=""/>
          <p:cNvSpPr/>
          <p:nvPr/>
        </p:nvSpPr>
        <p:spPr>
          <a:xfrm>
            <a:off x="552450" y="5534025"/>
            <a:ext cx="11087100" cy="742950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7" name="" descr=""/>
          <p:cNvSpPr/>
          <p:nvPr/>
        </p:nvSpPr>
        <p:spPr>
          <a:xfrm>
            <a:off x="762000" y="5715000"/>
            <a:ext cx="381000" cy="381000"/>
          </a:xfrm>
          <a:prstGeom prst="ellipse">
            <a:avLst/>
          </a:prstGeom>
          <a:solidFill>
            <a:srgbClr val="C98B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8" name=""/>
          <p:cNvSpPr txBox="1"/>
          <p:nvPr/>
        </p:nvSpPr>
        <p:spPr>
          <a:xfrm>
            <a:off x="762000" y="5772150"/>
            <a:ext cx="381000" cy="266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7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5]]></a:t>
            </a:r>
          </a:p>
        </p:txBody>
      </p:sp>
      <p:sp>
        <p:nvSpPr>
          <p:cNvPr id="29" name=""/>
          <p:cNvSpPr txBox="1"/>
          <p:nvPr/>
        </p:nvSpPr>
        <p:spPr>
          <a:xfrm>
            <a:off x="1390650" y="5648325"/>
            <a:ext cx="10039350" cy="5143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</a:pPr>
            <a:r>
              <a:rPr lang="en-US" b="1" strike="noStrike" sz="16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What type of wave is light?]]></a:t>
            </a:r>
          </a:p>
        </p:txBody>
      </p:sp>
      <p:sp>
        <p:nvSpPr>
          <p:cNvPr id="30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D9D2B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D9D2B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C98B3C">
                    <a:alpha val="100000"/>
                  </a:srgbClr>
                </a:solidFill>
                <a:latin typeface="Calibri"/>
              </a:rPr>
              <a:t><![CDATA[AQA GCSE PHYSICS  ·  PAPER 2  ·  FOUNDATION & HIGHER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914400"/>
            <a:ext cx="571500" cy="5715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295400" y="866775"/>
            <a:ext cx="10344150" cy="6572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Warm-up - Answers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Waves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Lesson 7 of 12]]></a:t>
            </a:r>
          </a:p>
        </p:txBody>
      </p:sp>
      <p:sp>
        <p:nvSpPr>
          <p:cNvPr id="9" name="" descr=""/>
          <p:cNvSpPr/>
          <p:nvPr/>
        </p:nvSpPr>
        <p:spPr>
          <a:xfrm>
            <a:off x="552450" y="1914525"/>
            <a:ext cx="11087100" cy="809625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0" name="" descr=""/>
          <p:cNvSpPr/>
          <p:nvPr/>
        </p:nvSpPr>
        <p:spPr>
          <a:xfrm>
            <a:off x="762000" y="2124075"/>
            <a:ext cx="381000" cy="381000"/>
          </a:xfrm>
          <a:prstGeom prst="ellipse">
            <a:avLst/>
          </a:prstGeom>
          <a:solidFill>
            <a:srgbClr val="C98B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1" name=""/>
          <p:cNvSpPr txBox="1"/>
          <p:nvPr/>
        </p:nvSpPr>
        <p:spPr>
          <a:xfrm>
            <a:off x="762000" y="2181225"/>
            <a:ext cx="381000" cy="266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7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1]]></a:t>
            </a:r>
          </a:p>
        </p:txBody>
      </p:sp>
      <p:sp>
        <p:nvSpPr>
          <p:cNvPr id="12" name=""/>
          <p:cNvSpPr txBox="1"/>
          <p:nvPr/>
        </p:nvSpPr>
        <p:spPr>
          <a:xfrm>
            <a:off x="1390650" y="2028825"/>
            <a:ext cx="10039350" cy="5810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</a:pPr>
            <a:r>
              <a:rPr lang="en-US" b="1" strike="noStrike" sz="16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What is a wave?]]></a:t>
            </a:r>
          </a:p>
          <a:p>
            <a:pPr algn="l" rtl="0" fontAlgn="ctr" marL="0" marR="0" indent="0" lvl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C98B3C">
                    <a:alpha val="100000"/>
                  </a:srgbClr>
                </a:solidFill>
                <a:latin typeface="Calibri"/>
              </a:rPr>
              <a:t><![CDATA[A way of transferring energy]]></a:t>
            </a:r>
          </a:p>
        </p:txBody>
      </p:sp>
      <p:sp>
        <p:nvSpPr>
          <p:cNvPr id="13" name="" descr=""/>
          <p:cNvSpPr/>
          <p:nvPr/>
        </p:nvSpPr>
        <p:spPr>
          <a:xfrm>
            <a:off x="552450" y="2800350"/>
            <a:ext cx="11087100" cy="809625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4" name="" descr=""/>
          <p:cNvSpPr/>
          <p:nvPr/>
        </p:nvSpPr>
        <p:spPr>
          <a:xfrm>
            <a:off x="762000" y="3009900"/>
            <a:ext cx="381000" cy="381000"/>
          </a:xfrm>
          <a:prstGeom prst="ellipse">
            <a:avLst/>
          </a:prstGeom>
          <a:solidFill>
            <a:srgbClr val="C98B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5" name=""/>
          <p:cNvSpPr txBox="1"/>
          <p:nvPr/>
        </p:nvSpPr>
        <p:spPr>
          <a:xfrm>
            <a:off x="762000" y="3067050"/>
            <a:ext cx="381000" cy="266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7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2]]></a:t>
            </a:r>
          </a:p>
        </p:txBody>
      </p:sp>
      <p:sp>
        <p:nvSpPr>
          <p:cNvPr id="16" name=""/>
          <p:cNvSpPr txBox="1"/>
          <p:nvPr/>
        </p:nvSpPr>
        <p:spPr>
          <a:xfrm>
            <a:off x="1390650" y="2914650"/>
            <a:ext cx="10039350" cy="5810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</a:pPr>
            <a:r>
              <a:rPr lang="en-US" b="1" strike="noStrike" sz="16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What is frequency?]]></a:t>
            </a:r>
          </a:p>
          <a:p>
            <a:pPr algn="l" rtl="0" fontAlgn="ctr" marL="0" marR="0" indent="0" lvl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C98B3C">
                    <a:alpha val="100000"/>
                  </a:srgbClr>
                </a:solidFill>
                <a:latin typeface="Calibri"/>
              </a:rPr>
              <a:t><![CDATA[Number of waves per second]]></a:t>
            </a:r>
          </a:p>
        </p:txBody>
      </p:sp>
      <p:sp>
        <p:nvSpPr>
          <p:cNvPr id="17" name="" descr=""/>
          <p:cNvSpPr/>
          <p:nvPr/>
        </p:nvSpPr>
        <p:spPr>
          <a:xfrm>
            <a:off x="552450" y="3686175"/>
            <a:ext cx="11087100" cy="809625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8" name="" descr=""/>
          <p:cNvSpPr/>
          <p:nvPr/>
        </p:nvSpPr>
        <p:spPr>
          <a:xfrm>
            <a:off x="762000" y="3895725"/>
            <a:ext cx="381000" cy="381000"/>
          </a:xfrm>
          <a:prstGeom prst="ellipse">
            <a:avLst/>
          </a:prstGeom>
          <a:solidFill>
            <a:srgbClr val="C98B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9" name=""/>
          <p:cNvSpPr txBox="1"/>
          <p:nvPr/>
        </p:nvSpPr>
        <p:spPr>
          <a:xfrm>
            <a:off x="762000" y="3952875"/>
            <a:ext cx="381000" cy="266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7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3]]></a:t>
            </a:r>
          </a:p>
        </p:txBody>
      </p:sp>
      <p:sp>
        <p:nvSpPr>
          <p:cNvPr id="20" name=""/>
          <p:cNvSpPr txBox="1"/>
          <p:nvPr/>
        </p:nvSpPr>
        <p:spPr>
          <a:xfrm>
            <a:off x="1390650" y="3800475"/>
            <a:ext cx="10039350" cy="5810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</a:pPr>
            <a:r>
              <a:rPr lang="en-US" b="1" strike="noStrike" sz="16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Name a colour of the rainbow.]]></a:t>
            </a:r>
          </a:p>
          <a:p>
            <a:pPr algn="l" rtl="0" fontAlgn="ctr" marL="0" marR="0" indent="0" lvl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C98B3C">
                    <a:alpha val="100000"/>
                  </a:srgbClr>
                </a:solidFill>
                <a:latin typeface="Calibri"/>
              </a:rPr>
              <a:t><![CDATA[Red, orange, yellow, green, blue, indigo or violet]]></a:t>
            </a:r>
          </a:p>
        </p:txBody>
      </p:sp>
      <p:sp>
        <p:nvSpPr>
          <p:cNvPr id="21" name="" descr=""/>
          <p:cNvSpPr/>
          <p:nvPr/>
        </p:nvSpPr>
        <p:spPr>
          <a:xfrm>
            <a:off x="552450" y="4572000"/>
            <a:ext cx="11087100" cy="809625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2" name="" descr=""/>
          <p:cNvSpPr/>
          <p:nvPr/>
        </p:nvSpPr>
        <p:spPr>
          <a:xfrm>
            <a:off x="762000" y="4781550"/>
            <a:ext cx="381000" cy="381000"/>
          </a:xfrm>
          <a:prstGeom prst="ellipse">
            <a:avLst/>
          </a:prstGeom>
          <a:solidFill>
            <a:srgbClr val="C98B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3" name=""/>
          <p:cNvSpPr txBox="1"/>
          <p:nvPr/>
        </p:nvSpPr>
        <p:spPr>
          <a:xfrm>
            <a:off x="762000" y="4838700"/>
            <a:ext cx="381000" cy="266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7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4]]></a:t>
            </a:r>
          </a:p>
        </p:txBody>
      </p:sp>
      <p:sp>
        <p:nvSpPr>
          <p:cNvPr id="24" name=""/>
          <p:cNvSpPr txBox="1"/>
          <p:nvPr/>
        </p:nvSpPr>
        <p:spPr>
          <a:xfrm>
            <a:off x="1390650" y="4686300"/>
            <a:ext cx="10039350" cy="5810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</a:pPr>
            <a:r>
              <a:rPr lang="en-US" b="1" strike="noStrike" sz="16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What is the speed of light in a vacuum?]]></a:t>
            </a:r>
          </a:p>
          <a:p>
            <a:pPr algn="l" rtl="0" fontAlgn="ctr" marL="0" marR="0" indent="0" lvl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C98B3C">
                    <a:alpha val="100000"/>
                  </a:srgbClr>
                </a:solidFill>
                <a:latin typeface="Calibri"/>
              </a:rPr>
              <a:t><![CDATA[3.0 × 10⁸ m/s]]></a:t>
            </a:r>
          </a:p>
        </p:txBody>
      </p:sp>
      <p:sp>
        <p:nvSpPr>
          <p:cNvPr id="25" name="" descr=""/>
          <p:cNvSpPr/>
          <p:nvPr/>
        </p:nvSpPr>
        <p:spPr>
          <a:xfrm>
            <a:off x="552450" y="5457825"/>
            <a:ext cx="11087100" cy="809625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6" name="" descr=""/>
          <p:cNvSpPr/>
          <p:nvPr/>
        </p:nvSpPr>
        <p:spPr>
          <a:xfrm>
            <a:off x="762000" y="5667375"/>
            <a:ext cx="381000" cy="381000"/>
          </a:xfrm>
          <a:prstGeom prst="ellipse">
            <a:avLst/>
          </a:prstGeom>
          <a:solidFill>
            <a:srgbClr val="C98B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7" name=""/>
          <p:cNvSpPr txBox="1"/>
          <p:nvPr/>
        </p:nvSpPr>
        <p:spPr>
          <a:xfrm>
            <a:off x="762000" y="5724525"/>
            <a:ext cx="381000" cy="266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7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5]]></a:t>
            </a:r>
          </a:p>
        </p:txBody>
      </p:sp>
      <p:sp>
        <p:nvSpPr>
          <p:cNvPr id="28" name=""/>
          <p:cNvSpPr txBox="1"/>
          <p:nvPr/>
        </p:nvSpPr>
        <p:spPr>
          <a:xfrm>
            <a:off x="1390650" y="5572125"/>
            <a:ext cx="10039350" cy="5810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</a:pPr>
            <a:r>
              <a:rPr lang="en-US" b="1" strike="noStrike" sz="16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What type of wave is light?]]></a:t>
            </a:r>
          </a:p>
          <a:p>
            <a:pPr algn="l" rtl="0" fontAlgn="ctr" marL="0" marR="0" indent="0" lvl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C98B3C">
                    <a:alpha val="100000"/>
                  </a:srgbClr>
                </a:solidFill>
                <a:latin typeface="Calibri"/>
              </a:rPr>
              <a:t><![CDATA[Transverse]]></a:t>
            </a:r>
          </a:p>
        </p:txBody>
      </p:sp>
      <p:sp>
        <p:nvSpPr>
          <p:cNvPr id="29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D9D2B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D9D2B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C98B3C">
                    <a:alpha val="100000"/>
                  </a:srgbClr>
                </a:solidFill>
                <a:latin typeface="Calibri"/>
              </a:rPr>
              <a:t><![CDATA[AQA GCSE PHYSICS  ·  PAPER 2  ·  FOUNDATION & HIGHER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914400"/>
            <a:ext cx="571500" cy="5715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295400" y="866775"/>
            <a:ext cx="10344150" cy="6572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Learning Objectives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Waves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Lesson 7 of 12]]></a:t>
            </a:r>
          </a:p>
        </p:txBody>
      </p:sp>
      <p:sp>
        <p:nvSpPr>
          <p:cNvPr id="9" name="" descr=""/>
          <p:cNvSpPr/>
          <p:nvPr/>
        </p:nvSpPr>
        <p:spPr>
          <a:xfrm>
            <a:off x="552450" y="2009775"/>
            <a:ext cx="11087100" cy="1009650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0" name="" descr=""/>
          <p:cNvSpPr/>
          <p:nvPr/>
        </p:nvSpPr>
        <p:spPr>
          <a:xfrm>
            <a:off x="819150" y="2152650"/>
            <a:ext cx="723900" cy="723900"/>
          </a:xfrm>
          <a:prstGeom prst="ellipse">
            <a:avLst/>
          </a:prstGeom>
          <a:solidFill>
            <a:srgbClr val="FFFFFF">
              <a:alpha val="100000"/>
            </a:srgbClr>
          </a:solidFill>
          <a:ln w="19050">
            <a:solidFill>
              <a:srgbClr val="C98B3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1" name=""/>
          <p:cNvSpPr txBox="1"/>
          <p:nvPr/>
        </p:nvSpPr>
        <p:spPr>
          <a:xfrm>
            <a:off x="819150" y="2152650"/>
            <a:ext cx="723900" cy="7239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1]]></a:t>
            </a:r>
          </a:p>
        </p:txBody>
      </p:sp>
      <p:sp>
        <p:nvSpPr>
          <p:cNvPr id="12" name=""/>
          <p:cNvSpPr txBox="1"/>
          <p:nvPr/>
        </p:nvSpPr>
        <p:spPr>
          <a:xfrm>
            <a:off x="1781175" y="2009775"/>
            <a:ext cx="9582150" cy="10096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7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List the seven types of electromagnetic wave in order.]]></a:t>
            </a:r>
          </a:p>
        </p:txBody>
      </p:sp>
      <p:sp>
        <p:nvSpPr>
          <p:cNvPr id="13" name="" descr=""/>
          <p:cNvSpPr/>
          <p:nvPr/>
        </p:nvSpPr>
        <p:spPr>
          <a:xfrm>
            <a:off x="552450" y="3095625"/>
            <a:ext cx="11087100" cy="1009650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4" name="" descr=""/>
          <p:cNvSpPr/>
          <p:nvPr/>
        </p:nvSpPr>
        <p:spPr>
          <a:xfrm>
            <a:off x="819150" y="3238500"/>
            <a:ext cx="723900" cy="723900"/>
          </a:xfrm>
          <a:prstGeom prst="ellipse">
            <a:avLst/>
          </a:prstGeom>
          <a:solidFill>
            <a:srgbClr val="FFFFFF">
              <a:alpha val="100000"/>
            </a:srgbClr>
          </a:solidFill>
          <a:ln w="19050">
            <a:solidFill>
              <a:srgbClr val="C98B3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5" name=""/>
          <p:cNvSpPr txBox="1"/>
          <p:nvPr/>
        </p:nvSpPr>
        <p:spPr>
          <a:xfrm>
            <a:off x="819150" y="3238500"/>
            <a:ext cx="723900" cy="7239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2]]></a:t>
            </a:r>
          </a:p>
        </p:txBody>
      </p:sp>
      <p:sp>
        <p:nvSpPr>
          <p:cNvPr id="16" name=""/>
          <p:cNvSpPr txBox="1"/>
          <p:nvPr/>
        </p:nvSpPr>
        <p:spPr>
          <a:xfrm>
            <a:off x="1781175" y="3095625"/>
            <a:ext cx="9582150" cy="10096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7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State that all EM waves are transverse and travel at the same speed in a vacuum or air.]]></a:t>
            </a:r>
          </a:p>
        </p:txBody>
      </p:sp>
      <p:sp>
        <p:nvSpPr>
          <p:cNvPr id="17" name="" descr=""/>
          <p:cNvSpPr/>
          <p:nvPr/>
        </p:nvSpPr>
        <p:spPr>
          <a:xfrm>
            <a:off x="552450" y="4181475"/>
            <a:ext cx="11087100" cy="1009650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8" name="" descr=""/>
          <p:cNvSpPr/>
          <p:nvPr/>
        </p:nvSpPr>
        <p:spPr>
          <a:xfrm>
            <a:off x="819150" y="4324350"/>
            <a:ext cx="723900" cy="723900"/>
          </a:xfrm>
          <a:prstGeom prst="ellipse">
            <a:avLst/>
          </a:prstGeom>
          <a:solidFill>
            <a:srgbClr val="FFFFFF">
              <a:alpha val="100000"/>
            </a:srgbClr>
          </a:solidFill>
          <a:ln w="19050">
            <a:solidFill>
              <a:srgbClr val="C98B3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9" name=""/>
          <p:cNvSpPr txBox="1"/>
          <p:nvPr/>
        </p:nvSpPr>
        <p:spPr>
          <a:xfrm>
            <a:off x="819150" y="4324350"/>
            <a:ext cx="723900" cy="7239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3]]></a:t>
            </a:r>
          </a:p>
        </p:txBody>
      </p:sp>
      <p:sp>
        <p:nvSpPr>
          <p:cNvPr id="20" name=""/>
          <p:cNvSpPr txBox="1"/>
          <p:nvPr/>
        </p:nvSpPr>
        <p:spPr>
          <a:xfrm>
            <a:off x="1781175" y="4181475"/>
            <a:ext cx="9582150" cy="10096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7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Relate wavelength to frequency across the spectrum.]]></a:t>
            </a:r>
          </a:p>
        </p:txBody>
      </p:sp>
      <p:sp>
        <p:nvSpPr>
          <p:cNvPr id="21" name="" descr=""/>
          <p:cNvSpPr/>
          <p:nvPr/>
        </p:nvSpPr>
        <p:spPr>
          <a:xfrm>
            <a:off x="552450" y="5267325"/>
            <a:ext cx="11087100" cy="1009650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2" name="" descr=""/>
          <p:cNvSpPr/>
          <p:nvPr/>
        </p:nvSpPr>
        <p:spPr>
          <a:xfrm>
            <a:off x="819150" y="5410200"/>
            <a:ext cx="723900" cy="723900"/>
          </a:xfrm>
          <a:prstGeom prst="ellipse">
            <a:avLst/>
          </a:prstGeom>
          <a:solidFill>
            <a:srgbClr val="FFFFFF">
              <a:alpha val="100000"/>
            </a:srgbClr>
          </a:solidFill>
          <a:ln w="19050">
            <a:solidFill>
              <a:srgbClr val="C98B3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3" name=""/>
          <p:cNvSpPr txBox="1"/>
          <p:nvPr/>
        </p:nvSpPr>
        <p:spPr>
          <a:xfrm>
            <a:off x="819150" y="5410200"/>
            <a:ext cx="723900" cy="7239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4]]></a:t>
            </a:r>
          </a:p>
        </p:txBody>
      </p:sp>
      <p:sp>
        <p:nvSpPr>
          <p:cNvPr id="24" name=""/>
          <p:cNvSpPr txBox="1"/>
          <p:nvPr/>
        </p:nvSpPr>
        <p:spPr>
          <a:xfrm>
            <a:off x="1781175" y="5267325"/>
            <a:ext cx="9582150" cy="10096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7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Give examples of energy transfer by EM waves.]]></a:t>
            </a:r>
          </a:p>
        </p:txBody>
      </p:sp>
      <p:sp>
        <p:nvSpPr>
          <p:cNvPr id="25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D9D2B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D9D2B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C98B3C">
                    <a:alpha val="100000"/>
                  </a:srgbClr>
                </a:solidFill>
                <a:latin typeface="Calibri"/>
              </a:rPr>
              <a:t><![CDATA[AQA GCSE PHYSICS  ·  PAPER 2  ·  FOUNDATION & HIGHER]]></a:t>
            </a:r>
          </a:p>
        </p:txBody>
      </p:sp>
      <p:sp>
        <p:nvSpPr>
          <p:cNvPr id="5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Waves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Lesson 7 of 12]]></a:t>
            </a:r>
          </a:p>
        </p:txBody>
      </p:sp>
      <p:pic>
        <p:nvPicPr>
          <p:cNvPr id="7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772150" y="1162050"/>
            <a:ext cx="647700" cy="647700"/>
          </a:xfrm>
          <a:prstGeom prst="rect">
            <a:avLst/>
          </a:prstGeom>
          <a:noFill/>
        </p:spPr>
      </p:pic>
      <p:sp>
        <p:nvSpPr>
          <p:cNvPr id="8" name=""/>
          <p:cNvSpPr txBox="1"/>
          <p:nvPr/>
        </p:nvSpPr>
        <p:spPr>
          <a:xfrm>
            <a:off x="552450" y="2038350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100" spc="150" u="none" cap="none">
                <a:solidFill>
                  <a:srgbClr val="C98B3C">
                    <a:alpha val="100000"/>
                  </a:srgbClr>
                </a:solidFill>
                <a:latin typeface="Calibri"/>
              </a:rPr>
              <a:t><![CDATA[THE EM SPECTRUM]]></a:t>
            </a:r>
          </a:p>
        </p:txBody>
      </p:sp>
      <p:sp>
        <p:nvSpPr>
          <p:cNvPr id="9" name=""/>
          <p:cNvSpPr txBox="1"/>
          <p:nvPr/>
        </p:nvSpPr>
        <p:spPr>
          <a:xfrm>
            <a:off x="1333500" y="2400300"/>
            <a:ext cx="9525000" cy="30480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4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5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Electromagnetic waves are transverse waves that transfer energy from a source to an absorber. They form a continuous spectrum and all travel at the same speed through a vacuum or air.]]></a:t>
            </a:r>
          </a:p>
        </p:txBody>
      </p:sp>
      <p:sp>
        <p:nvSpPr>
          <p:cNvPr id="10" name="" descr=""/>
          <p:cNvSpPr/>
          <p:nvPr/>
        </p:nvSpPr>
        <p:spPr>
          <a:xfrm>
            <a:off x="5772150" y="5524500"/>
            <a:ext cx="647700" cy="28575"/>
          </a:xfrm>
          <a:prstGeom prst="rect">
            <a:avLst/>
          </a:prstGeom>
          <a:solidFill>
            <a:srgbClr val="C98B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1" name=""/>
          <p:cNvSpPr txBox="1"/>
          <p:nvPr/>
        </p:nvSpPr>
        <p:spPr>
          <a:xfrm>
            <a:off x="1905000" y="5734050"/>
            <a:ext cx="8382000" cy="68580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i="1" strike="noStrike" sz="11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From long to short wavelength (or low to high frequency): radio, microwave, infrared, visible light (red to violet), ultraviolet, X-rays, gamma rays.]]></a:t>
            </a:r>
          </a:p>
        </p:txBody>
      </p:sp>
      <p:sp>
        <p:nvSpPr>
          <p:cNvPr id="12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D9D2B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D9D2B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C98B3C">
                    <a:alpha val="100000"/>
                  </a:srgbClr>
                </a:solidFill>
                <a:latin typeface="Calibri"/>
              </a:rPr>
              <a:t><![CDATA[AQA GCSE PHYSICS  ·  PAPER 2  ·  FOUNDATION & HIGHER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914400"/>
            <a:ext cx="571500" cy="5715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295400" y="866775"/>
            <a:ext cx="10344150" cy="6572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The Electromagnetic Spectrum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Waves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Lesson 7 of 12]]></a:t>
            </a:r>
          </a:p>
        </p:txBody>
      </p:sp>
      <p:pic>
        <p:nvPicPr>
          <p:cNvPr id="9" name="" descr="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52450" y="-219075"/>
            <a:ext cx="11087100" cy="8315325"/>
          </a:xfrm>
          <a:prstGeom prst="rect">
            <a:avLst/>
          </a:prstGeom>
          <a:noFill/>
        </p:spPr>
      </p:pic>
      <p:sp>
        <p:nvSpPr>
          <p:cNvPr id="10" name="" descr=""/>
          <p:cNvSpPr/>
          <p:nvPr/>
        </p:nvSpPr>
        <p:spPr>
          <a:xfrm>
            <a:off x="552450" y="2286000"/>
            <a:ext cx="11087100" cy="3295650"/>
          </a:xfrm>
          <a:prstGeom prst="rect">
            <a:avLst/>
          </a:prstGeom>
          <a:noFill/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1" name=""/>
          <p:cNvSpPr txBox="1"/>
          <p:nvPr/>
        </p:nvSpPr>
        <p:spPr>
          <a:xfrm>
            <a:off x="552450" y="5657850"/>
            <a:ext cx="11087100" cy="24765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1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Longer wavelength means lower frequency.]]></a:t>
            </a:r>
          </a:p>
        </p:txBody>
      </p:sp>
      <p:sp>
        <p:nvSpPr>
          <p:cNvPr id="12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D9D2B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D9D2B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C98B3C">
                    <a:alpha val="100000"/>
                  </a:srgbClr>
                </a:solidFill>
                <a:latin typeface="Calibri"/>
              </a:rPr>
              <a:t><![CDATA[AQA GCSE PHYSICS  ·  PAPER 2  ·  FOUNDATION & HIGHER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914400"/>
            <a:ext cx="571500" cy="5715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295400" y="866775"/>
            <a:ext cx="10344150" cy="6572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The Seven Groups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Waves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Lesson 7 of 12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52450" y="1695450"/>
            <a:ext cx="11087100" cy="40957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i="1" strike="noStrike" sz="13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Learn the order.]]></a:t>
            </a:r>
          </a:p>
        </p:txBody>
      </p:sp>
      <p:sp>
        <p:nvSpPr>
          <p:cNvPr id="10" name="" descr=""/>
          <p:cNvSpPr/>
          <p:nvPr/>
        </p:nvSpPr>
        <p:spPr>
          <a:xfrm>
            <a:off x="552450" y="2228850"/>
            <a:ext cx="11087100" cy="438150"/>
          </a:xfrm>
          <a:prstGeom prst="rect">
            <a:avLst/>
          </a:prstGeom>
          <a:solidFill>
            <a:srgbClr val="12414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1" name=""/>
          <p:cNvSpPr txBox="1"/>
          <p:nvPr/>
        </p:nvSpPr>
        <p:spPr>
          <a:xfrm>
            <a:off x="685800" y="2228850"/>
            <a:ext cx="3429000" cy="4381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3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Group]]></a:t>
            </a:r>
          </a:p>
        </p:txBody>
      </p:sp>
      <p:sp>
        <p:nvSpPr>
          <p:cNvPr id="12" name=""/>
          <p:cNvSpPr txBox="1"/>
          <p:nvPr/>
        </p:nvSpPr>
        <p:spPr>
          <a:xfrm>
            <a:off x="4381500" y="2228850"/>
            <a:ext cx="3429000" cy="4381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3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Wavelength]]></a:t>
            </a:r>
          </a:p>
        </p:txBody>
      </p:sp>
      <p:sp>
        <p:nvSpPr>
          <p:cNvPr id="13" name=""/>
          <p:cNvSpPr txBox="1"/>
          <p:nvPr/>
        </p:nvSpPr>
        <p:spPr>
          <a:xfrm>
            <a:off x="8077200" y="2228850"/>
            <a:ext cx="3429000" cy="4381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3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Frequency]]></a:t>
            </a:r>
          </a:p>
        </p:txBody>
      </p:sp>
      <p:sp>
        <p:nvSpPr>
          <p:cNvPr id="14" name="" descr=""/>
          <p:cNvSpPr/>
          <p:nvPr/>
        </p:nvSpPr>
        <p:spPr>
          <a:xfrm>
            <a:off x="552450" y="2667000"/>
            <a:ext cx="11087100" cy="514350"/>
          </a:xfrm>
          <a:prstGeom prst="rect">
            <a:avLst/>
          </a:prstGeom>
          <a:solidFill>
            <a:srgbClr val="F1F4F3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5" name="" descr=""/>
          <p:cNvSpPr/>
          <p:nvPr/>
        </p:nvSpPr>
        <p:spPr>
          <a:xfrm>
            <a:off x="552450" y="3171825"/>
            <a:ext cx="11087100" cy="9525"/>
          </a:xfrm>
          <a:prstGeom prst="rect">
            <a:avLst/>
          </a:prstGeom>
          <a:solidFill>
            <a:srgbClr val="C9D6D5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6" name=""/>
          <p:cNvSpPr txBox="1"/>
          <p:nvPr/>
        </p:nvSpPr>
        <p:spPr>
          <a:xfrm>
            <a:off x="685800" y="2667000"/>
            <a:ext cx="3429000" cy="5143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4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2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Radio waves]]></a:t>
            </a:r>
          </a:p>
        </p:txBody>
      </p:sp>
      <p:sp>
        <p:nvSpPr>
          <p:cNvPr id="17" name=""/>
          <p:cNvSpPr txBox="1"/>
          <p:nvPr/>
        </p:nvSpPr>
        <p:spPr>
          <a:xfrm>
            <a:off x="4381500" y="2667000"/>
            <a:ext cx="3429000" cy="5143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4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Longest]]></a:t>
            </a:r>
          </a:p>
        </p:txBody>
      </p:sp>
      <p:sp>
        <p:nvSpPr>
          <p:cNvPr id="18" name=""/>
          <p:cNvSpPr txBox="1"/>
          <p:nvPr/>
        </p:nvSpPr>
        <p:spPr>
          <a:xfrm>
            <a:off x="8077200" y="2667000"/>
            <a:ext cx="3429000" cy="5143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4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Lowest]]></a:t>
            </a:r>
          </a:p>
        </p:txBody>
      </p:sp>
      <p:sp>
        <p:nvSpPr>
          <p:cNvPr id="19" name="" descr=""/>
          <p:cNvSpPr/>
          <p:nvPr/>
        </p:nvSpPr>
        <p:spPr>
          <a:xfrm>
            <a:off x="552450" y="3181350"/>
            <a:ext cx="11087100" cy="514350"/>
          </a:xfrm>
          <a:prstGeom prst="rect">
            <a:avLst/>
          </a:prstGeom>
          <a:solidFill>
            <a:srgbClr val="FFFFFF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0" name="" descr=""/>
          <p:cNvSpPr/>
          <p:nvPr/>
        </p:nvSpPr>
        <p:spPr>
          <a:xfrm>
            <a:off x="552450" y="3686175"/>
            <a:ext cx="11087100" cy="9525"/>
          </a:xfrm>
          <a:prstGeom prst="rect">
            <a:avLst/>
          </a:prstGeom>
          <a:solidFill>
            <a:srgbClr val="C9D6D5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1" name=""/>
          <p:cNvSpPr txBox="1"/>
          <p:nvPr/>
        </p:nvSpPr>
        <p:spPr>
          <a:xfrm>
            <a:off x="685800" y="3181350"/>
            <a:ext cx="3429000" cy="5143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4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2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Microwaves]]></a:t>
            </a:r>
          </a:p>
        </p:txBody>
      </p:sp>
      <p:sp>
        <p:nvSpPr>
          <p:cNvPr id="22" name="" descr=""/>
          <p:cNvSpPr/>
          <p:nvPr/>
        </p:nvSpPr>
        <p:spPr>
          <a:xfrm>
            <a:off x="552450" y="3695700"/>
            <a:ext cx="11087100" cy="514350"/>
          </a:xfrm>
          <a:prstGeom prst="rect">
            <a:avLst/>
          </a:prstGeom>
          <a:solidFill>
            <a:srgbClr val="F1F4F3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3" name="" descr=""/>
          <p:cNvSpPr/>
          <p:nvPr/>
        </p:nvSpPr>
        <p:spPr>
          <a:xfrm>
            <a:off x="552450" y="4200525"/>
            <a:ext cx="11087100" cy="9525"/>
          </a:xfrm>
          <a:prstGeom prst="rect">
            <a:avLst/>
          </a:prstGeom>
          <a:solidFill>
            <a:srgbClr val="C9D6D5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4" name=""/>
          <p:cNvSpPr txBox="1"/>
          <p:nvPr/>
        </p:nvSpPr>
        <p:spPr>
          <a:xfrm>
            <a:off x="685800" y="3695700"/>
            <a:ext cx="3429000" cy="5143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4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2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Infrared]]></a:t>
            </a:r>
          </a:p>
        </p:txBody>
      </p:sp>
      <p:sp>
        <p:nvSpPr>
          <p:cNvPr id="25" name="" descr=""/>
          <p:cNvSpPr/>
          <p:nvPr/>
        </p:nvSpPr>
        <p:spPr>
          <a:xfrm>
            <a:off x="552450" y="4210050"/>
            <a:ext cx="11087100" cy="514350"/>
          </a:xfrm>
          <a:prstGeom prst="rect">
            <a:avLst/>
          </a:prstGeom>
          <a:solidFill>
            <a:srgbClr val="FFFFFF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6" name="" descr=""/>
          <p:cNvSpPr/>
          <p:nvPr/>
        </p:nvSpPr>
        <p:spPr>
          <a:xfrm>
            <a:off x="552450" y="4714875"/>
            <a:ext cx="11087100" cy="9525"/>
          </a:xfrm>
          <a:prstGeom prst="rect">
            <a:avLst/>
          </a:prstGeom>
          <a:solidFill>
            <a:srgbClr val="C9D6D5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7" name=""/>
          <p:cNvSpPr txBox="1"/>
          <p:nvPr/>
        </p:nvSpPr>
        <p:spPr>
          <a:xfrm>
            <a:off x="685800" y="4210050"/>
            <a:ext cx="3429000" cy="5143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4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2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Visible light (red to violet)]]></a:t>
            </a:r>
          </a:p>
        </p:txBody>
      </p:sp>
      <p:sp>
        <p:nvSpPr>
          <p:cNvPr id="28" name="" descr=""/>
          <p:cNvSpPr/>
          <p:nvPr/>
        </p:nvSpPr>
        <p:spPr>
          <a:xfrm>
            <a:off x="552450" y="4724400"/>
            <a:ext cx="11087100" cy="514350"/>
          </a:xfrm>
          <a:prstGeom prst="rect">
            <a:avLst/>
          </a:prstGeom>
          <a:solidFill>
            <a:srgbClr val="F1F4F3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9" name="" descr=""/>
          <p:cNvSpPr/>
          <p:nvPr/>
        </p:nvSpPr>
        <p:spPr>
          <a:xfrm>
            <a:off x="552450" y="5229225"/>
            <a:ext cx="11087100" cy="9525"/>
          </a:xfrm>
          <a:prstGeom prst="rect">
            <a:avLst/>
          </a:prstGeom>
          <a:solidFill>
            <a:srgbClr val="C9D6D5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0" name=""/>
          <p:cNvSpPr txBox="1"/>
          <p:nvPr/>
        </p:nvSpPr>
        <p:spPr>
          <a:xfrm>
            <a:off x="685800" y="4724400"/>
            <a:ext cx="3429000" cy="5143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4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2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Ultraviolet]]></a:t>
            </a:r>
          </a:p>
        </p:txBody>
      </p:sp>
      <p:sp>
        <p:nvSpPr>
          <p:cNvPr id="31" name="" descr=""/>
          <p:cNvSpPr/>
          <p:nvPr/>
        </p:nvSpPr>
        <p:spPr>
          <a:xfrm>
            <a:off x="552450" y="5238750"/>
            <a:ext cx="11087100" cy="514350"/>
          </a:xfrm>
          <a:prstGeom prst="rect">
            <a:avLst/>
          </a:prstGeom>
          <a:solidFill>
            <a:srgbClr val="FFFFFF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2" name="" descr=""/>
          <p:cNvSpPr/>
          <p:nvPr/>
        </p:nvSpPr>
        <p:spPr>
          <a:xfrm>
            <a:off x="552450" y="5743575"/>
            <a:ext cx="11087100" cy="9525"/>
          </a:xfrm>
          <a:prstGeom prst="rect">
            <a:avLst/>
          </a:prstGeom>
          <a:solidFill>
            <a:srgbClr val="C9D6D5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3" name=""/>
          <p:cNvSpPr txBox="1"/>
          <p:nvPr/>
        </p:nvSpPr>
        <p:spPr>
          <a:xfrm>
            <a:off x="685800" y="5238750"/>
            <a:ext cx="3429000" cy="5143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4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2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X-rays]]></a:t>
            </a:r>
          </a:p>
        </p:txBody>
      </p:sp>
      <p:sp>
        <p:nvSpPr>
          <p:cNvPr id="34" name="" descr=""/>
          <p:cNvSpPr/>
          <p:nvPr/>
        </p:nvSpPr>
        <p:spPr>
          <a:xfrm>
            <a:off x="552450" y="5753100"/>
            <a:ext cx="11087100" cy="514350"/>
          </a:xfrm>
          <a:prstGeom prst="rect">
            <a:avLst/>
          </a:prstGeom>
          <a:solidFill>
            <a:srgbClr val="F1F4F3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5" name="" descr=""/>
          <p:cNvSpPr/>
          <p:nvPr/>
        </p:nvSpPr>
        <p:spPr>
          <a:xfrm>
            <a:off x="552450" y="6257925"/>
            <a:ext cx="11087100" cy="9525"/>
          </a:xfrm>
          <a:prstGeom prst="rect">
            <a:avLst/>
          </a:prstGeom>
          <a:solidFill>
            <a:srgbClr val="C9D6D5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6" name=""/>
          <p:cNvSpPr txBox="1"/>
          <p:nvPr/>
        </p:nvSpPr>
        <p:spPr>
          <a:xfrm>
            <a:off x="685800" y="5753100"/>
            <a:ext cx="3429000" cy="5143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4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2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Gamma rays]]></a:t>
            </a:r>
          </a:p>
        </p:txBody>
      </p:sp>
      <p:sp>
        <p:nvSpPr>
          <p:cNvPr id="37" name=""/>
          <p:cNvSpPr txBox="1"/>
          <p:nvPr/>
        </p:nvSpPr>
        <p:spPr>
          <a:xfrm>
            <a:off x="4381500" y="5753100"/>
            <a:ext cx="3429000" cy="5143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4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Shortest]]></a:t>
            </a:r>
          </a:p>
        </p:txBody>
      </p:sp>
      <p:sp>
        <p:nvSpPr>
          <p:cNvPr id="38" name=""/>
          <p:cNvSpPr txBox="1"/>
          <p:nvPr/>
        </p:nvSpPr>
        <p:spPr>
          <a:xfrm>
            <a:off x="8077200" y="5753100"/>
            <a:ext cx="3429000" cy="5143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4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Highest]]></a:t>
            </a:r>
          </a:p>
        </p:txBody>
      </p:sp>
      <p:sp>
        <p:nvSpPr>
          <p:cNvPr id="39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D9D2B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D9D2B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C98B3C">
                    <a:alpha val="100000"/>
                  </a:srgbClr>
                </a:solidFill>
                <a:latin typeface="Calibri"/>
              </a:rPr>
              <a:t><![CDATA[AQA GCSE PHYSICS  ·  PAPER 2  ·  FOUNDATION & HIGHER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914400"/>
            <a:ext cx="571500" cy="5715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295400" y="866775"/>
            <a:ext cx="10344150" cy="6572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Using the Wave Equation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Waves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Lesson 7 of 12]]></a:t>
            </a:r>
          </a:p>
        </p:txBody>
      </p:sp>
      <p:sp>
        <p:nvSpPr>
          <p:cNvPr id="9" name="" descr=""/>
          <p:cNvSpPr/>
          <p:nvPr/>
        </p:nvSpPr>
        <p:spPr>
          <a:xfrm>
            <a:off x="552450" y="1905000"/>
            <a:ext cx="11087100" cy="723900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0" name="" descr=""/>
          <p:cNvSpPr/>
          <p:nvPr/>
        </p:nvSpPr>
        <p:spPr>
          <a:xfrm>
            <a:off x="552450" y="1905000"/>
            <a:ext cx="57150" cy="723900"/>
          </a:xfrm>
          <a:prstGeom prst="rect">
            <a:avLst/>
          </a:prstGeom>
          <a:solidFill>
            <a:srgbClr val="C98B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1" name=""/>
          <p:cNvSpPr txBox="1"/>
          <p:nvPr/>
        </p:nvSpPr>
        <p:spPr>
          <a:xfrm>
            <a:off x="800100" y="2038350"/>
            <a:ext cx="10591800" cy="4572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5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A radio wave has a frequency of 100 MHz. Calculate its wavelength. Speed of EM waves = 3.0 × 10⁸ m/s.]]></a:t>
            </a:r>
          </a:p>
        </p:txBody>
      </p:sp>
      <p:sp>
        <p:nvSpPr>
          <p:cNvPr id="12" name="" descr=""/>
          <p:cNvSpPr/>
          <p:nvPr/>
        </p:nvSpPr>
        <p:spPr>
          <a:xfrm>
            <a:off x="552450" y="2952750"/>
            <a:ext cx="304800" cy="304800"/>
          </a:xfrm>
          <a:prstGeom prst="ellipse">
            <a:avLst/>
          </a:prstGeom>
          <a:solidFill>
            <a:srgbClr val="C98B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3" name=""/>
          <p:cNvSpPr txBox="1"/>
          <p:nvPr/>
        </p:nvSpPr>
        <p:spPr>
          <a:xfrm>
            <a:off x="552450" y="2981325"/>
            <a:ext cx="304800" cy="2476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3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1]]></a:t>
            </a:r>
          </a:p>
        </p:txBody>
      </p:sp>
      <p:sp>
        <p:nvSpPr>
          <p:cNvPr id="14" name=""/>
          <p:cNvSpPr txBox="1"/>
          <p:nvPr/>
        </p:nvSpPr>
        <p:spPr>
          <a:xfrm>
            <a:off x="1066800" y="2809875"/>
            <a:ext cx="3714750" cy="5905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6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4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Convert]]></a:t>
            </a:r>
          </a:p>
        </p:txBody>
      </p:sp>
      <p:sp>
        <p:nvSpPr>
          <p:cNvPr id="15" name=""/>
          <p:cNvSpPr txBox="1"/>
          <p:nvPr/>
        </p:nvSpPr>
        <p:spPr>
          <a:xfrm>
            <a:off x="4933950" y="2809875"/>
            <a:ext cx="6705600" cy="5905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6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5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100 MHz = 1.0 × 10⁸ Hz]]></a:t>
            </a:r>
          </a:p>
        </p:txBody>
      </p:sp>
      <p:sp>
        <p:nvSpPr>
          <p:cNvPr id="16" name="" descr=""/>
          <p:cNvSpPr/>
          <p:nvPr/>
        </p:nvSpPr>
        <p:spPr>
          <a:xfrm>
            <a:off x="552450" y="3638550"/>
            <a:ext cx="304800" cy="304800"/>
          </a:xfrm>
          <a:prstGeom prst="ellipse">
            <a:avLst/>
          </a:prstGeom>
          <a:solidFill>
            <a:srgbClr val="C98B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7" name=""/>
          <p:cNvSpPr txBox="1"/>
          <p:nvPr/>
        </p:nvSpPr>
        <p:spPr>
          <a:xfrm>
            <a:off x="552450" y="3667125"/>
            <a:ext cx="304800" cy="2476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3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2]]></a:t>
            </a:r>
          </a:p>
        </p:txBody>
      </p:sp>
      <p:sp>
        <p:nvSpPr>
          <p:cNvPr id="18" name=""/>
          <p:cNvSpPr txBox="1"/>
          <p:nvPr/>
        </p:nvSpPr>
        <p:spPr>
          <a:xfrm>
            <a:off x="1066800" y="3495675"/>
            <a:ext cx="3714750" cy="5905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6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4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Rearrange]]></a:t>
            </a:r>
          </a:p>
        </p:txBody>
      </p:sp>
      <p:sp>
        <p:nvSpPr>
          <p:cNvPr id="19" name=""/>
          <p:cNvSpPr txBox="1"/>
          <p:nvPr/>
        </p:nvSpPr>
        <p:spPr>
          <a:xfrm>
            <a:off x="4933950" y="3495675"/>
            <a:ext cx="6705600" cy="5905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6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5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λ= v ÷ f]]></a:t>
            </a:r>
          </a:p>
        </p:txBody>
      </p:sp>
      <p:sp>
        <p:nvSpPr>
          <p:cNvPr id="20" name="" descr=""/>
          <p:cNvSpPr/>
          <p:nvPr/>
        </p:nvSpPr>
        <p:spPr>
          <a:xfrm>
            <a:off x="552450" y="4324350"/>
            <a:ext cx="304800" cy="304800"/>
          </a:xfrm>
          <a:prstGeom prst="ellipse">
            <a:avLst/>
          </a:prstGeom>
          <a:solidFill>
            <a:srgbClr val="C98B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1" name=""/>
          <p:cNvSpPr txBox="1"/>
          <p:nvPr/>
        </p:nvSpPr>
        <p:spPr>
          <a:xfrm>
            <a:off x="552450" y="4352925"/>
            <a:ext cx="304800" cy="2476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3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3]]></a:t>
            </a:r>
          </a:p>
        </p:txBody>
      </p:sp>
      <p:sp>
        <p:nvSpPr>
          <p:cNvPr id="22" name=""/>
          <p:cNvSpPr txBox="1"/>
          <p:nvPr/>
        </p:nvSpPr>
        <p:spPr>
          <a:xfrm>
            <a:off x="1066800" y="4181475"/>
            <a:ext cx="3714750" cy="5905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6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4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Substitute]]></a:t>
            </a:r>
          </a:p>
        </p:txBody>
      </p:sp>
      <p:sp>
        <p:nvSpPr>
          <p:cNvPr id="23" name=""/>
          <p:cNvSpPr txBox="1"/>
          <p:nvPr/>
        </p:nvSpPr>
        <p:spPr>
          <a:xfrm>
            <a:off x="4933950" y="4181475"/>
            <a:ext cx="6705600" cy="5905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6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5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λ= 3.0 × 10⁸ ÷ 1.0 × 10⁸]]></a:t>
            </a:r>
          </a:p>
        </p:txBody>
      </p:sp>
      <p:sp>
        <p:nvSpPr>
          <p:cNvPr id="24" name="" descr=""/>
          <p:cNvSpPr/>
          <p:nvPr/>
        </p:nvSpPr>
        <p:spPr>
          <a:xfrm>
            <a:off x="552450" y="5010150"/>
            <a:ext cx="304800" cy="304800"/>
          </a:xfrm>
          <a:prstGeom prst="ellipse">
            <a:avLst/>
          </a:prstGeom>
          <a:solidFill>
            <a:srgbClr val="C98B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5" name=""/>
          <p:cNvSpPr txBox="1"/>
          <p:nvPr/>
        </p:nvSpPr>
        <p:spPr>
          <a:xfrm>
            <a:off x="552450" y="5038725"/>
            <a:ext cx="304800" cy="2476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3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4]]></a:t>
            </a:r>
          </a:p>
        </p:txBody>
      </p:sp>
      <p:sp>
        <p:nvSpPr>
          <p:cNvPr id="26" name=""/>
          <p:cNvSpPr txBox="1"/>
          <p:nvPr/>
        </p:nvSpPr>
        <p:spPr>
          <a:xfrm>
            <a:off x="1066800" y="4867275"/>
            <a:ext cx="3714750" cy="5905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6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4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Answer]]></a:t>
            </a:r>
          </a:p>
        </p:txBody>
      </p:sp>
      <p:sp>
        <p:nvSpPr>
          <p:cNvPr id="27" name=""/>
          <p:cNvSpPr txBox="1"/>
          <p:nvPr/>
        </p:nvSpPr>
        <p:spPr>
          <a:xfrm>
            <a:off x="4933950" y="4867275"/>
            <a:ext cx="6705600" cy="5905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6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5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λ= 3.0 m]]></a:t>
            </a:r>
          </a:p>
        </p:txBody>
      </p:sp>
      <p:sp>
        <p:nvSpPr>
          <p:cNvPr id="28" name="" descr=""/>
          <p:cNvSpPr/>
          <p:nvPr/>
        </p:nvSpPr>
        <p:spPr>
          <a:xfrm>
            <a:off x="552450" y="5581650"/>
            <a:ext cx="11087100" cy="704850"/>
          </a:xfrm>
          <a:prstGeom prst="roundRect">
            <a:avLst/>
          </a:prstGeom>
          <a:solidFill>
            <a:srgbClr val="12414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9" name=""/>
          <p:cNvSpPr txBox="1"/>
          <p:nvPr/>
        </p:nvSpPr>
        <p:spPr>
          <a:xfrm>
            <a:off x="781050" y="5695950"/>
            <a:ext cx="2857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100" spc="150" u="none" cap="none">
                <a:solidFill>
                  <a:srgbClr val="DCB480">
                    <a:alpha val="100000"/>
                  </a:srgbClr>
                </a:solidFill>
                <a:latin typeface="Calibri"/>
              </a:rPr>
              <a:t><![CDATA[ANSWER]]></a:t>
            </a:r>
          </a:p>
        </p:txBody>
      </p:sp>
      <p:sp>
        <p:nvSpPr>
          <p:cNvPr id="30" name=""/>
          <p:cNvSpPr txBox="1"/>
          <p:nvPr/>
        </p:nvSpPr>
        <p:spPr>
          <a:xfrm>
            <a:off x="781050" y="5905500"/>
            <a:ext cx="10629900" cy="30480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8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3.0 m]]></a:t>
            </a:r>
          </a:p>
        </p:txBody>
      </p:sp>
      <p:sp>
        <p:nvSpPr>
          <p:cNvPr id="31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D9D2B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D9D2B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C98B3C">
                    <a:alpha val="100000"/>
                  </a:srgbClr>
                </a:solidFill>
                <a:latin typeface="Calibri"/>
              </a:rPr>
              <a:t><![CDATA[AQA GCSE PHYSICS  ·  PAPER 2  ·  FOUNDATION & HIGHER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914400"/>
            <a:ext cx="571500" cy="5715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295400" y="866775"/>
            <a:ext cx="10344150" cy="6572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Memory Aid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Waves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Lesson 7 of 12]]></a:t>
            </a:r>
          </a:p>
        </p:txBody>
      </p:sp>
      <p:sp>
        <p:nvSpPr>
          <p:cNvPr id="9" name="" descr=""/>
          <p:cNvSpPr/>
          <p:nvPr/>
        </p:nvSpPr>
        <p:spPr>
          <a:xfrm>
            <a:off x="552450" y="1905000"/>
            <a:ext cx="11087100" cy="723900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0" name="" descr=""/>
          <p:cNvSpPr/>
          <p:nvPr/>
        </p:nvSpPr>
        <p:spPr>
          <a:xfrm>
            <a:off x="552450" y="1905000"/>
            <a:ext cx="57150" cy="723900"/>
          </a:xfrm>
          <a:prstGeom prst="rect">
            <a:avLst/>
          </a:prstGeom>
          <a:solidFill>
            <a:srgbClr val="C98B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1" name=""/>
          <p:cNvSpPr txBox="1"/>
          <p:nvPr/>
        </p:nvSpPr>
        <p:spPr>
          <a:xfrm>
            <a:off x="800100" y="2038350"/>
            <a:ext cx="10591800" cy="4572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5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Give a way to remember the order of the EM spectrum.]]></a:t>
            </a:r>
          </a:p>
        </p:txBody>
      </p:sp>
      <p:sp>
        <p:nvSpPr>
          <p:cNvPr id="12" name="" descr=""/>
          <p:cNvSpPr/>
          <p:nvPr/>
        </p:nvSpPr>
        <p:spPr>
          <a:xfrm>
            <a:off x="552450" y="3638550"/>
            <a:ext cx="304800" cy="304800"/>
          </a:xfrm>
          <a:prstGeom prst="ellipse">
            <a:avLst/>
          </a:prstGeom>
          <a:solidFill>
            <a:srgbClr val="C98B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3" name=""/>
          <p:cNvSpPr txBox="1"/>
          <p:nvPr/>
        </p:nvSpPr>
        <p:spPr>
          <a:xfrm>
            <a:off x="552450" y="3667125"/>
            <a:ext cx="304800" cy="2476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3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1]]></a:t>
            </a:r>
          </a:p>
        </p:txBody>
      </p:sp>
      <p:sp>
        <p:nvSpPr>
          <p:cNvPr id="14" name=""/>
          <p:cNvSpPr txBox="1"/>
          <p:nvPr/>
        </p:nvSpPr>
        <p:spPr>
          <a:xfrm>
            <a:off x="1066800" y="3495675"/>
            <a:ext cx="3714750" cy="5905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6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4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Initials]]></a:t>
            </a:r>
          </a:p>
        </p:txBody>
      </p:sp>
      <p:sp>
        <p:nvSpPr>
          <p:cNvPr id="15" name=""/>
          <p:cNvSpPr txBox="1"/>
          <p:nvPr/>
        </p:nvSpPr>
        <p:spPr>
          <a:xfrm>
            <a:off x="4933950" y="3495675"/>
            <a:ext cx="6705600" cy="5905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6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5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Radio, Microwave, Infrared, Visible, Ultraviolet, X-ray, Gamma]]></a:t>
            </a:r>
          </a:p>
        </p:txBody>
      </p:sp>
      <p:sp>
        <p:nvSpPr>
          <p:cNvPr id="16" name="" descr=""/>
          <p:cNvSpPr/>
          <p:nvPr/>
        </p:nvSpPr>
        <p:spPr>
          <a:xfrm>
            <a:off x="552450" y="4324350"/>
            <a:ext cx="304800" cy="304800"/>
          </a:xfrm>
          <a:prstGeom prst="ellipse">
            <a:avLst/>
          </a:prstGeom>
          <a:solidFill>
            <a:srgbClr val="C98B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7" name=""/>
          <p:cNvSpPr txBox="1"/>
          <p:nvPr/>
        </p:nvSpPr>
        <p:spPr>
          <a:xfrm>
            <a:off x="552450" y="4352925"/>
            <a:ext cx="304800" cy="2476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3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2]]></a:t>
            </a:r>
          </a:p>
        </p:txBody>
      </p:sp>
      <p:sp>
        <p:nvSpPr>
          <p:cNvPr id="18" name=""/>
          <p:cNvSpPr txBox="1"/>
          <p:nvPr/>
        </p:nvSpPr>
        <p:spPr>
          <a:xfrm>
            <a:off x="1066800" y="4181475"/>
            <a:ext cx="3714750" cy="5905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6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4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Sentence]]></a:t>
            </a:r>
          </a:p>
        </p:txBody>
      </p:sp>
      <p:sp>
        <p:nvSpPr>
          <p:cNvPr id="19" name=""/>
          <p:cNvSpPr txBox="1"/>
          <p:nvPr/>
        </p:nvSpPr>
        <p:spPr>
          <a:xfrm>
            <a:off x="4933950" y="4181475"/>
            <a:ext cx="6705600" cy="5905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6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5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Rabbits Mate In Very Unusual eXpensive Gardens]]></a:t>
            </a:r>
          </a:p>
        </p:txBody>
      </p:sp>
      <p:sp>
        <p:nvSpPr>
          <p:cNvPr id="20" name="" descr=""/>
          <p:cNvSpPr/>
          <p:nvPr/>
        </p:nvSpPr>
        <p:spPr>
          <a:xfrm>
            <a:off x="552450" y="5581650"/>
            <a:ext cx="11087100" cy="704850"/>
          </a:xfrm>
          <a:prstGeom prst="roundRect">
            <a:avLst/>
          </a:prstGeom>
          <a:solidFill>
            <a:srgbClr val="12414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1" name=""/>
          <p:cNvSpPr txBox="1"/>
          <p:nvPr/>
        </p:nvSpPr>
        <p:spPr>
          <a:xfrm>
            <a:off x="781050" y="5695950"/>
            <a:ext cx="2857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100" spc="150" u="none" cap="none">
                <a:solidFill>
                  <a:srgbClr val="DCB480">
                    <a:alpha val="100000"/>
                  </a:srgbClr>
                </a:solidFill>
                <a:latin typeface="Calibri"/>
              </a:rPr>
              <a:t><![CDATA[ANSWER]]></a:t>
            </a:r>
          </a:p>
        </p:txBody>
      </p:sp>
      <p:sp>
        <p:nvSpPr>
          <p:cNvPr id="22" name=""/>
          <p:cNvSpPr txBox="1"/>
          <p:nvPr/>
        </p:nvSpPr>
        <p:spPr>
          <a:xfrm>
            <a:off x="781050" y="5905500"/>
            <a:ext cx="10629900" cy="30480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8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Use a mnemonic such as 'Rabbits Mate In Very Unusual eXpensive Gardens'.]]></a:t>
            </a:r>
          </a:p>
        </p:txBody>
      </p:sp>
      <p:sp>
        <p:nvSpPr>
          <p:cNvPr id="23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D9D2B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D9D2B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C98B3C">
                    <a:alpha val="100000"/>
                  </a:srgbClr>
                </a:solidFill>
                <a:latin typeface="Calibri"/>
              </a:rPr>
              <a:t><![CDATA[AQA GCSE PHYSICS  ·  PAPER 2  ·  FOUNDATION & HIGHER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914400"/>
            <a:ext cx="571500" cy="5715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295400" y="866775"/>
            <a:ext cx="10344150" cy="6572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Energy Transfer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Waves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Lesson 7 of 12]]></a:t>
            </a:r>
          </a:p>
        </p:txBody>
      </p:sp>
      <p:sp>
        <p:nvSpPr>
          <p:cNvPr id="9" name="" descr=""/>
          <p:cNvSpPr/>
          <p:nvPr/>
        </p:nvSpPr>
        <p:spPr>
          <a:xfrm>
            <a:off x="552450" y="1905000"/>
            <a:ext cx="11087100" cy="723900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0" name="" descr=""/>
          <p:cNvSpPr/>
          <p:nvPr/>
        </p:nvSpPr>
        <p:spPr>
          <a:xfrm>
            <a:off x="552450" y="1905000"/>
            <a:ext cx="57150" cy="723900"/>
          </a:xfrm>
          <a:prstGeom prst="rect">
            <a:avLst/>
          </a:prstGeom>
          <a:solidFill>
            <a:srgbClr val="C98B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1" name=""/>
          <p:cNvSpPr txBox="1"/>
          <p:nvPr/>
        </p:nvSpPr>
        <p:spPr>
          <a:xfrm>
            <a:off x="800100" y="2038350"/>
            <a:ext cx="10591800" cy="4572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5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Give examples that show EM waves transfer energy from a source to an absorber.]]></a:t>
            </a:r>
          </a:p>
        </p:txBody>
      </p:sp>
      <p:sp>
        <p:nvSpPr>
          <p:cNvPr id="12" name="" descr=""/>
          <p:cNvSpPr/>
          <p:nvPr/>
        </p:nvSpPr>
        <p:spPr>
          <a:xfrm>
            <a:off x="552450" y="2952750"/>
            <a:ext cx="304800" cy="304800"/>
          </a:xfrm>
          <a:prstGeom prst="ellipse">
            <a:avLst/>
          </a:prstGeom>
          <a:solidFill>
            <a:srgbClr val="C98B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3" name=""/>
          <p:cNvSpPr txBox="1"/>
          <p:nvPr/>
        </p:nvSpPr>
        <p:spPr>
          <a:xfrm>
            <a:off x="552450" y="2981325"/>
            <a:ext cx="304800" cy="2476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3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1]]></a:t>
            </a:r>
          </a:p>
        </p:txBody>
      </p:sp>
      <p:sp>
        <p:nvSpPr>
          <p:cNvPr id="14" name=""/>
          <p:cNvSpPr txBox="1"/>
          <p:nvPr/>
        </p:nvSpPr>
        <p:spPr>
          <a:xfrm>
            <a:off x="1066800" y="2809875"/>
            <a:ext cx="3714750" cy="5905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6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4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Microwaves]]></a:t>
            </a:r>
          </a:p>
        </p:txBody>
      </p:sp>
      <p:sp>
        <p:nvSpPr>
          <p:cNvPr id="15" name=""/>
          <p:cNvSpPr txBox="1"/>
          <p:nvPr/>
        </p:nvSpPr>
        <p:spPr>
          <a:xfrm>
            <a:off x="4933950" y="2809875"/>
            <a:ext cx="6705600" cy="5905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6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5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Heat food]]></a:t>
            </a:r>
          </a:p>
        </p:txBody>
      </p:sp>
      <p:sp>
        <p:nvSpPr>
          <p:cNvPr id="16" name="" descr=""/>
          <p:cNvSpPr/>
          <p:nvPr/>
        </p:nvSpPr>
        <p:spPr>
          <a:xfrm>
            <a:off x="552450" y="3638550"/>
            <a:ext cx="304800" cy="304800"/>
          </a:xfrm>
          <a:prstGeom prst="ellipse">
            <a:avLst/>
          </a:prstGeom>
          <a:solidFill>
            <a:srgbClr val="C98B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7" name=""/>
          <p:cNvSpPr txBox="1"/>
          <p:nvPr/>
        </p:nvSpPr>
        <p:spPr>
          <a:xfrm>
            <a:off x="552450" y="3667125"/>
            <a:ext cx="304800" cy="2476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3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2]]></a:t>
            </a:r>
          </a:p>
        </p:txBody>
      </p:sp>
      <p:sp>
        <p:nvSpPr>
          <p:cNvPr id="18" name=""/>
          <p:cNvSpPr txBox="1"/>
          <p:nvPr/>
        </p:nvSpPr>
        <p:spPr>
          <a:xfrm>
            <a:off x="1066800" y="3495675"/>
            <a:ext cx="3714750" cy="5905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6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4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Infrared]]></a:t>
            </a:r>
          </a:p>
        </p:txBody>
      </p:sp>
      <p:sp>
        <p:nvSpPr>
          <p:cNvPr id="19" name=""/>
          <p:cNvSpPr txBox="1"/>
          <p:nvPr/>
        </p:nvSpPr>
        <p:spPr>
          <a:xfrm>
            <a:off x="4933950" y="3495675"/>
            <a:ext cx="6705600" cy="5905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6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5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Warm your skin from a fire]]></a:t>
            </a:r>
          </a:p>
        </p:txBody>
      </p:sp>
      <p:sp>
        <p:nvSpPr>
          <p:cNvPr id="20" name="" descr=""/>
          <p:cNvSpPr/>
          <p:nvPr/>
        </p:nvSpPr>
        <p:spPr>
          <a:xfrm>
            <a:off x="552450" y="4324350"/>
            <a:ext cx="304800" cy="304800"/>
          </a:xfrm>
          <a:prstGeom prst="ellipse">
            <a:avLst/>
          </a:prstGeom>
          <a:solidFill>
            <a:srgbClr val="C98B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1" name=""/>
          <p:cNvSpPr txBox="1"/>
          <p:nvPr/>
        </p:nvSpPr>
        <p:spPr>
          <a:xfrm>
            <a:off x="552450" y="4352925"/>
            <a:ext cx="304800" cy="2476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3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3]]></a:t>
            </a:r>
          </a:p>
        </p:txBody>
      </p:sp>
      <p:sp>
        <p:nvSpPr>
          <p:cNvPr id="22" name=""/>
          <p:cNvSpPr txBox="1"/>
          <p:nvPr/>
        </p:nvSpPr>
        <p:spPr>
          <a:xfrm>
            <a:off x="1066800" y="4181475"/>
            <a:ext cx="3714750" cy="5905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6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4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Light]]></a:t>
            </a:r>
          </a:p>
        </p:txBody>
      </p:sp>
      <p:sp>
        <p:nvSpPr>
          <p:cNvPr id="23" name=""/>
          <p:cNvSpPr txBox="1"/>
          <p:nvPr/>
        </p:nvSpPr>
        <p:spPr>
          <a:xfrm>
            <a:off x="4933950" y="4181475"/>
            <a:ext cx="6705600" cy="5905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6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5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Provides energy to plants and to solar cells]]></a:t>
            </a:r>
          </a:p>
        </p:txBody>
      </p:sp>
      <p:sp>
        <p:nvSpPr>
          <p:cNvPr id="24" name="" descr=""/>
          <p:cNvSpPr/>
          <p:nvPr/>
        </p:nvSpPr>
        <p:spPr>
          <a:xfrm>
            <a:off x="552450" y="5010150"/>
            <a:ext cx="304800" cy="304800"/>
          </a:xfrm>
          <a:prstGeom prst="ellipse">
            <a:avLst/>
          </a:prstGeom>
          <a:solidFill>
            <a:srgbClr val="C98B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5" name=""/>
          <p:cNvSpPr txBox="1"/>
          <p:nvPr/>
        </p:nvSpPr>
        <p:spPr>
          <a:xfrm>
            <a:off x="552450" y="5038725"/>
            <a:ext cx="304800" cy="2476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3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4]]></a:t>
            </a:r>
          </a:p>
        </p:txBody>
      </p:sp>
      <p:sp>
        <p:nvSpPr>
          <p:cNvPr id="26" name=""/>
          <p:cNvSpPr txBox="1"/>
          <p:nvPr/>
        </p:nvSpPr>
        <p:spPr>
          <a:xfrm>
            <a:off x="1066800" y="4867275"/>
            <a:ext cx="3714750" cy="5905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6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4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Gamma rays]]></a:t>
            </a:r>
          </a:p>
        </p:txBody>
      </p:sp>
      <p:sp>
        <p:nvSpPr>
          <p:cNvPr id="27" name=""/>
          <p:cNvSpPr txBox="1"/>
          <p:nvPr/>
        </p:nvSpPr>
        <p:spPr>
          <a:xfrm>
            <a:off x="4933950" y="4867275"/>
            <a:ext cx="6705600" cy="5905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6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5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Transfer energy to cells]]></a:t>
            </a:r>
          </a:p>
        </p:txBody>
      </p:sp>
      <p:sp>
        <p:nvSpPr>
          <p:cNvPr id="28" name="" descr=""/>
          <p:cNvSpPr/>
          <p:nvPr/>
        </p:nvSpPr>
        <p:spPr>
          <a:xfrm>
            <a:off x="552450" y="5581650"/>
            <a:ext cx="11087100" cy="704850"/>
          </a:xfrm>
          <a:prstGeom prst="roundRect">
            <a:avLst/>
          </a:prstGeom>
          <a:solidFill>
            <a:srgbClr val="12414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9" name=""/>
          <p:cNvSpPr txBox="1"/>
          <p:nvPr/>
        </p:nvSpPr>
        <p:spPr>
          <a:xfrm>
            <a:off x="781050" y="5695950"/>
            <a:ext cx="2857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100" spc="150" u="none" cap="none">
                <a:solidFill>
                  <a:srgbClr val="DCB480">
                    <a:alpha val="100000"/>
                  </a:srgbClr>
                </a:solidFill>
                <a:latin typeface="Calibri"/>
              </a:rPr>
              <a:t><![CDATA[ANSWER]]></a:t>
            </a:r>
          </a:p>
        </p:txBody>
      </p:sp>
      <p:sp>
        <p:nvSpPr>
          <p:cNvPr id="30" name=""/>
          <p:cNvSpPr txBox="1"/>
          <p:nvPr/>
        </p:nvSpPr>
        <p:spPr>
          <a:xfrm>
            <a:off x="781050" y="5905500"/>
            <a:ext cx="10629900" cy="30480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4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Each wave carries energy from its source to an absorber, where it increases a thermal or other energy store.]]></a:t>
            </a:r>
          </a:p>
        </p:txBody>
      </p:sp>
      <p:sp>
        <p:nvSpPr>
          <p:cNvPr id="31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D9D2B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D9D2B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C98B3C">
                    <a:alpha val="100000"/>
                  </a:srgbClr>
                </a:solidFill>
                <a:latin typeface="Calibri"/>
              </a:rPr>
              <a:t><![CDATA[AQA GCSE PHYSICS  ·  PAPER 2  ·  FOUNDATION & HIGHER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914400"/>
            <a:ext cx="571500" cy="5715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295400" y="866775"/>
            <a:ext cx="10344150" cy="6572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Key Facts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Waves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Lesson 7 of 12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52450" y="1695450"/>
            <a:ext cx="11087100" cy="40957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i="1" strike="noStrike" sz="13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Remember these.]]></a:t>
            </a:r>
          </a:p>
        </p:txBody>
      </p:sp>
      <p:sp>
        <p:nvSpPr>
          <p:cNvPr id="10" name="" descr=""/>
          <p:cNvSpPr/>
          <p:nvPr/>
        </p:nvSpPr>
        <p:spPr>
          <a:xfrm>
            <a:off x="552450" y="2247900"/>
            <a:ext cx="11087100" cy="952500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1" name="" descr=""/>
          <p:cNvSpPr/>
          <p:nvPr/>
        </p:nvSpPr>
        <p:spPr>
          <a:xfrm>
            <a:off x="781050" y="2628900"/>
            <a:ext cx="200025" cy="200025"/>
          </a:xfrm>
          <a:prstGeom prst="ellipse">
            <a:avLst/>
          </a:prstGeom>
          <a:solidFill>
            <a:srgbClr val="C98B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2" name=""/>
          <p:cNvSpPr txBox="1"/>
          <p:nvPr/>
        </p:nvSpPr>
        <p:spPr>
          <a:xfrm>
            <a:off x="1143000" y="2343150"/>
            <a:ext cx="10182225" cy="7620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6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Transverse]]></a:t>
            </a:r>
          </a:p>
          <a:p>
            <a:pPr algn="l" rtl="0" fontAlgn="ctr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All EM waves are transverse.]]></a:t>
            </a:r>
          </a:p>
        </p:txBody>
      </p:sp>
      <p:sp>
        <p:nvSpPr>
          <p:cNvPr id="13" name="" descr=""/>
          <p:cNvSpPr/>
          <p:nvPr/>
        </p:nvSpPr>
        <p:spPr>
          <a:xfrm>
            <a:off x="552450" y="3276600"/>
            <a:ext cx="11087100" cy="952500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4" name="" descr=""/>
          <p:cNvSpPr/>
          <p:nvPr/>
        </p:nvSpPr>
        <p:spPr>
          <a:xfrm>
            <a:off x="781050" y="3657600"/>
            <a:ext cx="200025" cy="200025"/>
          </a:xfrm>
          <a:prstGeom prst="ellipse">
            <a:avLst/>
          </a:prstGeom>
          <a:solidFill>
            <a:srgbClr val="C98B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5" name=""/>
          <p:cNvSpPr txBox="1"/>
          <p:nvPr/>
        </p:nvSpPr>
        <p:spPr>
          <a:xfrm>
            <a:off x="1143000" y="3371850"/>
            <a:ext cx="10182225" cy="7620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6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Same speed]]></a:t>
            </a:r>
          </a:p>
          <a:p>
            <a:pPr algn="l" rtl="0" fontAlgn="ctr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They all travel at 3.0 × 10⁸ m/s in a vacuum.]]></a:t>
            </a:r>
          </a:p>
        </p:txBody>
      </p:sp>
      <p:sp>
        <p:nvSpPr>
          <p:cNvPr id="16" name="" descr=""/>
          <p:cNvSpPr/>
          <p:nvPr/>
        </p:nvSpPr>
        <p:spPr>
          <a:xfrm>
            <a:off x="552450" y="4305300"/>
            <a:ext cx="11087100" cy="952500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7" name="" descr=""/>
          <p:cNvSpPr/>
          <p:nvPr/>
        </p:nvSpPr>
        <p:spPr>
          <a:xfrm>
            <a:off x="781050" y="4686300"/>
            <a:ext cx="200025" cy="200025"/>
          </a:xfrm>
          <a:prstGeom prst="ellipse">
            <a:avLst/>
          </a:prstGeom>
          <a:solidFill>
            <a:srgbClr val="C98B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8" name=""/>
          <p:cNvSpPr txBox="1"/>
          <p:nvPr/>
        </p:nvSpPr>
        <p:spPr>
          <a:xfrm>
            <a:off x="1143000" y="4400550"/>
            <a:ext cx="10182225" cy="7620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6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Continuous]]></a:t>
            </a:r>
          </a:p>
          <a:p>
            <a:pPr algn="l" rtl="0" fontAlgn="ctr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There are no gaps between the groups.]]></a:t>
            </a:r>
          </a:p>
        </p:txBody>
      </p:sp>
      <p:sp>
        <p:nvSpPr>
          <p:cNvPr id="19" name="" descr=""/>
          <p:cNvSpPr/>
          <p:nvPr/>
        </p:nvSpPr>
        <p:spPr>
          <a:xfrm>
            <a:off x="552450" y="5334000"/>
            <a:ext cx="11087100" cy="952500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0" name="" descr=""/>
          <p:cNvSpPr/>
          <p:nvPr/>
        </p:nvSpPr>
        <p:spPr>
          <a:xfrm>
            <a:off x="781050" y="5715000"/>
            <a:ext cx="200025" cy="200025"/>
          </a:xfrm>
          <a:prstGeom prst="ellipse">
            <a:avLst/>
          </a:prstGeom>
          <a:solidFill>
            <a:srgbClr val="C98B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1" name=""/>
          <p:cNvSpPr txBox="1"/>
          <p:nvPr/>
        </p:nvSpPr>
        <p:spPr>
          <a:xfrm>
            <a:off x="1143000" y="5429250"/>
            <a:ext cx="10182225" cy="7620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6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Our eyes]]></a:t>
            </a:r>
          </a:p>
          <a:p>
            <a:pPr algn="l" rtl="0" fontAlgn="ctr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Detect only visible light, a limited range of the spectrum.]]></a:t>
            </a:r>
          </a:p>
        </p:txBody>
      </p:sp>
      <p:sp>
        <p:nvSpPr>
          <p:cNvPr id="22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D9D2B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D9D2B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C98B3C">
                    <a:alpha val="100000"/>
                  </a:srgbClr>
                </a:solidFill>
                <a:latin typeface="Calibri"/>
              </a:rPr>
              <a:t><![CDATA[AQA GCSE PHYSICS  ·  PAPER 2  ·  FOUNDATION & HIGHER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914400"/>
            <a:ext cx="571500" cy="5715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295400" y="866775"/>
            <a:ext cx="10344150" cy="6572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Key Terms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Waves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Lesson 7 of 12]]></a:t>
            </a:r>
          </a:p>
        </p:txBody>
      </p:sp>
      <p:sp>
        <p:nvSpPr>
          <p:cNvPr id="9" name="" descr=""/>
          <p:cNvSpPr/>
          <p:nvPr/>
        </p:nvSpPr>
        <p:spPr>
          <a:xfrm>
            <a:off x="552450" y="1781175"/>
            <a:ext cx="5410200" cy="1343025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0" name=""/>
          <p:cNvSpPr txBox="1"/>
          <p:nvPr/>
        </p:nvSpPr>
        <p:spPr>
          <a:xfrm>
            <a:off x="752475" y="1857375"/>
            <a:ext cx="5010150" cy="11906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5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Electromagnetic wave]]></a:t>
            </a:r>
          </a:p>
          <a:p>
            <a:pPr algn="l" rtl="0" fontAlgn="base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A transverse wave that can travel through a vacuum.]]></a:t>
            </a:r>
          </a:p>
        </p:txBody>
      </p:sp>
      <p:sp>
        <p:nvSpPr>
          <p:cNvPr id="11" name="" descr=""/>
          <p:cNvSpPr/>
          <p:nvPr/>
        </p:nvSpPr>
        <p:spPr>
          <a:xfrm>
            <a:off x="6229350" y="1781175"/>
            <a:ext cx="5410200" cy="1343025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2" name=""/>
          <p:cNvSpPr txBox="1"/>
          <p:nvPr/>
        </p:nvSpPr>
        <p:spPr>
          <a:xfrm>
            <a:off x="6438900" y="1857375"/>
            <a:ext cx="5010150" cy="11906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5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Spectrum]]></a:t>
            </a:r>
          </a:p>
          <a:p>
            <a:pPr algn="l" rtl="0" fontAlgn="base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A continuous range of wavelengths or frequencies.]]></a:t>
            </a:r>
          </a:p>
        </p:txBody>
      </p:sp>
      <p:sp>
        <p:nvSpPr>
          <p:cNvPr id="13" name="" descr=""/>
          <p:cNvSpPr/>
          <p:nvPr/>
        </p:nvSpPr>
        <p:spPr>
          <a:xfrm>
            <a:off x="552450" y="3362325"/>
            <a:ext cx="5410200" cy="1343025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4" name=""/>
          <p:cNvSpPr txBox="1"/>
          <p:nvPr/>
        </p:nvSpPr>
        <p:spPr>
          <a:xfrm>
            <a:off x="752475" y="3438525"/>
            <a:ext cx="5010150" cy="11906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5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Radio wave]]></a:t>
            </a:r>
          </a:p>
          <a:p>
            <a:pPr algn="l" rtl="0" fontAlgn="base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The electromagnetic wave with the longest wavelength.]]></a:t>
            </a:r>
          </a:p>
        </p:txBody>
      </p:sp>
      <p:sp>
        <p:nvSpPr>
          <p:cNvPr id="15" name="" descr=""/>
          <p:cNvSpPr/>
          <p:nvPr/>
        </p:nvSpPr>
        <p:spPr>
          <a:xfrm>
            <a:off x="6229350" y="3362325"/>
            <a:ext cx="5410200" cy="1343025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6" name=""/>
          <p:cNvSpPr txBox="1"/>
          <p:nvPr/>
        </p:nvSpPr>
        <p:spPr>
          <a:xfrm>
            <a:off x="6438900" y="3438525"/>
            <a:ext cx="5010150" cy="11906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5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Gamma ray]]></a:t>
            </a:r>
          </a:p>
          <a:p>
            <a:pPr algn="l" rtl="0" fontAlgn="base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The electromagnetic wave with the shortest wavelength.]]></a:t>
            </a:r>
          </a:p>
        </p:txBody>
      </p:sp>
      <p:sp>
        <p:nvSpPr>
          <p:cNvPr id="17" name="" descr=""/>
          <p:cNvSpPr/>
          <p:nvPr/>
        </p:nvSpPr>
        <p:spPr>
          <a:xfrm>
            <a:off x="552450" y="4943475"/>
            <a:ext cx="5410200" cy="1343025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8" name=""/>
          <p:cNvSpPr txBox="1"/>
          <p:nvPr/>
        </p:nvSpPr>
        <p:spPr>
          <a:xfrm>
            <a:off x="752475" y="5019675"/>
            <a:ext cx="5010150" cy="11906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5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Visible light]]></a:t>
            </a:r>
          </a:p>
          <a:p>
            <a:pPr algn="l" rtl="0" fontAlgn="base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The part of the spectrum our eyes detect.]]></a:t>
            </a:r>
          </a:p>
        </p:txBody>
      </p:sp>
      <p:sp>
        <p:nvSpPr>
          <p:cNvPr id="19" name="" descr=""/>
          <p:cNvSpPr/>
          <p:nvPr/>
        </p:nvSpPr>
        <p:spPr>
          <a:xfrm>
            <a:off x="6229350" y="4943475"/>
            <a:ext cx="5410200" cy="1343025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0" name=""/>
          <p:cNvSpPr txBox="1"/>
          <p:nvPr/>
        </p:nvSpPr>
        <p:spPr>
          <a:xfrm>
            <a:off x="6438900" y="5019675"/>
            <a:ext cx="5010150" cy="11906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5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Absorber]]></a:t>
            </a:r>
          </a:p>
          <a:p>
            <a:pPr algn="l" rtl="0" fontAlgn="base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An object that takes in the energy of a wave.]]></a:t>
            </a:r>
          </a:p>
        </p:txBody>
      </p:sp>
      <p:sp>
        <p:nvSpPr>
          <p:cNvPr id="21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D9D2B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D9D2B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C98B3C">
                    <a:alpha val="100000"/>
                  </a:srgbClr>
                </a:solidFill>
                <a:latin typeface="Calibri"/>
              </a:rPr>
              <a:t><![CDATA[AQA GCSE PHYSICS  ·  PAPER 2  ·  FOUNDATION & HIGHER]]></a:t>
            </a:r>
          </a:p>
        </p:txBody>
      </p:sp>
      <p:sp>
        <p:nvSpPr>
          <p:cNvPr id="5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Waves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Lesson 7 of 12]]></a:t>
            </a:r>
          </a:p>
        </p:txBody>
      </p:sp>
      <p:pic>
        <p:nvPicPr>
          <p:cNvPr id="7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914400"/>
            <a:ext cx="571500" cy="571500"/>
          </a:xfrm>
          <a:prstGeom prst="rect">
            <a:avLst/>
          </a:prstGeom>
          <a:noFill/>
        </p:spPr>
      </p:pic>
      <p:sp>
        <p:nvSpPr>
          <p:cNvPr id="8" name=""/>
          <p:cNvSpPr txBox="1"/>
          <p:nvPr/>
        </p:nvSpPr>
        <p:spPr>
          <a:xfrm>
            <a:off x="1295400" y="876300"/>
            <a:ext cx="57150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100" spc="150" u="none" cap="none">
                <a:solidFill>
                  <a:srgbClr val="C98B3C">
                    <a:alpha val="100000"/>
                  </a:srgbClr>
                </a:solidFill>
                <a:latin typeface="Calibri"/>
              </a:rPr>
              <a:t><![CDATA[YOUR TASK]]></a:t>
            </a:r>
          </a:p>
        </p:txBody>
      </p:sp>
      <p:sp>
        <p:nvSpPr>
          <p:cNvPr id="9" name=""/>
          <p:cNvSpPr txBox="1"/>
          <p:nvPr/>
        </p:nvSpPr>
        <p:spPr>
          <a:xfrm>
            <a:off x="1295400" y="1104900"/>
            <a:ext cx="8248650" cy="53340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Order the Waves]]></a:t>
            </a:r>
          </a:p>
        </p:txBody>
      </p:sp>
      <p:sp>
        <p:nvSpPr>
          <p:cNvPr id="10" name="" descr=""/>
          <p:cNvSpPr/>
          <p:nvPr/>
        </p:nvSpPr>
        <p:spPr>
          <a:xfrm>
            <a:off x="9639300" y="1009650"/>
            <a:ext cx="2000250" cy="495300"/>
          </a:xfrm>
          <a:prstGeom prst="roundRect">
            <a:avLst/>
          </a:prstGeom>
          <a:solidFill>
            <a:srgbClr val="C98B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1" name=""/>
          <p:cNvSpPr txBox="1"/>
          <p:nvPr/>
        </p:nvSpPr>
        <p:spPr>
          <a:xfrm>
            <a:off x="9639300" y="1009650"/>
            <a:ext cx="2000250" cy="4953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8 minutes]]></a:t>
            </a:r>
          </a:p>
        </p:txBody>
      </p:sp>
      <p:sp>
        <p:nvSpPr>
          <p:cNvPr id="12" name="" descr=""/>
          <p:cNvSpPr/>
          <p:nvPr/>
        </p:nvSpPr>
        <p:spPr>
          <a:xfrm>
            <a:off x="552450" y="1905000"/>
            <a:ext cx="11087100" cy="1695450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3" name="" descr=""/>
          <p:cNvSpPr/>
          <p:nvPr/>
        </p:nvSpPr>
        <p:spPr>
          <a:xfrm>
            <a:off x="552450" y="1905000"/>
            <a:ext cx="57150" cy="1695450"/>
          </a:xfrm>
          <a:prstGeom prst="rect">
            <a:avLst/>
          </a:prstGeom>
          <a:solidFill>
            <a:srgbClr val="C98B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4" name=""/>
          <p:cNvSpPr txBox="1"/>
          <p:nvPr/>
        </p:nvSpPr>
        <p:spPr>
          <a:xfrm>
            <a:off x="819150" y="2076450"/>
            <a:ext cx="10553700" cy="135255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16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7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Put these in order of increasing frequency: X-rays, radio waves, visible light, microwaves, gamma rays, infrared, ultraviolet.]]></a:t>
            </a:r>
          </a:p>
        </p:txBody>
      </p:sp>
      <p:sp>
        <p:nvSpPr>
          <p:cNvPr id="15" name="" descr=""/>
          <p:cNvSpPr/>
          <p:nvPr/>
        </p:nvSpPr>
        <p:spPr>
          <a:xfrm>
            <a:off x="552450" y="4400550"/>
            <a:ext cx="285750" cy="285750"/>
          </a:xfrm>
          <a:prstGeom prst="ellipse">
            <a:avLst/>
          </a:prstGeom>
          <a:solidFill>
            <a:srgbClr val="C98B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6" name=""/>
          <p:cNvSpPr txBox="1"/>
          <p:nvPr/>
        </p:nvSpPr>
        <p:spPr>
          <a:xfrm>
            <a:off x="552450" y="4419600"/>
            <a:ext cx="285750" cy="2476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3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1]]></a:t>
            </a:r>
          </a:p>
        </p:txBody>
      </p:sp>
      <p:sp>
        <p:nvSpPr>
          <p:cNvPr id="17" name=""/>
          <p:cNvSpPr txBox="1"/>
          <p:nvPr/>
        </p:nvSpPr>
        <p:spPr>
          <a:xfrm>
            <a:off x="1066800" y="4276725"/>
            <a:ext cx="10572750" cy="5334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8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Use the mnemonic.]]></a:t>
            </a:r>
          </a:p>
        </p:txBody>
      </p:sp>
      <p:sp>
        <p:nvSpPr>
          <p:cNvPr id="18" name="" descr=""/>
          <p:cNvSpPr/>
          <p:nvPr/>
        </p:nvSpPr>
        <p:spPr>
          <a:xfrm>
            <a:off x="552450" y="5448300"/>
            <a:ext cx="11087100" cy="838200"/>
          </a:xfrm>
          <a:prstGeom prst="roundRect">
            <a:avLst/>
          </a:prstGeom>
          <a:solidFill>
            <a:srgbClr val="12414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9" name=""/>
          <p:cNvSpPr txBox="1"/>
          <p:nvPr/>
        </p:nvSpPr>
        <p:spPr>
          <a:xfrm>
            <a:off x="781050" y="5562600"/>
            <a:ext cx="4762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100" spc="150" u="none" cap="none">
                <a:solidFill>
                  <a:srgbClr val="DCB480">
                    <a:alpha val="100000"/>
                  </a:srgbClr>
                </a:solidFill>
                <a:latin typeface="Calibri"/>
              </a:rPr>
              <a:t><![CDATA[WHAT A GOOD ANSWER SHOWS]]></a:t>
            </a:r>
          </a:p>
        </p:txBody>
      </p:sp>
      <p:sp>
        <p:nvSpPr>
          <p:cNvPr id="20" name=""/>
          <p:cNvSpPr txBox="1"/>
          <p:nvPr/>
        </p:nvSpPr>
        <p:spPr>
          <a:xfrm>
            <a:off x="781050" y="5829300"/>
            <a:ext cx="10629900" cy="38100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8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FFFFFF">
                    <a:alpha val="100000"/>
                  </a:srgbClr>
                </a:solidFill>
                <a:latin typeface="Calibri"/>
              </a:rPr>
              <a:t><![CDATA[Radio waves, microwaves, infrared, visible light, ultraviolet, X-rays, gamma rays.]]></a:t>
            </a:r>
          </a:p>
        </p:txBody>
      </p:sp>
      <p:sp>
        <p:nvSpPr>
          <p:cNvPr id="21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D9D2B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D9D2B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C98B3C">
                    <a:alpha val="100000"/>
                  </a:srgbClr>
                </a:solidFill>
                <a:latin typeface="Calibri"/>
              </a:rPr>
              <a:t><![CDATA[AQA GCSE PHYSICS  ·  PAPER 2  ·  FOUNDATION & HIGHER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914400"/>
            <a:ext cx="571500" cy="5715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295400" y="866775"/>
            <a:ext cx="10344150" cy="6572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Can I...?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Waves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Lesson 7 of 12]]></a:t>
            </a:r>
          </a:p>
        </p:txBody>
      </p:sp>
      <p:sp>
        <p:nvSpPr>
          <p:cNvPr id="9" name="" descr=""/>
          <p:cNvSpPr/>
          <p:nvPr/>
        </p:nvSpPr>
        <p:spPr>
          <a:xfrm>
            <a:off x="552450" y="2724150"/>
            <a:ext cx="5429250" cy="590550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0" name="" descr=""/>
          <p:cNvSpPr/>
          <p:nvPr/>
        </p:nvSpPr>
        <p:spPr>
          <a:xfrm>
            <a:off x="704850" y="2895600"/>
            <a:ext cx="247650" cy="247650"/>
          </a:xfrm>
          <a:prstGeom prst="roundRect">
            <a:avLst/>
          </a:prstGeom>
          <a:solidFill>
            <a:srgbClr val="FFFFFF">
              <a:alpha val="100000"/>
            </a:srgbClr>
          </a:solidFill>
          <a:ln w="19050">
            <a:solidFill>
              <a:srgbClr val="C98B3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1" name=""/>
          <p:cNvSpPr txBox="1"/>
          <p:nvPr/>
        </p:nvSpPr>
        <p:spPr>
          <a:xfrm>
            <a:off x="1104900" y="2800350"/>
            <a:ext cx="4686300" cy="4381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200"/>
              </a:spcAft>
            </a:pPr>
            <a:r>
              <a:rPr lang="en-US" strike="noStrike" sz="14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List the EM spectrum in order.]]></a:t>
            </a:r>
          </a:p>
        </p:txBody>
      </p:sp>
      <p:sp>
        <p:nvSpPr>
          <p:cNvPr id="12" name="" descr=""/>
          <p:cNvSpPr/>
          <p:nvPr/>
        </p:nvSpPr>
        <p:spPr>
          <a:xfrm>
            <a:off x="552450" y="3429000"/>
            <a:ext cx="5429250" cy="590550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3" name="" descr=""/>
          <p:cNvSpPr/>
          <p:nvPr/>
        </p:nvSpPr>
        <p:spPr>
          <a:xfrm>
            <a:off x="704850" y="3600450"/>
            <a:ext cx="247650" cy="247650"/>
          </a:xfrm>
          <a:prstGeom prst="roundRect">
            <a:avLst/>
          </a:prstGeom>
          <a:solidFill>
            <a:srgbClr val="FFFFFF">
              <a:alpha val="100000"/>
            </a:srgbClr>
          </a:solidFill>
          <a:ln w="19050">
            <a:solidFill>
              <a:srgbClr val="C98B3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4" name=""/>
          <p:cNvSpPr txBox="1"/>
          <p:nvPr/>
        </p:nvSpPr>
        <p:spPr>
          <a:xfrm>
            <a:off x="1104900" y="3505200"/>
            <a:ext cx="4686300" cy="4381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200"/>
              </a:spcAft>
            </a:pPr>
            <a:r>
              <a:rPr lang="en-US" strike="noStrike" sz="14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Say they are transverse.]]></a:t>
            </a:r>
          </a:p>
        </p:txBody>
      </p:sp>
      <p:sp>
        <p:nvSpPr>
          <p:cNvPr id="15" name="" descr=""/>
          <p:cNvSpPr/>
          <p:nvPr/>
        </p:nvSpPr>
        <p:spPr>
          <a:xfrm>
            <a:off x="552450" y="4133850"/>
            <a:ext cx="5429250" cy="590550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6" name="" descr=""/>
          <p:cNvSpPr/>
          <p:nvPr/>
        </p:nvSpPr>
        <p:spPr>
          <a:xfrm>
            <a:off x="704850" y="4305300"/>
            <a:ext cx="247650" cy="247650"/>
          </a:xfrm>
          <a:prstGeom prst="roundRect">
            <a:avLst/>
          </a:prstGeom>
          <a:solidFill>
            <a:srgbClr val="FFFFFF">
              <a:alpha val="100000"/>
            </a:srgbClr>
          </a:solidFill>
          <a:ln w="19050">
            <a:solidFill>
              <a:srgbClr val="C98B3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7" name=""/>
          <p:cNvSpPr txBox="1"/>
          <p:nvPr/>
        </p:nvSpPr>
        <p:spPr>
          <a:xfrm>
            <a:off x="1104900" y="4210050"/>
            <a:ext cx="4686300" cy="4381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200"/>
              </a:spcAft>
            </a:pPr>
            <a:r>
              <a:rPr lang="en-US" strike="noStrike" sz="14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State the common speed.]]></a:t>
            </a:r>
          </a:p>
        </p:txBody>
      </p:sp>
      <p:sp>
        <p:nvSpPr>
          <p:cNvPr id="18" name="" descr=""/>
          <p:cNvSpPr/>
          <p:nvPr/>
        </p:nvSpPr>
        <p:spPr>
          <a:xfrm>
            <a:off x="552450" y="4838700"/>
            <a:ext cx="5429250" cy="590550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9" name="" descr=""/>
          <p:cNvSpPr/>
          <p:nvPr/>
        </p:nvSpPr>
        <p:spPr>
          <a:xfrm>
            <a:off x="704850" y="5010150"/>
            <a:ext cx="247650" cy="247650"/>
          </a:xfrm>
          <a:prstGeom prst="roundRect">
            <a:avLst/>
          </a:prstGeom>
          <a:solidFill>
            <a:srgbClr val="FFFFFF">
              <a:alpha val="100000"/>
            </a:srgbClr>
          </a:solidFill>
          <a:ln w="19050">
            <a:solidFill>
              <a:srgbClr val="C98B3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0" name=""/>
          <p:cNvSpPr txBox="1"/>
          <p:nvPr/>
        </p:nvSpPr>
        <p:spPr>
          <a:xfrm>
            <a:off x="1104900" y="4914900"/>
            <a:ext cx="4686300" cy="4381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200"/>
              </a:spcAft>
            </a:pPr>
            <a:r>
              <a:rPr lang="en-US" strike="noStrike" sz="14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Link wavelength and frequency.]]></a:t>
            </a:r>
          </a:p>
        </p:txBody>
      </p:sp>
      <p:sp>
        <p:nvSpPr>
          <p:cNvPr id="21" name="" descr=""/>
          <p:cNvSpPr/>
          <p:nvPr/>
        </p:nvSpPr>
        <p:spPr>
          <a:xfrm>
            <a:off x="6210300" y="2724150"/>
            <a:ext cx="5429250" cy="590550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2" name="" descr=""/>
          <p:cNvSpPr/>
          <p:nvPr/>
        </p:nvSpPr>
        <p:spPr>
          <a:xfrm>
            <a:off x="6362700" y="2895600"/>
            <a:ext cx="247650" cy="247650"/>
          </a:xfrm>
          <a:prstGeom prst="roundRect">
            <a:avLst/>
          </a:prstGeom>
          <a:solidFill>
            <a:srgbClr val="FFFFFF">
              <a:alpha val="100000"/>
            </a:srgbClr>
          </a:solidFill>
          <a:ln w="19050">
            <a:solidFill>
              <a:srgbClr val="C98B3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3" name=""/>
          <p:cNvSpPr txBox="1"/>
          <p:nvPr/>
        </p:nvSpPr>
        <p:spPr>
          <a:xfrm>
            <a:off x="6762750" y="2800350"/>
            <a:ext cx="4686300" cy="4381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200"/>
              </a:spcAft>
            </a:pPr>
            <a:r>
              <a:rPr lang="en-US" strike="noStrike" sz="14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Use v = fλ for EM waves.]]></a:t>
            </a:r>
          </a:p>
        </p:txBody>
      </p:sp>
      <p:sp>
        <p:nvSpPr>
          <p:cNvPr id="24" name="" descr=""/>
          <p:cNvSpPr/>
          <p:nvPr/>
        </p:nvSpPr>
        <p:spPr>
          <a:xfrm>
            <a:off x="6210300" y="3429000"/>
            <a:ext cx="5429250" cy="590550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5" name="" descr=""/>
          <p:cNvSpPr/>
          <p:nvPr/>
        </p:nvSpPr>
        <p:spPr>
          <a:xfrm>
            <a:off x="6362700" y="3600450"/>
            <a:ext cx="247650" cy="247650"/>
          </a:xfrm>
          <a:prstGeom prst="roundRect">
            <a:avLst/>
          </a:prstGeom>
          <a:solidFill>
            <a:srgbClr val="FFFFFF">
              <a:alpha val="100000"/>
            </a:srgbClr>
          </a:solidFill>
          <a:ln w="19050">
            <a:solidFill>
              <a:srgbClr val="C98B3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6" name=""/>
          <p:cNvSpPr txBox="1"/>
          <p:nvPr/>
        </p:nvSpPr>
        <p:spPr>
          <a:xfrm>
            <a:off x="6762750" y="3505200"/>
            <a:ext cx="4686300" cy="4381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200"/>
              </a:spcAft>
            </a:pPr>
            <a:r>
              <a:rPr lang="en-US" strike="noStrike" sz="14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Name the visible colours.]]></a:t>
            </a:r>
          </a:p>
        </p:txBody>
      </p:sp>
      <p:sp>
        <p:nvSpPr>
          <p:cNvPr id="27" name="" descr=""/>
          <p:cNvSpPr/>
          <p:nvPr/>
        </p:nvSpPr>
        <p:spPr>
          <a:xfrm>
            <a:off x="6210300" y="4133850"/>
            <a:ext cx="5429250" cy="590550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8" name="" descr=""/>
          <p:cNvSpPr/>
          <p:nvPr/>
        </p:nvSpPr>
        <p:spPr>
          <a:xfrm>
            <a:off x="6362700" y="4305300"/>
            <a:ext cx="247650" cy="247650"/>
          </a:xfrm>
          <a:prstGeom prst="roundRect">
            <a:avLst/>
          </a:prstGeom>
          <a:solidFill>
            <a:srgbClr val="FFFFFF">
              <a:alpha val="100000"/>
            </a:srgbClr>
          </a:solidFill>
          <a:ln w="19050">
            <a:solidFill>
              <a:srgbClr val="C98B3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9" name=""/>
          <p:cNvSpPr txBox="1"/>
          <p:nvPr/>
        </p:nvSpPr>
        <p:spPr>
          <a:xfrm>
            <a:off x="6762750" y="4210050"/>
            <a:ext cx="4686300" cy="4381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200"/>
              </a:spcAft>
            </a:pPr>
            <a:r>
              <a:rPr lang="en-US" strike="noStrike" sz="14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Say eyes detect only visible light.]]></a:t>
            </a:r>
          </a:p>
        </p:txBody>
      </p:sp>
      <p:sp>
        <p:nvSpPr>
          <p:cNvPr id="30" name="" descr=""/>
          <p:cNvSpPr/>
          <p:nvPr/>
        </p:nvSpPr>
        <p:spPr>
          <a:xfrm>
            <a:off x="6210300" y="4838700"/>
            <a:ext cx="5429250" cy="590550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1" name="" descr=""/>
          <p:cNvSpPr/>
          <p:nvPr/>
        </p:nvSpPr>
        <p:spPr>
          <a:xfrm>
            <a:off x="6362700" y="5010150"/>
            <a:ext cx="247650" cy="247650"/>
          </a:xfrm>
          <a:prstGeom prst="roundRect">
            <a:avLst/>
          </a:prstGeom>
          <a:solidFill>
            <a:srgbClr val="FFFFFF">
              <a:alpha val="100000"/>
            </a:srgbClr>
          </a:solidFill>
          <a:ln w="19050">
            <a:solidFill>
              <a:srgbClr val="C98B3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2" name=""/>
          <p:cNvSpPr txBox="1"/>
          <p:nvPr/>
        </p:nvSpPr>
        <p:spPr>
          <a:xfrm>
            <a:off x="6762750" y="4914900"/>
            <a:ext cx="4686300" cy="4381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200"/>
              </a:spcAft>
            </a:pPr>
            <a:r>
              <a:rPr lang="en-US" strike="noStrike" sz="14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Give an example of energy transfer.]]></a:t>
            </a:r>
          </a:p>
        </p:txBody>
      </p:sp>
      <p:sp>
        <p:nvSpPr>
          <p:cNvPr id="33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8222A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9D6C2F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9D6C2F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457200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DCB480">
                    <a:alpha val="100000"/>
                  </a:srgbClr>
                </a:solidFill>
                <a:latin typeface="Calibri"/>
              </a:rPr>
              <a:t><![CDATA[AQA GCSE PHYSICS  ·  PAPER 2  ·  FOUNDATION & HIGHER]]></a:t>
            </a:r>
          </a:p>
        </p:txBody>
      </p:sp>
      <p:sp>
        <p:nvSpPr>
          <p:cNvPr id="5" name=""/>
          <p:cNvSpPr txBox="1"/>
          <p:nvPr/>
        </p:nvSpPr>
        <p:spPr>
          <a:xfrm>
            <a:off x="552450" y="752475"/>
            <a:ext cx="11087100" cy="55245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Summary & Exam Focus]]></a:t>
            </a:r>
          </a:p>
        </p:txBody>
      </p:sp>
      <p:sp>
        <p:nvSpPr>
          <p:cNvPr id="6" name="" descr=""/>
          <p:cNvSpPr/>
          <p:nvPr/>
        </p:nvSpPr>
        <p:spPr>
          <a:xfrm>
            <a:off x="552450" y="1552575"/>
            <a:ext cx="180975" cy="180975"/>
          </a:xfrm>
          <a:prstGeom prst="ellipse">
            <a:avLst/>
          </a:prstGeom>
          <a:solidFill>
            <a:srgbClr val="DCB480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7" name=""/>
          <p:cNvSpPr txBox="1"/>
          <p:nvPr/>
        </p:nvSpPr>
        <p:spPr>
          <a:xfrm>
            <a:off x="933450" y="1438275"/>
            <a:ext cx="10706100" cy="4572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500" spc="0" u="none" cap="none">
                <a:solidFill>
                  <a:srgbClr val="F1F4F3">
                    <a:alpha val="100000"/>
                  </a:srgbClr>
                </a:solidFill>
                <a:latin typeface="Calibri"/>
              </a:rPr>
              <a:t><![CDATA[Order: radio, microwave, infrared, visible, ultraviolet, X-rays, gamma.]]></a:t>
            </a:r>
          </a:p>
        </p:txBody>
      </p:sp>
      <p:sp>
        <p:nvSpPr>
          <p:cNvPr id="8" name="" descr=""/>
          <p:cNvSpPr/>
          <p:nvPr/>
        </p:nvSpPr>
        <p:spPr>
          <a:xfrm>
            <a:off x="552450" y="2085975"/>
            <a:ext cx="180975" cy="180975"/>
          </a:xfrm>
          <a:prstGeom prst="ellipse">
            <a:avLst/>
          </a:prstGeom>
          <a:solidFill>
            <a:srgbClr val="DCB480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9" name=""/>
          <p:cNvSpPr txBox="1"/>
          <p:nvPr/>
        </p:nvSpPr>
        <p:spPr>
          <a:xfrm>
            <a:off x="933450" y="1971675"/>
            <a:ext cx="10706100" cy="4572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500" spc="0" u="none" cap="none">
                <a:solidFill>
                  <a:srgbClr val="F1F4F3">
                    <a:alpha val="100000"/>
                  </a:srgbClr>
                </a:solidFill>
                <a:latin typeface="Calibri"/>
              </a:rPr>
              <a:t><![CDATA[All are transverse and travel at the same speed in a vacuum.]]></a:t>
            </a:r>
          </a:p>
        </p:txBody>
      </p:sp>
      <p:sp>
        <p:nvSpPr>
          <p:cNvPr id="10" name="" descr=""/>
          <p:cNvSpPr/>
          <p:nvPr/>
        </p:nvSpPr>
        <p:spPr>
          <a:xfrm>
            <a:off x="552450" y="2619375"/>
            <a:ext cx="180975" cy="180975"/>
          </a:xfrm>
          <a:prstGeom prst="ellipse">
            <a:avLst/>
          </a:prstGeom>
          <a:solidFill>
            <a:srgbClr val="DCB480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1" name=""/>
          <p:cNvSpPr txBox="1"/>
          <p:nvPr/>
        </p:nvSpPr>
        <p:spPr>
          <a:xfrm>
            <a:off x="933450" y="2505075"/>
            <a:ext cx="10706100" cy="4572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500" spc="0" u="none" cap="none">
                <a:solidFill>
                  <a:srgbClr val="F1F4F3">
                    <a:alpha val="100000"/>
                  </a:srgbClr>
                </a:solidFill>
                <a:latin typeface="Calibri"/>
              </a:rPr>
              <a:t><![CDATA[Wavelength decreases as frequency increases.]]></a:t>
            </a:r>
          </a:p>
        </p:txBody>
      </p:sp>
      <p:sp>
        <p:nvSpPr>
          <p:cNvPr id="12" name="" descr=""/>
          <p:cNvSpPr/>
          <p:nvPr/>
        </p:nvSpPr>
        <p:spPr>
          <a:xfrm>
            <a:off x="552450" y="3152775"/>
            <a:ext cx="180975" cy="180975"/>
          </a:xfrm>
          <a:prstGeom prst="ellipse">
            <a:avLst/>
          </a:prstGeom>
          <a:solidFill>
            <a:srgbClr val="DCB480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3" name=""/>
          <p:cNvSpPr txBox="1"/>
          <p:nvPr/>
        </p:nvSpPr>
        <p:spPr>
          <a:xfrm>
            <a:off x="933450" y="3038475"/>
            <a:ext cx="10706100" cy="4572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500" spc="0" u="none" cap="none">
                <a:solidFill>
                  <a:srgbClr val="F1F4F3">
                    <a:alpha val="100000"/>
                  </a:srgbClr>
                </a:solidFill>
                <a:latin typeface="Calibri"/>
              </a:rPr>
              <a:t><![CDATA[Eyes detect only visible light.]]></a:t>
            </a:r>
          </a:p>
        </p:txBody>
      </p:sp>
      <p:sp>
        <p:nvSpPr>
          <p:cNvPr id="14" name="" descr=""/>
          <p:cNvSpPr/>
          <p:nvPr/>
        </p:nvSpPr>
        <p:spPr>
          <a:xfrm>
            <a:off x="552450" y="4314825"/>
            <a:ext cx="11087100" cy="1666875"/>
          </a:xfrm>
          <a:prstGeom prst="roundRect">
            <a:avLst/>
          </a:prstGeom>
          <a:solidFill>
            <a:srgbClr val="263D44">
              <a:alpha val="100000"/>
            </a:srgbClr>
          </a:solidFill>
          <a:ln w="19050">
            <a:solidFill>
              <a:srgbClr val="C98B3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5" name=""/>
          <p:cNvSpPr txBox="1"/>
          <p:nvPr/>
        </p:nvSpPr>
        <p:spPr>
          <a:xfrm>
            <a:off x="819150" y="4457700"/>
            <a:ext cx="10544175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100" spc="150" u="none" cap="none">
                <a:solidFill>
                  <a:srgbClr val="DCB480">
                    <a:alpha val="100000"/>
                  </a:srgbClr>
                </a:solidFill>
                <a:latin typeface="Calibri"/>
              </a:rPr>
              <a:t><![CDATA[EXAM FOCUS]]></a:t>
            </a:r>
          </a:p>
        </p:txBody>
      </p:sp>
      <p:sp>
        <p:nvSpPr>
          <p:cNvPr id="16" name=""/>
          <p:cNvSpPr txBox="1"/>
          <p:nvPr/>
        </p:nvSpPr>
        <p:spPr>
          <a:xfrm>
            <a:off x="819150" y="4724400"/>
            <a:ext cx="10544175" cy="49530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8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i="1" strike="noStrike" sz="16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List the electromagnetic waves in order of increasing frequency, starting with radio waves. (2 marks)]]></a:t>
            </a:r>
          </a:p>
        </p:txBody>
      </p:sp>
      <p:sp>
        <p:nvSpPr>
          <p:cNvPr id="17" name=""/>
          <p:cNvSpPr txBox="1"/>
          <p:nvPr/>
        </p:nvSpPr>
        <p:spPr>
          <a:xfrm>
            <a:off x="819150" y="5210175"/>
            <a:ext cx="10544175" cy="55245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C9D6D5">
                    <a:alpha val="100000"/>
                  </a:srgbClr>
                </a:solidFill>
                <a:latin typeface="Calibri"/>
              </a:rPr>
              <a:t><![CDATA[Radio, microwave, infrared, visible, ultraviolet, X-ray, gamma.]]></a:t>
            </a:r>
          </a:p>
        </p:txBody>
      </p:sp>
      <p:sp>
        <p:nvSpPr>
          <p:cNvPr id="18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A1ABAE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D9D2B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D9D2B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C98B3C">
                    <a:alpha val="100000"/>
                  </a:srgbClr>
                </a:solidFill>
                <a:latin typeface="Calibri"/>
              </a:rPr>
              <a:t><![CDATA[AQA GCSE PHYSICS  ·  PAPER 2  ·  FOUNDATION & HIGHER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914400"/>
            <a:ext cx="571500" cy="5715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295400" y="866775"/>
            <a:ext cx="10344150" cy="6572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5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Exam Practice: The electromagnetic spectrum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Waves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Lesson 7 of 12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52450" y="1695450"/>
            <a:ext cx="11087100" cy="40957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i="1" strike="noStrike" sz="13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Answer all questions. Use the mark allocation as a guide to how much to write. · 14 minutes]]></a:t>
            </a:r>
          </a:p>
        </p:txBody>
      </p:sp>
      <p:sp>
        <p:nvSpPr>
          <p:cNvPr id="10" name="" descr=""/>
          <p:cNvSpPr/>
          <p:nvPr/>
        </p:nvSpPr>
        <p:spPr>
          <a:xfrm>
            <a:off x="552450" y="2266950"/>
            <a:ext cx="11087100" cy="1219200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1" name="" descr=""/>
          <p:cNvSpPr/>
          <p:nvPr/>
        </p:nvSpPr>
        <p:spPr>
          <a:xfrm>
            <a:off x="781050" y="2781300"/>
            <a:ext cx="200025" cy="200025"/>
          </a:xfrm>
          <a:prstGeom prst="ellipse">
            <a:avLst/>
          </a:prstGeom>
          <a:solidFill>
            <a:srgbClr val="C98B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2" name=""/>
          <p:cNvSpPr txBox="1"/>
          <p:nvPr/>
        </p:nvSpPr>
        <p:spPr>
          <a:xfrm>
            <a:off x="1143000" y="2362200"/>
            <a:ext cx="10182225" cy="1028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6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Question 1 · 2 marks · Complete]]></a:t>
            </a:r>
          </a:p>
          <a:p>
            <a:pPr algn="l" rtl="0" fontAlgn="ctr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The electromagnetic spectrum is shown in order of increasing frequency. Radio waves, microwaves, infrared, visible light, ___, X-rays…]]></a:t>
            </a:r>
          </a:p>
        </p:txBody>
      </p:sp>
      <p:sp>
        <p:nvSpPr>
          <p:cNvPr id="13" name="" descr=""/>
          <p:cNvSpPr/>
          <p:nvPr/>
        </p:nvSpPr>
        <p:spPr>
          <a:xfrm>
            <a:off x="552450" y="3657600"/>
            <a:ext cx="11087100" cy="1219200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4" name="" descr=""/>
          <p:cNvSpPr/>
          <p:nvPr/>
        </p:nvSpPr>
        <p:spPr>
          <a:xfrm>
            <a:off x="781050" y="4171950"/>
            <a:ext cx="200025" cy="200025"/>
          </a:xfrm>
          <a:prstGeom prst="ellipse">
            <a:avLst/>
          </a:prstGeom>
          <a:solidFill>
            <a:srgbClr val="C98B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5" name=""/>
          <p:cNvSpPr txBox="1"/>
          <p:nvPr/>
        </p:nvSpPr>
        <p:spPr>
          <a:xfrm>
            <a:off x="1143000" y="3752850"/>
            <a:ext cx="10182225" cy="1028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6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Question 2 · 3 marks · Use the diagram]]></a:t>
            </a:r>
          </a:p>
          <a:p>
            <a:pPr algn="l" rtl="0" fontAlgn="ctr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The diagram shows the electromagnetic spectrum with some waves missing. (a) Name the waves labelled A and B. (b) State one property that…]]></a:t>
            </a:r>
          </a:p>
        </p:txBody>
      </p:sp>
      <p:sp>
        <p:nvSpPr>
          <p:cNvPr id="16" name="" descr=""/>
          <p:cNvSpPr/>
          <p:nvPr/>
        </p:nvSpPr>
        <p:spPr>
          <a:xfrm>
            <a:off x="552450" y="5048250"/>
            <a:ext cx="11087100" cy="1219200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7" name="" descr=""/>
          <p:cNvSpPr/>
          <p:nvPr/>
        </p:nvSpPr>
        <p:spPr>
          <a:xfrm>
            <a:off x="781050" y="5562600"/>
            <a:ext cx="200025" cy="200025"/>
          </a:xfrm>
          <a:prstGeom prst="ellipse">
            <a:avLst/>
          </a:prstGeom>
          <a:solidFill>
            <a:srgbClr val="C98B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8" name=""/>
          <p:cNvSpPr txBox="1"/>
          <p:nvPr/>
        </p:nvSpPr>
        <p:spPr>
          <a:xfrm>
            <a:off x="1143000" y="5143500"/>
            <a:ext cx="10182225" cy="1028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6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Question 3 · 3 marks · Calculate]]></a:t>
            </a:r>
          </a:p>
          <a:p>
            <a:pPr algn="l" rtl="0" fontAlgn="ctr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A radio wave has a frequency of 100 MHz. The speed of electromagnetic waves in air is 3.0 × 10⁸ m/s. Calculate the wavelength. (1 MHz = 10⁶…]]></a:t>
            </a:r>
          </a:p>
        </p:txBody>
      </p:sp>
      <p:sp>
        <p:nvSpPr>
          <p:cNvPr id="19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D9D2B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D9D2B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C98B3C">
                    <a:alpha val="100000"/>
                  </a:srgbClr>
                </a:solidFill>
                <a:latin typeface="Calibri"/>
              </a:rPr>
              <a:t><![CDATA[AQA GCSE PHYSICS  ·  PAPER 2  ·  FOUNDATION & HIGHER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914400"/>
            <a:ext cx="571500" cy="5715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295400" y="866775"/>
            <a:ext cx="10344150" cy="6572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Exam Practice: The electromagnetic spectrum (cont.)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Waves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Lesson 7 of 12]]></a:t>
            </a:r>
          </a:p>
        </p:txBody>
      </p:sp>
      <p:sp>
        <p:nvSpPr>
          <p:cNvPr id="9" name="" descr=""/>
          <p:cNvSpPr/>
          <p:nvPr/>
        </p:nvSpPr>
        <p:spPr>
          <a:xfrm>
            <a:off x="552450" y="2790825"/>
            <a:ext cx="11087100" cy="1219200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0" name="" descr=""/>
          <p:cNvSpPr/>
          <p:nvPr/>
        </p:nvSpPr>
        <p:spPr>
          <a:xfrm>
            <a:off x="781050" y="3305175"/>
            <a:ext cx="200025" cy="200025"/>
          </a:xfrm>
          <a:prstGeom prst="ellipse">
            <a:avLst/>
          </a:prstGeom>
          <a:solidFill>
            <a:srgbClr val="C98B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1" name=""/>
          <p:cNvSpPr txBox="1"/>
          <p:nvPr/>
        </p:nvSpPr>
        <p:spPr>
          <a:xfrm>
            <a:off x="1143000" y="2886075"/>
            <a:ext cx="10182225" cy="1028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6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Question 4 · 2 marks · State]]></a:t>
            </a:r>
          </a:p>
          <a:p>
            <a:pPr algn="l" rtl="0" fontAlgn="ctr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State two properties that are the same for all electromagnetic waves.]]></a:t>
            </a:r>
          </a:p>
        </p:txBody>
      </p:sp>
      <p:sp>
        <p:nvSpPr>
          <p:cNvPr id="12" name="" descr=""/>
          <p:cNvSpPr/>
          <p:nvPr/>
        </p:nvSpPr>
        <p:spPr>
          <a:xfrm>
            <a:off x="552450" y="4181475"/>
            <a:ext cx="11087100" cy="1219200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3" name="" descr=""/>
          <p:cNvSpPr/>
          <p:nvPr/>
        </p:nvSpPr>
        <p:spPr>
          <a:xfrm>
            <a:off x="781050" y="4695825"/>
            <a:ext cx="200025" cy="200025"/>
          </a:xfrm>
          <a:prstGeom prst="ellipse">
            <a:avLst/>
          </a:prstGeom>
          <a:solidFill>
            <a:srgbClr val="C98B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4" name=""/>
          <p:cNvSpPr txBox="1"/>
          <p:nvPr/>
        </p:nvSpPr>
        <p:spPr>
          <a:xfrm>
            <a:off x="1143000" y="4276725"/>
            <a:ext cx="10182225" cy="1028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6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Question 5 · 3 marks · Explain]]></a:t>
            </a:r>
          </a:p>
          <a:p>
            <a:pPr algn="l" rtl="0" fontAlgn="ctr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Gamma rays have a much higher frequency than radio waves. Explain why their wavelength is much shorter.]]></a:t>
            </a:r>
          </a:p>
        </p:txBody>
      </p:sp>
      <p:sp>
        <p:nvSpPr>
          <p:cNvPr id="15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D9D2B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D9D2B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C98B3C">
                    <a:alpha val="100000"/>
                  </a:srgbClr>
                </a:solidFill>
                <a:latin typeface="Calibri"/>
              </a:rPr>
              <a:t><![CDATA[AQA GCSE PHYSICS  ·  PAPER 2  ·  FOUNDATION & HIGHER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914400"/>
            <a:ext cx="571500" cy="5715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295400" y="866775"/>
            <a:ext cx="10344150" cy="6572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Question 1 · 2 marks · Complete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Waves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Lesson 7 of 12]]></a:t>
            </a:r>
          </a:p>
        </p:txBody>
      </p:sp>
      <p:sp>
        <p:nvSpPr>
          <p:cNvPr id="9" name="" descr=""/>
          <p:cNvSpPr/>
          <p:nvPr/>
        </p:nvSpPr>
        <p:spPr>
          <a:xfrm>
            <a:off x="552450" y="1866900"/>
            <a:ext cx="11087100" cy="1428750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0" name=""/>
          <p:cNvSpPr txBox="1"/>
          <p:nvPr/>
        </p:nvSpPr>
        <p:spPr>
          <a:xfrm>
            <a:off x="742950" y="1962150"/>
            <a:ext cx="857250" cy="104775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7200" spc="0" u="none" cap="none">
                <a:solidFill>
                  <a:srgbClr val="D9D2BC">
                    <a:alpha val="100000"/>
                  </a:srgbClr>
                </a:solidFill>
                <a:latin typeface="Georgia"/>
              </a:rPr>
              <a:t><![CDATA[“]]></a:t>
            </a:r>
          </a:p>
        </p:txBody>
      </p:sp>
      <p:sp>
        <p:nvSpPr>
          <p:cNvPr id="11" name=""/>
          <p:cNvSpPr txBox="1"/>
          <p:nvPr/>
        </p:nvSpPr>
        <p:spPr>
          <a:xfrm>
            <a:off x="1428750" y="2057400"/>
            <a:ext cx="9848850" cy="10858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2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i="1" strike="noStrike" sz="20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The electromagnetic spectrum is shown in order of increasing frequency. Radio waves, microwaves, infrared, visible light, ___, X-rays, gamma rays. Name the missing wave.]]></a:t>
            </a:r>
          </a:p>
        </p:txBody>
      </p:sp>
      <p:sp>
        <p:nvSpPr>
          <p:cNvPr id="12" name="" descr=""/>
          <p:cNvSpPr/>
          <p:nvPr/>
        </p:nvSpPr>
        <p:spPr>
          <a:xfrm>
            <a:off x="552450" y="3524250"/>
            <a:ext cx="11087100" cy="1066800"/>
          </a:xfrm>
          <a:prstGeom prst="roundRect">
            <a:avLst/>
          </a:prstGeom>
          <a:solidFill>
            <a:srgbClr val="12414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3" name=""/>
          <p:cNvSpPr txBox="1"/>
          <p:nvPr/>
        </p:nvSpPr>
        <p:spPr>
          <a:xfrm>
            <a:off x="819150" y="3676650"/>
            <a:ext cx="10553700" cy="24765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100" spc="150" u="none" cap="none">
                <a:solidFill>
                  <a:srgbClr val="DCB480">
                    <a:alpha val="100000"/>
                  </a:srgbClr>
                </a:solidFill>
                <a:latin typeface="Calibri"/>
              </a:rPr>
              <a:t><![CDATA[HOW TO ANSWER IT]]></a:t>
            </a:r>
          </a:p>
        </p:txBody>
      </p:sp>
      <p:sp>
        <p:nvSpPr>
          <p:cNvPr id="14" name=""/>
          <p:cNvSpPr txBox="1"/>
          <p:nvPr/>
        </p:nvSpPr>
        <p:spPr>
          <a:xfrm>
            <a:off x="819150" y="3943350"/>
            <a:ext cx="10553700" cy="53340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500" spc="0" u="none" cap="none">
                <a:solidFill>
                  <a:srgbClr val="FFFFFF">
                    <a:alpha val="100000"/>
                  </a:srgbClr>
                </a:solidFill>
                <a:latin typeface="Calibri"/>
              </a:rPr>
              <a:t><![CDATA[Command word: Complete. Worth 2 marks, so plan before writing.]]></a:t>
            </a:r>
          </a:p>
        </p:txBody>
      </p:sp>
      <p:sp>
        <p:nvSpPr>
          <p:cNvPr id="15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D9D2B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D9D2B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C98B3C">
                    <a:alpha val="100000"/>
                  </a:srgbClr>
                </a:solidFill>
                <a:latin typeface="Calibri"/>
              </a:rPr>
              <a:t><![CDATA[AQA GCSE PHYSICS  ·  PAPER 2  ·  FOUNDATION & HIGHER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914400"/>
            <a:ext cx="571500" cy="5715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295400" y="866775"/>
            <a:ext cx="10344150" cy="6572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Question 1 · mark scheme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Waves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Lesson 7 of 12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52450" y="1695450"/>
            <a:ext cx="11087100" cy="40957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i="1" strike="noStrike" sz="13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2 marks available. Award a mark for each point made.]]></a:t>
            </a:r>
          </a:p>
        </p:txBody>
      </p:sp>
      <p:sp>
        <p:nvSpPr>
          <p:cNvPr id="10" name="" descr=""/>
          <p:cNvSpPr/>
          <p:nvPr/>
        </p:nvSpPr>
        <p:spPr>
          <a:xfrm>
            <a:off x="552450" y="2962275"/>
            <a:ext cx="11087100" cy="1219200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1" name="" descr=""/>
          <p:cNvSpPr/>
          <p:nvPr/>
        </p:nvSpPr>
        <p:spPr>
          <a:xfrm>
            <a:off x="781050" y="3476625"/>
            <a:ext cx="200025" cy="200025"/>
          </a:xfrm>
          <a:prstGeom prst="ellipse">
            <a:avLst/>
          </a:prstGeom>
          <a:solidFill>
            <a:srgbClr val="C98B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2" name=""/>
          <p:cNvSpPr txBox="1"/>
          <p:nvPr/>
        </p:nvSpPr>
        <p:spPr>
          <a:xfrm>
            <a:off x="1143000" y="3057525"/>
            <a:ext cx="10182225" cy="1028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6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Ultraviolet]]></a:t>
            </a:r>
          </a:p>
          <a:p>
            <a:pPr algn="l" rtl="0" fontAlgn="ctr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1 mark]]></a:t>
            </a:r>
          </a:p>
        </p:txBody>
      </p:sp>
      <p:sp>
        <p:nvSpPr>
          <p:cNvPr id="13" name="" descr=""/>
          <p:cNvSpPr/>
          <p:nvPr/>
        </p:nvSpPr>
        <p:spPr>
          <a:xfrm>
            <a:off x="552450" y="4352925"/>
            <a:ext cx="11087100" cy="1219200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4" name="" descr=""/>
          <p:cNvSpPr/>
          <p:nvPr/>
        </p:nvSpPr>
        <p:spPr>
          <a:xfrm>
            <a:off x="781050" y="4867275"/>
            <a:ext cx="200025" cy="200025"/>
          </a:xfrm>
          <a:prstGeom prst="ellipse">
            <a:avLst/>
          </a:prstGeom>
          <a:solidFill>
            <a:srgbClr val="C98B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5" name=""/>
          <p:cNvSpPr txBox="1"/>
          <p:nvPr/>
        </p:nvSpPr>
        <p:spPr>
          <a:xfrm>
            <a:off x="1143000" y="4448175"/>
            <a:ext cx="10182225" cy="1028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6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Correct position in order]]></a:t>
            </a:r>
          </a:p>
          <a:p>
            <a:pPr algn="l" rtl="0" fontAlgn="ctr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1 mark]]></a:t>
            </a:r>
          </a:p>
        </p:txBody>
      </p:sp>
      <p:sp>
        <p:nvSpPr>
          <p:cNvPr id="16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D9D2B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D9D2B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C98B3C">
                    <a:alpha val="100000"/>
                  </a:srgbClr>
                </a:solidFill>
                <a:latin typeface="Calibri"/>
              </a:rPr>
              <a:t><![CDATA[AQA GCSE PHYSICS  ·  PAPER 2  ·  FOUNDATION & HIGHER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914400"/>
            <a:ext cx="571500" cy="5715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295400" y="866775"/>
            <a:ext cx="10344150" cy="6572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Question 2 · 3 marks · Use the diagram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Waves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Lesson 7 of 12]]></a:t>
            </a:r>
          </a:p>
        </p:txBody>
      </p:sp>
      <p:pic>
        <p:nvPicPr>
          <p:cNvPr id="9" name="" descr="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305550" y="2095500"/>
            <a:ext cx="5334000" cy="4000500"/>
          </a:xfrm>
          <a:prstGeom prst="rect">
            <a:avLst/>
          </a:prstGeom>
          <a:noFill/>
        </p:spPr>
      </p:pic>
      <p:sp>
        <p:nvSpPr>
          <p:cNvPr id="10" name="" descr=""/>
          <p:cNvSpPr/>
          <p:nvPr/>
        </p:nvSpPr>
        <p:spPr>
          <a:xfrm>
            <a:off x="6305550" y="2095500"/>
            <a:ext cx="5334000" cy="4000500"/>
          </a:xfrm>
          <a:prstGeom prst="rect">
            <a:avLst/>
          </a:prstGeom>
          <a:noFill/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1" name=""/>
          <p:cNvSpPr txBox="1"/>
          <p:nvPr/>
        </p:nvSpPr>
        <p:spPr>
          <a:xfrm>
            <a:off x="552450" y="1905000"/>
            <a:ext cx="5334000" cy="43815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16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9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The diagram shows the electromagnetic spectrum with some waves missing. (a) Name the waves labelled A and B. (b) State one property that all electromagnetic waves have. (3 marks)]]></a:t>
            </a:r>
          </a:p>
        </p:txBody>
      </p:sp>
      <p:sp>
        <p:nvSpPr>
          <p:cNvPr id="12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D9D2B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D9D2B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C98B3C">
                    <a:alpha val="100000"/>
                  </a:srgbClr>
                </a:solidFill>
                <a:latin typeface="Calibri"/>
              </a:rPr>
              <a:t><![CDATA[AQA GCSE PHYSICS  ·  PAPER 2  ·  FOUNDATION & HIGHER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914400"/>
            <a:ext cx="571500" cy="5715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295400" y="866775"/>
            <a:ext cx="10344150" cy="6572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Question 2 · mark scheme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Waves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Lesson 7 of 12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52450" y="1695450"/>
            <a:ext cx="11087100" cy="40957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i="1" strike="noStrike" sz="13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3 marks available. Award a mark for each point made.]]></a:t>
            </a:r>
          </a:p>
        </p:txBody>
      </p:sp>
      <p:sp>
        <p:nvSpPr>
          <p:cNvPr id="10" name="" descr=""/>
          <p:cNvSpPr/>
          <p:nvPr/>
        </p:nvSpPr>
        <p:spPr>
          <a:xfrm>
            <a:off x="552450" y="2266950"/>
            <a:ext cx="11087100" cy="1219200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1" name="" descr=""/>
          <p:cNvSpPr/>
          <p:nvPr/>
        </p:nvSpPr>
        <p:spPr>
          <a:xfrm>
            <a:off x="781050" y="2781300"/>
            <a:ext cx="200025" cy="200025"/>
          </a:xfrm>
          <a:prstGeom prst="ellipse">
            <a:avLst/>
          </a:prstGeom>
          <a:solidFill>
            <a:srgbClr val="C98B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2" name=""/>
          <p:cNvSpPr txBox="1"/>
          <p:nvPr/>
        </p:nvSpPr>
        <p:spPr>
          <a:xfrm>
            <a:off x="1143000" y="2362200"/>
            <a:ext cx="10182225" cy="1028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6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A: infrared]]></a:t>
            </a:r>
          </a:p>
          <a:p>
            <a:pPr algn="l" rtl="0" fontAlgn="ctr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1 mark]]></a:t>
            </a:r>
          </a:p>
        </p:txBody>
      </p:sp>
      <p:sp>
        <p:nvSpPr>
          <p:cNvPr id="13" name="" descr=""/>
          <p:cNvSpPr/>
          <p:nvPr/>
        </p:nvSpPr>
        <p:spPr>
          <a:xfrm>
            <a:off x="552450" y="3657600"/>
            <a:ext cx="11087100" cy="1219200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4" name="" descr=""/>
          <p:cNvSpPr/>
          <p:nvPr/>
        </p:nvSpPr>
        <p:spPr>
          <a:xfrm>
            <a:off x="781050" y="4171950"/>
            <a:ext cx="200025" cy="200025"/>
          </a:xfrm>
          <a:prstGeom prst="ellipse">
            <a:avLst/>
          </a:prstGeom>
          <a:solidFill>
            <a:srgbClr val="C98B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5" name=""/>
          <p:cNvSpPr txBox="1"/>
          <p:nvPr/>
        </p:nvSpPr>
        <p:spPr>
          <a:xfrm>
            <a:off x="1143000" y="3752850"/>
            <a:ext cx="10182225" cy="1028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6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B: ultraviolet]]></a:t>
            </a:r>
          </a:p>
          <a:p>
            <a:pPr algn="l" rtl="0" fontAlgn="ctr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1 mark]]></a:t>
            </a:r>
          </a:p>
        </p:txBody>
      </p:sp>
      <p:sp>
        <p:nvSpPr>
          <p:cNvPr id="16" name="" descr=""/>
          <p:cNvSpPr/>
          <p:nvPr/>
        </p:nvSpPr>
        <p:spPr>
          <a:xfrm>
            <a:off x="552450" y="5048250"/>
            <a:ext cx="11087100" cy="1219200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7" name="" descr=""/>
          <p:cNvSpPr/>
          <p:nvPr/>
        </p:nvSpPr>
        <p:spPr>
          <a:xfrm>
            <a:off x="781050" y="5562600"/>
            <a:ext cx="200025" cy="200025"/>
          </a:xfrm>
          <a:prstGeom prst="ellipse">
            <a:avLst/>
          </a:prstGeom>
          <a:solidFill>
            <a:srgbClr val="C98B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8" name=""/>
          <p:cNvSpPr txBox="1"/>
          <p:nvPr/>
        </p:nvSpPr>
        <p:spPr>
          <a:xfrm>
            <a:off x="1143000" y="5143500"/>
            <a:ext cx="10182225" cy="1028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6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A common property]]></a:t>
            </a:r>
          </a:p>
          <a:p>
            <a:pPr algn="l" rtl="0" fontAlgn="ctr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1 mark]]></a:t>
            </a:r>
          </a:p>
        </p:txBody>
      </p:sp>
      <p:sp>
        <p:nvSpPr>
          <p:cNvPr id="19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D9D2B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D9D2B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C98B3C">
                    <a:alpha val="100000"/>
                  </a:srgbClr>
                </a:solidFill>
                <a:latin typeface="Calibri"/>
              </a:rPr>
              <a:t><![CDATA[AQA GCSE PHYSICS  ·  PAPER 2  ·  FOUNDATION & HIGHER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914400"/>
            <a:ext cx="571500" cy="5715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295400" y="866775"/>
            <a:ext cx="10344150" cy="6572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Question 3 · 3 marks · Calculate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Waves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Lesson 7 of 12]]></a:t>
            </a:r>
          </a:p>
        </p:txBody>
      </p:sp>
      <p:sp>
        <p:nvSpPr>
          <p:cNvPr id="9" name="" descr=""/>
          <p:cNvSpPr/>
          <p:nvPr/>
        </p:nvSpPr>
        <p:spPr>
          <a:xfrm>
            <a:off x="552450" y="1866900"/>
            <a:ext cx="11087100" cy="1428750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0" name=""/>
          <p:cNvSpPr txBox="1"/>
          <p:nvPr/>
        </p:nvSpPr>
        <p:spPr>
          <a:xfrm>
            <a:off x="742950" y="1962150"/>
            <a:ext cx="857250" cy="104775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7200" spc="0" u="none" cap="none">
                <a:solidFill>
                  <a:srgbClr val="D9D2BC">
                    <a:alpha val="100000"/>
                  </a:srgbClr>
                </a:solidFill>
                <a:latin typeface="Georgia"/>
              </a:rPr>
              <a:t><![CDATA[“]]></a:t>
            </a:r>
          </a:p>
        </p:txBody>
      </p:sp>
      <p:sp>
        <p:nvSpPr>
          <p:cNvPr id="11" name=""/>
          <p:cNvSpPr txBox="1"/>
          <p:nvPr/>
        </p:nvSpPr>
        <p:spPr>
          <a:xfrm>
            <a:off x="1428750" y="2057400"/>
            <a:ext cx="9848850" cy="10858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2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i="1" strike="noStrike" sz="22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A radio wave has a frequency of 100 MHz. The speed of electromagnetic waves in air is 3.0 × 10⁸ m/s. Calculate the wavelength. (1 MHz = 10⁶ Hz)]]></a:t>
            </a:r>
          </a:p>
        </p:txBody>
      </p:sp>
      <p:sp>
        <p:nvSpPr>
          <p:cNvPr id="12" name="" descr=""/>
          <p:cNvSpPr/>
          <p:nvPr/>
        </p:nvSpPr>
        <p:spPr>
          <a:xfrm>
            <a:off x="552450" y="3524250"/>
            <a:ext cx="11087100" cy="1066800"/>
          </a:xfrm>
          <a:prstGeom prst="roundRect">
            <a:avLst/>
          </a:prstGeom>
          <a:solidFill>
            <a:srgbClr val="12414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3" name=""/>
          <p:cNvSpPr txBox="1"/>
          <p:nvPr/>
        </p:nvSpPr>
        <p:spPr>
          <a:xfrm>
            <a:off x="819150" y="3676650"/>
            <a:ext cx="10553700" cy="24765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100" spc="150" u="none" cap="none">
                <a:solidFill>
                  <a:srgbClr val="DCB480">
                    <a:alpha val="100000"/>
                  </a:srgbClr>
                </a:solidFill>
                <a:latin typeface="Calibri"/>
              </a:rPr>
              <a:t><![CDATA[HOW TO ANSWER IT]]></a:t>
            </a:r>
          </a:p>
        </p:txBody>
      </p:sp>
      <p:sp>
        <p:nvSpPr>
          <p:cNvPr id="14" name=""/>
          <p:cNvSpPr txBox="1"/>
          <p:nvPr/>
        </p:nvSpPr>
        <p:spPr>
          <a:xfrm>
            <a:off x="819150" y="3943350"/>
            <a:ext cx="10553700" cy="53340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500" spc="0" u="none" cap="none">
                <a:solidFill>
                  <a:srgbClr val="FFFFFF">
                    <a:alpha val="100000"/>
                  </a:srgbClr>
                </a:solidFill>
                <a:latin typeface="Calibri"/>
              </a:rPr>
              <a:t><![CDATA[Command word: Calculate. Worth 3 marks, so plan before writing.]]></a:t>
            </a:r>
          </a:p>
        </p:txBody>
      </p:sp>
      <p:sp>
        <p:nvSpPr>
          <p:cNvPr id="15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D9D2B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D9D2B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C98B3C">
                    <a:alpha val="100000"/>
                  </a:srgbClr>
                </a:solidFill>
                <a:latin typeface="Calibri"/>
              </a:rPr>
              <a:t><![CDATA[AQA GCSE PHYSICS  ·  PAPER 2  ·  FOUNDATION & HIGHER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914400"/>
            <a:ext cx="571500" cy="5715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295400" y="866775"/>
            <a:ext cx="10344150" cy="6572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Question 3 · mark scheme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Waves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Lesson 7 of 12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52450" y="1695450"/>
            <a:ext cx="11087100" cy="40957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i="1" strike="noStrike" sz="13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3 marks available. Award a mark for each point made.]]></a:t>
            </a:r>
          </a:p>
        </p:txBody>
      </p:sp>
      <p:sp>
        <p:nvSpPr>
          <p:cNvPr id="10" name="" descr=""/>
          <p:cNvSpPr/>
          <p:nvPr/>
        </p:nvSpPr>
        <p:spPr>
          <a:xfrm>
            <a:off x="552450" y="2266950"/>
            <a:ext cx="11087100" cy="1219200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1" name="" descr=""/>
          <p:cNvSpPr/>
          <p:nvPr/>
        </p:nvSpPr>
        <p:spPr>
          <a:xfrm>
            <a:off x="781050" y="2781300"/>
            <a:ext cx="200025" cy="200025"/>
          </a:xfrm>
          <a:prstGeom prst="ellipse">
            <a:avLst/>
          </a:prstGeom>
          <a:solidFill>
            <a:srgbClr val="C98B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2" name=""/>
          <p:cNvSpPr txBox="1"/>
          <p:nvPr/>
        </p:nvSpPr>
        <p:spPr>
          <a:xfrm>
            <a:off x="1143000" y="2362200"/>
            <a:ext cx="10182225" cy="1028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6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Converts to 1.0 × 10⁸ Hz]]></a:t>
            </a:r>
          </a:p>
          <a:p>
            <a:pPr algn="l" rtl="0" fontAlgn="ctr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1 mark]]></a:t>
            </a:r>
          </a:p>
        </p:txBody>
      </p:sp>
      <p:sp>
        <p:nvSpPr>
          <p:cNvPr id="13" name="" descr=""/>
          <p:cNvSpPr/>
          <p:nvPr/>
        </p:nvSpPr>
        <p:spPr>
          <a:xfrm>
            <a:off x="552450" y="3657600"/>
            <a:ext cx="11087100" cy="1219200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4" name="" descr=""/>
          <p:cNvSpPr/>
          <p:nvPr/>
        </p:nvSpPr>
        <p:spPr>
          <a:xfrm>
            <a:off x="781050" y="4171950"/>
            <a:ext cx="200025" cy="200025"/>
          </a:xfrm>
          <a:prstGeom prst="ellipse">
            <a:avLst/>
          </a:prstGeom>
          <a:solidFill>
            <a:srgbClr val="C98B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5" name=""/>
          <p:cNvSpPr txBox="1"/>
          <p:nvPr/>
        </p:nvSpPr>
        <p:spPr>
          <a:xfrm>
            <a:off x="1143000" y="3752850"/>
            <a:ext cx="10182225" cy="1028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6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Correct substitution]]></a:t>
            </a:r>
          </a:p>
          <a:p>
            <a:pPr algn="l" rtl="0" fontAlgn="ctr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1 mark]]></a:t>
            </a:r>
          </a:p>
        </p:txBody>
      </p:sp>
      <p:sp>
        <p:nvSpPr>
          <p:cNvPr id="16" name="" descr=""/>
          <p:cNvSpPr/>
          <p:nvPr/>
        </p:nvSpPr>
        <p:spPr>
          <a:xfrm>
            <a:off x="552450" y="5048250"/>
            <a:ext cx="11087100" cy="1219200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7" name="" descr=""/>
          <p:cNvSpPr/>
          <p:nvPr/>
        </p:nvSpPr>
        <p:spPr>
          <a:xfrm>
            <a:off x="781050" y="5562600"/>
            <a:ext cx="200025" cy="200025"/>
          </a:xfrm>
          <a:prstGeom prst="ellipse">
            <a:avLst/>
          </a:prstGeom>
          <a:solidFill>
            <a:srgbClr val="C98B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8" name=""/>
          <p:cNvSpPr txBox="1"/>
          <p:nvPr/>
        </p:nvSpPr>
        <p:spPr>
          <a:xfrm>
            <a:off x="1143000" y="5143500"/>
            <a:ext cx="10182225" cy="1028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6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3.0 m]]></a:t>
            </a:r>
          </a:p>
          <a:p>
            <a:pPr algn="l" rtl="0" fontAlgn="ctr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1 mark]]></a:t>
            </a:r>
          </a:p>
        </p:txBody>
      </p:sp>
      <p:sp>
        <p:nvSpPr>
          <p:cNvPr id="19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D9D2B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D9D2B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C98B3C">
                    <a:alpha val="100000"/>
                  </a:srgbClr>
                </a:solidFill>
                <a:latin typeface="Calibri"/>
              </a:rPr>
              <a:t><![CDATA[AQA GCSE PHYSICS  ·  PAPER 2  ·  FOUNDATION & HIGHER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914400"/>
            <a:ext cx="571500" cy="5715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295400" y="866775"/>
            <a:ext cx="10344150" cy="6572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Question 4 · 2 marks · State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Waves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Lesson 7 of 12]]></a:t>
            </a:r>
          </a:p>
        </p:txBody>
      </p:sp>
      <p:sp>
        <p:nvSpPr>
          <p:cNvPr id="9" name="" descr=""/>
          <p:cNvSpPr/>
          <p:nvPr/>
        </p:nvSpPr>
        <p:spPr>
          <a:xfrm>
            <a:off x="552450" y="1866900"/>
            <a:ext cx="11087100" cy="1428750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0" name=""/>
          <p:cNvSpPr txBox="1"/>
          <p:nvPr/>
        </p:nvSpPr>
        <p:spPr>
          <a:xfrm>
            <a:off x="742950" y="1962150"/>
            <a:ext cx="857250" cy="104775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7200" spc="0" u="none" cap="none">
                <a:solidFill>
                  <a:srgbClr val="D9D2BC">
                    <a:alpha val="100000"/>
                  </a:srgbClr>
                </a:solidFill>
                <a:latin typeface="Georgia"/>
              </a:rPr>
              <a:t><![CDATA[“]]></a:t>
            </a:r>
          </a:p>
        </p:txBody>
      </p:sp>
      <p:sp>
        <p:nvSpPr>
          <p:cNvPr id="11" name=""/>
          <p:cNvSpPr txBox="1"/>
          <p:nvPr/>
        </p:nvSpPr>
        <p:spPr>
          <a:xfrm>
            <a:off x="1428750" y="2057400"/>
            <a:ext cx="9848850" cy="10858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2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i="1" strike="noStrike" sz="22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State two properties that are the same for all electromagnetic waves.]]></a:t>
            </a:r>
          </a:p>
        </p:txBody>
      </p:sp>
      <p:sp>
        <p:nvSpPr>
          <p:cNvPr id="12" name="" descr=""/>
          <p:cNvSpPr/>
          <p:nvPr/>
        </p:nvSpPr>
        <p:spPr>
          <a:xfrm>
            <a:off x="552450" y="3524250"/>
            <a:ext cx="11087100" cy="1066800"/>
          </a:xfrm>
          <a:prstGeom prst="roundRect">
            <a:avLst/>
          </a:prstGeom>
          <a:solidFill>
            <a:srgbClr val="12414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3" name=""/>
          <p:cNvSpPr txBox="1"/>
          <p:nvPr/>
        </p:nvSpPr>
        <p:spPr>
          <a:xfrm>
            <a:off x="819150" y="3676650"/>
            <a:ext cx="10553700" cy="24765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100" spc="150" u="none" cap="none">
                <a:solidFill>
                  <a:srgbClr val="DCB480">
                    <a:alpha val="100000"/>
                  </a:srgbClr>
                </a:solidFill>
                <a:latin typeface="Calibri"/>
              </a:rPr>
              <a:t><![CDATA[HOW TO ANSWER IT]]></a:t>
            </a:r>
          </a:p>
        </p:txBody>
      </p:sp>
      <p:sp>
        <p:nvSpPr>
          <p:cNvPr id="14" name=""/>
          <p:cNvSpPr txBox="1"/>
          <p:nvPr/>
        </p:nvSpPr>
        <p:spPr>
          <a:xfrm>
            <a:off x="819150" y="3943350"/>
            <a:ext cx="10553700" cy="53340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500" spc="0" u="none" cap="none">
                <a:solidFill>
                  <a:srgbClr val="FFFFFF">
                    <a:alpha val="100000"/>
                  </a:srgbClr>
                </a:solidFill>
                <a:latin typeface="Calibri"/>
              </a:rPr>
              <a:t><![CDATA[Command word: State. Worth 2 marks, so plan before writing.]]></a:t>
            </a:r>
          </a:p>
        </p:txBody>
      </p:sp>
      <p:sp>
        <p:nvSpPr>
          <p:cNvPr id="15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D9D2B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D9D2B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C98B3C">
                    <a:alpha val="100000"/>
                  </a:srgbClr>
                </a:solidFill>
                <a:latin typeface="Calibri"/>
              </a:rPr>
              <a:t><![CDATA[AQA GCSE PHYSICS  ·  PAPER 2  ·  FOUNDATION & HIGHER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914400"/>
            <a:ext cx="571500" cy="5715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295400" y="866775"/>
            <a:ext cx="10344150" cy="6572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Question 4 · mark scheme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Waves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Lesson 7 of 12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52450" y="1695450"/>
            <a:ext cx="11087100" cy="40957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i="1" strike="noStrike" sz="13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2 marks available. Award a mark for each point made.]]></a:t>
            </a:r>
          </a:p>
        </p:txBody>
      </p:sp>
      <p:sp>
        <p:nvSpPr>
          <p:cNvPr id="10" name="" descr=""/>
          <p:cNvSpPr/>
          <p:nvPr/>
        </p:nvSpPr>
        <p:spPr>
          <a:xfrm>
            <a:off x="552450" y="2962275"/>
            <a:ext cx="11087100" cy="1219200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1" name="" descr=""/>
          <p:cNvSpPr/>
          <p:nvPr/>
        </p:nvSpPr>
        <p:spPr>
          <a:xfrm>
            <a:off x="781050" y="3476625"/>
            <a:ext cx="200025" cy="200025"/>
          </a:xfrm>
          <a:prstGeom prst="ellipse">
            <a:avLst/>
          </a:prstGeom>
          <a:solidFill>
            <a:srgbClr val="C98B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2" name=""/>
          <p:cNvSpPr txBox="1"/>
          <p:nvPr/>
        </p:nvSpPr>
        <p:spPr>
          <a:xfrm>
            <a:off x="1143000" y="3057525"/>
            <a:ext cx="10182225" cy="1028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6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Transverse waves]]></a:t>
            </a:r>
          </a:p>
          <a:p>
            <a:pPr algn="l" rtl="0" fontAlgn="ctr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1 mark]]></a:t>
            </a:r>
          </a:p>
        </p:txBody>
      </p:sp>
      <p:sp>
        <p:nvSpPr>
          <p:cNvPr id="13" name="" descr=""/>
          <p:cNvSpPr/>
          <p:nvPr/>
        </p:nvSpPr>
        <p:spPr>
          <a:xfrm>
            <a:off x="552450" y="4352925"/>
            <a:ext cx="11087100" cy="1219200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4" name="" descr=""/>
          <p:cNvSpPr/>
          <p:nvPr/>
        </p:nvSpPr>
        <p:spPr>
          <a:xfrm>
            <a:off x="781050" y="4867275"/>
            <a:ext cx="200025" cy="200025"/>
          </a:xfrm>
          <a:prstGeom prst="ellipse">
            <a:avLst/>
          </a:prstGeom>
          <a:solidFill>
            <a:srgbClr val="C98B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5" name=""/>
          <p:cNvSpPr txBox="1"/>
          <p:nvPr/>
        </p:nvSpPr>
        <p:spPr>
          <a:xfrm>
            <a:off x="1143000" y="4448175"/>
            <a:ext cx="10182225" cy="1028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6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Same speed in a vacuum]]></a:t>
            </a:r>
          </a:p>
          <a:p>
            <a:pPr algn="l" rtl="0" fontAlgn="ctr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1 mark]]></a:t>
            </a:r>
          </a:p>
        </p:txBody>
      </p:sp>
      <p:sp>
        <p:nvSpPr>
          <p:cNvPr id="16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D9D2B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D9D2B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C98B3C">
                    <a:alpha val="100000"/>
                  </a:srgbClr>
                </a:solidFill>
                <a:latin typeface="Calibri"/>
              </a:rPr>
              <a:t><![CDATA[AQA GCSE PHYSICS  ·  PAPER 2  ·  FOUNDATION & HIGHER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914400"/>
            <a:ext cx="571500" cy="5715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295400" y="866775"/>
            <a:ext cx="10344150" cy="6572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Question 5 · 3 marks · Explain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Waves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Lesson 7 of 12]]></a:t>
            </a:r>
          </a:p>
        </p:txBody>
      </p:sp>
      <p:sp>
        <p:nvSpPr>
          <p:cNvPr id="9" name="" descr=""/>
          <p:cNvSpPr/>
          <p:nvPr/>
        </p:nvSpPr>
        <p:spPr>
          <a:xfrm>
            <a:off x="552450" y="1866900"/>
            <a:ext cx="11087100" cy="1428750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0" name=""/>
          <p:cNvSpPr txBox="1"/>
          <p:nvPr/>
        </p:nvSpPr>
        <p:spPr>
          <a:xfrm>
            <a:off x="742950" y="1962150"/>
            <a:ext cx="857250" cy="104775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7200" spc="0" u="none" cap="none">
                <a:solidFill>
                  <a:srgbClr val="D9D2BC">
                    <a:alpha val="100000"/>
                  </a:srgbClr>
                </a:solidFill>
                <a:latin typeface="Georgia"/>
              </a:rPr>
              <a:t><![CDATA[“]]></a:t>
            </a:r>
          </a:p>
        </p:txBody>
      </p:sp>
      <p:sp>
        <p:nvSpPr>
          <p:cNvPr id="11" name=""/>
          <p:cNvSpPr txBox="1"/>
          <p:nvPr/>
        </p:nvSpPr>
        <p:spPr>
          <a:xfrm>
            <a:off x="1428750" y="2057400"/>
            <a:ext cx="9848850" cy="10858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2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i="1" strike="noStrike" sz="22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Gamma rays have a much higher frequency than radio waves. Explain why their wavelength is much shorter.]]></a:t>
            </a:r>
          </a:p>
        </p:txBody>
      </p:sp>
      <p:sp>
        <p:nvSpPr>
          <p:cNvPr id="12" name="" descr=""/>
          <p:cNvSpPr/>
          <p:nvPr/>
        </p:nvSpPr>
        <p:spPr>
          <a:xfrm>
            <a:off x="552450" y="3524250"/>
            <a:ext cx="11087100" cy="1066800"/>
          </a:xfrm>
          <a:prstGeom prst="roundRect">
            <a:avLst/>
          </a:prstGeom>
          <a:solidFill>
            <a:srgbClr val="12414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3" name=""/>
          <p:cNvSpPr txBox="1"/>
          <p:nvPr/>
        </p:nvSpPr>
        <p:spPr>
          <a:xfrm>
            <a:off x="819150" y="3676650"/>
            <a:ext cx="10553700" cy="24765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100" spc="150" u="none" cap="none">
                <a:solidFill>
                  <a:srgbClr val="DCB480">
                    <a:alpha val="100000"/>
                  </a:srgbClr>
                </a:solidFill>
                <a:latin typeface="Calibri"/>
              </a:rPr>
              <a:t><![CDATA[HOW TO ANSWER IT]]></a:t>
            </a:r>
          </a:p>
        </p:txBody>
      </p:sp>
      <p:sp>
        <p:nvSpPr>
          <p:cNvPr id="14" name=""/>
          <p:cNvSpPr txBox="1"/>
          <p:nvPr/>
        </p:nvSpPr>
        <p:spPr>
          <a:xfrm>
            <a:off x="819150" y="3943350"/>
            <a:ext cx="10553700" cy="53340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500" spc="0" u="none" cap="none">
                <a:solidFill>
                  <a:srgbClr val="FFFFFF">
                    <a:alpha val="100000"/>
                  </a:srgbClr>
                </a:solidFill>
                <a:latin typeface="Calibri"/>
              </a:rPr>
              <a:t><![CDATA[Command word: Explain. Worth 3 marks, so plan before writing.]]></a:t>
            </a:r>
          </a:p>
        </p:txBody>
      </p:sp>
      <p:sp>
        <p:nvSpPr>
          <p:cNvPr id="15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D9D2B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D9D2B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C98B3C">
                    <a:alpha val="100000"/>
                  </a:srgbClr>
                </a:solidFill>
                <a:latin typeface="Calibri"/>
              </a:rPr>
              <a:t><![CDATA[AQA GCSE PHYSICS  ·  PAPER 2  ·  FOUNDATION & HIGHER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914400"/>
            <a:ext cx="571500" cy="5715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295400" y="866775"/>
            <a:ext cx="10344150" cy="6572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Question 5 · mark scheme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Waves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Lesson 7 of 12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52450" y="1695450"/>
            <a:ext cx="11087100" cy="40957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i="1" strike="noStrike" sz="13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3 marks available. Award a mark for each point made.]]></a:t>
            </a:r>
          </a:p>
        </p:txBody>
      </p:sp>
      <p:sp>
        <p:nvSpPr>
          <p:cNvPr id="10" name="" descr=""/>
          <p:cNvSpPr/>
          <p:nvPr/>
        </p:nvSpPr>
        <p:spPr>
          <a:xfrm>
            <a:off x="552450" y="2266950"/>
            <a:ext cx="11087100" cy="1219200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1" name="" descr=""/>
          <p:cNvSpPr/>
          <p:nvPr/>
        </p:nvSpPr>
        <p:spPr>
          <a:xfrm>
            <a:off x="781050" y="2781300"/>
            <a:ext cx="200025" cy="200025"/>
          </a:xfrm>
          <a:prstGeom prst="ellipse">
            <a:avLst/>
          </a:prstGeom>
          <a:solidFill>
            <a:srgbClr val="C98B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2" name=""/>
          <p:cNvSpPr txBox="1"/>
          <p:nvPr/>
        </p:nvSpPr>
        <p:spPr>
          <a:xfrm>
            <a:off x="1143000" y="2362200"/>
            <a:ext cx="10182225" cy="1028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6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Same speed]]></a:t>
            </a:r>
          </a:p>
          <a:p>
            <a:pPr algn="l" rtl="0" fontAlgn="ctr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1 mark]]></a:t>
            </a:r>
          </a:p>
        </p:txBody>
      </p:sp>
      <p:sp>
        <p:nvSpPr>
          <p:cNvPr id="13" name="" descr=""/>
          <p:cNvSpPr/>
          <p:nvPr/>
        </p:nvSpPr>
        <p:spPr>
          <a:xfrm>
            <a:off x="552450" y="3657600"/>
            <a:ext cx="11087100" cy="1219200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4" name="" descr=""/>
          <p:cNvSpPr/>
          <p:nvPr/>
        </p:nvSpPr>
        <p:spPr>
          <a:xfrm>
            <a:off x="781050" y="4171950"/>
            <a:ext cx="200025" cy="200025"/>
          </a:xfrm>
          <a:prstGeom prst="ellipse">
            <a:avLst/>
          </a:prstGeom>
          <a:solidFill>
            <a:srgbClr val="C98B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5" name=""/>
          <p:cNvSpPr txBox="1"/>
          <p:nvPr/>
        </p:nvSpPr>
        <p:spPr>
          <a:xfrm>
            <a:off x="1143000" y="3752850"/>
            <a:ext cx="10182225" cy="1028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6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v = fλ]]></a:t>
            </a:r>
          </a:p>
          <a:p>
            <a:pPr algn="l" rtl="0" fontAlgn="ctr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1 mark]]></a:t>
            </a:r>
          </a:p>
        </p:txBody>
      </p:sp>
      <p:sp>
        <p:nvSpPr>
          <p:cNvPr id="16" name="" descr=""/>
          <p:cNvSpPr/>
          <p:nvPr/>
        </p:nvSpPr>
        <p:spPr>
          <a:xfrm>
            <a:off x="552450" y="5048250"/>
            <a:ext cx="11087100" cy="1219200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7" name="" descr=""/>
          <p:cNvSpPr/>
          <p:nvPr/>
        </p:nvSpPr>
        <p:spPr>
          <a:xfrm>
            <a:off x="781050" y="5562600"/>
            <a:ext cx="200025" cy="200025"/>
          </a:xfrm>
          <a:prstGeom prst="ellipse">
            <a:avLst/>
          </a:prstGeom>
          <a:solidFill>
            <a:srgbClr val="C98B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8" name=""/>
          <p:cNvSpPr txBox="1"/>
          <p:nvPr/>
        </p:nvSpPr>
        <p:spPr>
          <a:xfrm>
            <a:off x="1143000" y="5143500"/>
            <a:ext cx="10182225" cy="1028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6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Higher frequency means shorter wavelength]]></a:t>
            </a:r>
          </a:p>
          <a:p>
            <a:pPr algn="l" rtl="0" fontAlgn="ctr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1 mark]]></a:t>
            </a:r>
          </a:p>
        </p:txBody>
      </p:sp>
      <p:sp>
        <p:nvSpPr>
          <p:cNvPr id="19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79">
  <a:themeElements>
    <a:clrScheme name="Theme79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79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79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27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Lesson Pack Maker</dc:creator>
  <cp:lastModifiedBy>Unknown Creator</cp:lastModifiedBy>
  <dcterms:created xsi:type="dcterms:W3CDTF">2026-09-30T17:30:50Z</dcterms:created>
  <dcterms:modified xsi:type="dcterms:W3CDTF">2026-09-30T17:30:50Z</dcterms:modified>
  <dc:title>The electromagnetic spectrum</dc:title>
  <dc:description>Generated from a pasted lesson-pack script.</dc:description>
  <dc:subject>Waves</dc:subject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OpenRevise drawing">
    <vt:i4>3</vt:i4>
  </property>
</Properties>
</file>