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Ask which stage gives the heaviest element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623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a7981a367b9026eeab355645c54094c1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6.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7.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c979a86604ebb759b07e2327e568b8118.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1cbf98b71fa06e712e1af9a028dd2119.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0.png"/>
  <Relationship Id="rId3" Type="http://schemas.openxmlformats.org/officeDocument/2006/relationships/image" Target="../media/b72888421d00aa4542bc0b503e8f2be1ab19358b21.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d702aed729d189ee0e4a30f25bd5c922.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3.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4.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2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26.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27.png"/>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28.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29.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0.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1.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2.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3.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4.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5.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6.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7.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8.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9.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0.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Life cycle of a star]]></a:t>
            </a:r>
          </a:p>
        </p:txBody>
      </p:sp>
      <p:sp>
        <p:nvSpPr>
          <p:cNvPr id="7" name="" descr=""/>
          <p:cNvSpPr/>
          <p:nvPr/>
        </p:nvSpPr>
        <p:spPr>
          <a:xfrm>
            <a:off x="5086350" y="5076825"/>
            <a:ext cx="2009775" cy="28575"/>
          </a:xfrm>
          <a:prstGeom prst="rect">
            <a:avLst/>
          </a:prstGeom>
          <a:solidFill>
            <a:srgbClr val="9D6C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7E0E0">
                    <a:alpha val="100000"/>
                  </a:srgbClr>
                </a:solidFill>
                <a:latin typeface="Calibri"/>
              </a:rPr>
              <a:t><![CDATA[Space physic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CB480">
                    <a:alpha val="100000"/>
                  </a:srgbClr>
                </a:solidFill>
                <a:latin typeface="Calibri"/>
              </a:rPr>
              <a:t><![CDATA[Lesson 2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the Sun produce?]]></a:t>
            </a:r>
          </a:p>
        </p:txBody>
      </p:sp>
      <p:sp>
        <p:nvSpPr>
          <p:cNvPr id="14" name="" descr=""/>
          <p:cNvSpPr/>
          <p:nvPr/>
        </p:nvSpPr>
        <p:spPr>
          <a:xfrm>
            <a:off x="552450" y="30765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force pulls matter together?]]></a:t>
            </a:r>
          </a:p>
        </p:txBody>
      </p:sp>
      <p:sp>
        <p:nvSpPr>
          <p:cNvPr id="18" name="" descr=""/>
          <p:cNvSpPr/>
          <p:nvPr/>
        </p:nvSpPr>
        <p:spPr>
          <a:xfrm>
            <a:off x="552450" y="38957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fusion?]]></a:t>
            </a:r>
          </a:p>
        </p:txBody>
      </p:sp>
      <p:sp>
        <p:nvSpPr>
          <p:cNvPr id="22" name="" descr=""/>
          <p:cNvSpPr/>
          <p:nvPr/>
        </p:nvSpPr>
        <p:spPr>
          <a:xfrm>
            <a:off x="552450" y="47148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the main element in stars?]]></a:t>
            </a:r>
          </a:p>
        </p:txBody>
      </p:sp>
      <p:sp>
        <p:nvSpPr>
          <p:cNvPr id="26" name="" descr=""/>
          <p:cNvSpPr/>
          <p:nvPr/>
        </p:nvSpPr>
        <p:spPr>
          <a:xfrm>
            <a:off x="552450" y="55340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star?]]></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descr=""/>
          <p:cNvSpPr/>
          <p:nvPr/>
        </p:nvSpPr>
        <p:spPr>
          <a:xfrm>
            <a:off x="552450" y="19145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the Sun produc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Light and heat]]></a:t>
            </a:r>
          </a:p>
        </p:txBody>
      </p:sp>
      <p:sp>
        <p:nvSpPr>
          <p:cNvPr id="13" name="" descr=""/>
          <p:cNvSpPr/>
          <p:nvPr/>
        </p:nvSpPr>
        <p:spPr>
          <a:xfrm>
            <a:off x="552450" y="280035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force pulls matter together?]]></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Gravity]]></a:t>
            </a:r>
          </a:p>
        </p:txBody>
      </p:sp>
      <p:sp>
        <p:nvSpPr>
          <p:cNvPr id="17" name="" descr=""/>
          <p:cNvSpPr/>
          <p:nvPr/>
        </p:nvSpPr>
        <p:spPr>
          <a:xfrm>
            <a:off x="552450" y="368617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fusion?]]></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Nuclei joining together to form a larger nucleus]]></a:t>
            </a:r>
          </a:p>
        </p:txBody>
      </p:sp>
      <p:sp>
        <p:nvSpPr>
          <p:cNvPr id="21" name="" descr=""/>
          <p:cNvSpPr/>
          <p:nvPr/>
        </p:nvSpPr>
        <p:spPr>
          <a:xfrm>
            <a:off x="552450" y="457200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the main element in stars?]]></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Hydrogen]]></a:t>
            </a:r>
          </a:p>
        </p:txBody>
      </p:sp>
      <p:sp>
        <p:nvSpPr>
          <p:cNvPr id="25" name="" descr=""/>
          <p:cNvSpPr/>
          <p:nvPr/>
        </p:nvSpPr>
        <p:spPr>
          <a:xfrm>
            <a:off x="552450" y="54578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star?]]></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A huge ball of hot gas]]></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descr=""/>
          <p:cNvSpPr/>
          <p:nvPr/>
        </p:nvSpPr>
        <p:spPr>
          <a:xfrm>
            <a:off x="552450" y="20097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the life cycle of a star like the Sun and of a star much more massive than the Sun.]]></a:t>
            </a:r>
          </a:p>
        </p:txBody>
      </p:sp>
      <p:sp>
        <p:nvSpPr>
          <p:cNvPr id="13" name="" descr=""/>
          <p:cNvSpPr/>
          <p:nvPr/>
        </p:nvSpPr>
        <p:spPr>
          <a:xfrm>
            <a:off x="552450" y="30956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how a stable main-sequence star is formed and how it stays stable.]]></a:t>
            </a:r>
          </a:p>
        </p:txBody>
      </p:sp>
      <p:sp>
        <p:nvSpPr>
          <p:cNvPr id="17" name="" descr=""/>
          <p:cNvSpPr/>
          <p:nvPr/>
        </p:nvSpPr>
        <p:spPr>
          <a:xfrm>
            <a:off x="552450" y="41814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how fusion in stars forms the elements.]]></a:t>
            </a:r>
          </a:p>
        </p:txBody>
      </p:sp>
      <p:sp>
        <p:nvSpPr>
          <p:cNvPr id="21" name="" descr=""/>
          <p:cNvSpPr/>
          <p:nvPr/>
        </p:nvSpPr>
        <p:spPr>
          <a:xfrm>
            <a:off x="552450" y="52673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how elements heavier than iron are formed.]]></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STARS]]></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200" spc="0" u="none" cap="none">
                <a:solidFill>
                  <a:srgbClr val="12414C">
                    <a:alpha val="100000"/>
                  </a:srgbClr>
                </a:solidFill>
                <a:latin typeface="Georgia"/>
              </a:rPr>
              <a:t><![CDATA[A star forms from a nebula pulled together by gravity. In the main sequence, the inward force of gravity is balanced by the outward pressure from fusion energy, so the star is stable. When the hydrogen runs out, the star changes.]]></a:t>
            </a:r>
          </a:p>
        </p:txBody>
      </p:sp>
      <p:sp>
        <p:nvSpPr>
          <p:cNvPr id="10" name="" descr=""/>
          <p:cNvSpPr/>
          <p:nvPr/>
        </p:nvSpPr>
        <p:spPr>
          <a:xfrm>
            <a:off x="5772150" y="5524500"/>
            <a:ext cx="647700" cy="28575"/>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200" spc="0" u="none" cap="none">
                <a:solidFill>
                  <a:srgbClr val="5C6D70">
                    <a:alpha val="100000"/>
                  </a:srgbClr>
                </a:solidFill>
                <a:latin typeface="Calibri"/>
              </a:rPr>
              <a:t><![CDATA[The mass of a star decides how it ends: a star like the Sun becomes a white dwarf; a much more massive star explodes as a supernova.]]></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The Life Cycle of Sta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Mass decides the path after the main sequence.]]></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Sun-sized or Massiv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descr=""/>
          <p:cNvSpPr/>
          <p:nvPr/>
        </p:nvSpPr>
        <p:spPr>
          <a:xfrm>
            <a:off x="552450" y="1781175"/>
            <a:ext cx="5314950" cy="26860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12414C">
                    <a:alpha val="100000"/>
                  </a:srgbClr>
                </a:solidFill>
                <a:latin typeface="Georgia"/>
              </a:rPr>
              <a:t><![CDATA[A STAR LIKE THE SUN]]></a:t>
            </a:r>
          </a:p>
        </p:txBody>
      </p:sp>
      <p:sp>
        <p:nvSpPr>
          <p:cNvPr id="11" name="" descr=""/>
          <p:cNvSpPr/>
          <p:nvPr/>
        </p:nvSpPr>
        <p:spPr>
          <a:xfrm>
            <a:off x="781050" y="2438400"/>
            <a:ext cx="4857750" cy="19050"/>
          </a:xfrm>
          <a:prstGeom prst="rect">
            <a:avLst/>
          </a:prstGeom>
          <a:solidFill>
            <a:srgbClr val="12414C">
              <a:alpha val="100000"/>
            </a:srgbClr>
          </a:solidFill>
          <a:ln w="9525">
            <a:noFill/>
          </a:ln>
        </p:spPr>
        <p:txBody>
          <a:bodyPr vertOverflow="clip" rtlCol="0" anchor="ctr"/>
          <a:lstStyle/>
          <a:p>
            <a:pPr algn="ctr"/>
            <a:r>
              <a:t/>
            </a:r>
          </a:p>
        </p:txBody>
      </p:sp>
      <p:sp>
        <p:nvSpPr>
          <p:cNvPr id="12" name=""/>
          <p:cNvSpPr txBox="1"/>
          <p:nvPr/>
        </p:nvSpPr>
        <p:spPr>
          <a:xfrm>
            <a:off x="78105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Nebula, protostar, main sequence.]]></a:t>
            </a:r>
          </a:p>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Expands to a red giant.]]></a:t>
            </a:r>
          </a:p>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Outer layers drift away; the core shrinks to a white dwarf.]]></a:t>
            </a:r>
          </a:p>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Cools to a black dwarf.]]></a:t>
            </a:r>
          </a:p>
        </p:txBody>
      </p:sp>
      <p:sp>
        <p:nvSpPr>
          <p:cNvPr id="13" name="" descr=""/>
          <p:cNvSpPr/>
          <p:nvPr/>
        </p:nvSpPr>
        <p:spPr>
          <a:xfrm>
            <a:off x="6324600" y="1781175"/>
            <a:ext cx="5314950" cy="26860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C98B3C">
                    <a:alpha val="100000"/>
                  </a:srgbClr>
                </a:solidFill>
                <a:latin typeface="Georgia"/>
              </a:rPr>
              <a:t><![CDATA[A MUCH MORE MASSIVE STAR]]></a:t>
            </a:r>
          </a:p>
        </p:txBody>
      </p:sp>
      <p:sp>
        <p:nvSpPr>
          <p:cNvPr id="15" name="" descr=""/>
          <p:cNvSpPr/>
          <p:nvPr/>
        </p:nvSpPr>
        <p:spPr>
          <a:xfrm>
            <a:off x="6553200" y="2438400"/>
            <a:ext cx="4857750" cy="19050"/>
          </a:xfrm>
          <a:prstGeom prst="rect">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Nebula, protostar, main sequence.]]></a:t>
            </a:r>
          </a:p>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Expands to a red supergiant.]]></a:t>
            </a:r>
          </a:p>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Explodes as a supernova.]]></a:t>
            </a:r>
          </a:p>
          <a:p>
            <a:pPr algn="l" rtl="0" fontAlgn="base" marL="0" marR="0" indent="0" lvl="0">
              <a:lnSpc>
                <a:spcPct val="108000"/>
              </a:lnSpc>
              <a:spcBef>
                <a:spcPts val="0"/>
              </a:spcBef>
              <a:spcAft>
                <a:spcPts val="900"/>
              </a:spcAft>
            </a:pPr>
            <a:r>
              <a:rPr lang="en-US" strike="noStrike" sz="1400" spc="0" u="none" cap="none">
                <a:solidFill>
                  <a:srgbClr val="1D272A">
                    <a:alpha val="100000"/>
                  </a:srgbClr>
                </a:solidFill>
                <a:latin typeface="Calibri"/>
              </a:rPr>
              <a:t><![CDATA[•  Leaves a neutron star or a black hole.]]></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hy a Main Sequence Star Is Stabl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Explain why a star stays the same size for billions of years.]]></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Gravity]]></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Pulls the star's matter inwards]]></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Fusion]]></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300" spc="0" u="none" cap="none">
                <a:solidFill>
                  <a:srgbClr val="1D272A">
                    <a:alpha val="100000"/>
                  </a:srgbClr>
                </a:solidFill>
                <a:latin typeface="Calibri"/>
              </a:rPr>
              <a:t><![CDATA[Hydrogen fuses to helium and releases energy, causing outward pressure]]></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Balance]]></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The forces balance so the star is stable]]></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Inward gravitational force is balanced by outward thermal pressure.]]></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Making the Elemen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Explain how heavier elements are formed.]]></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In stars]]></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Nuclear fusion forms elements up to iron]]></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In a supernova]]></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400" spc="0" u="none" cap="none">
                <a:solidFill>
                  <a:srgbClr val="1D272A">
                    <a:alpha val="100000"/>
                  </a:srgbClr>
                </a:solidFill>
                <a:latin typeface="Calibri"/>
              </a:rPr>
              <a:t><![CDATA[The explosion has enough energy to form elements heavier than iron]]></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pread]]></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100" spc="0" u="none" cap="none">
                <a:solidFill>
                  <a:srgbClr val="1D272A">
                    <a:alpha val="100000"/>
                  </a:srgbClr>
                </a:solidFill>
                <a:latin typeface="Calibri"/>
              </a:rPr>
              <a:t><![CDATA[The explosion scatters elements into space; new stars and planets form from them]]></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Fusion makes elements up to iron; supernovae make heavier ones.]]></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Poin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Learn these.]]></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Main sequenc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Hydrogen fuses to helium; stable for billions of years.]]></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ed gian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Hydrogen runs out; the star expands and cools.]]></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upernova]]></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massive star explodes.]]></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Black hol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n object with gravity so strong that not even light escap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descr=""/>
          <p:cNvSpPr/>
          <p:nvPr/>
        </p:nvSpPr>
        <p:spPr>
          <a:xfrm>
            <a:off x="5524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Nebula]]></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cloud of dust and gas from which stars form.]]></a:t>
            </a:r>
          </a:p>
        </p:txBody>
      </p:sp>
      <p:sp>
        <p:nvSpPr>
          <p:cNvPr id="11" name="" descr=""/>
          <p:cNvSpPr/>
          <p:nvPr/>
        </p:nvSpPr>
        <p:spPr>
          <a:xfrm>
            <a:off x="62293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Main sequenc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long stable stage of a star's life when hydrogen fuses to helium.]]></a:t>
            </a:r>
          </a:p>
        </p:txBody>
      </p:sp>
      <p:sp>
        <p:nvSpPr>
          <p:cNvPr id="13"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Red giant]]></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large, cool, red star near the end of its life.]]></a:t>
            </a:r>
          </a:p>
        </p:txBody>
      </p:sp>
      <p:sp>
        <p:nvSpPr>
          <p:cNvPr id="15"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White dwarf]]></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small, dense, hot star that is the core of a dead Sun-sized star.]]></a:t>
            </a:r>
          </a:p>
        </p:txBody>
      </p:sp>
      <p:sp>
        <p:nvSpPr>
          <p:cNvPr id="17" name="" descr=""/>
          <p:cNvSpPr/>
          <p:nvPr/>
        </p:nvSpPr>
        <p:spPr>
          <a:xfrm>
            <a:off x="5524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Supernova]]></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explosion of a massive star at the end of its life.]]></a:t>
            </a:r>
          </a:p>
        </p:txBody>
      </p:sp>
      <p:sp>
        <p:nvSpPr>
          <p:cNvPr id="19" name="" descr=""/>
          <p:cNvSpPr/>
          <p:nvPr/>
        </p:nvSpPr>
        <p:spPr>
          <a:xfrm>
            <a:off x="62293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Black hol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n object so dense that not even light can escap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Star Story]]></a:t>
            </a:r>
          </a:p>
        </p:txBody>
      </p:sp>
      <p:sp>
        <p:nvSpPr>
          <p:cNvPr id="10" name="" descr=""/>
          <p:cNvSpPr/>
          <p:nvPr/>
        </p:nvSpPr>
        <p:spPr>
          <a:xfrm>
            <a:off x="9639300" y="1009650"/>
            <a:ext cx="2000250" cy="495300"/>
          </a:xfrm>
          <a:prstGeom prst="round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D272A">
                    <a:alpha val="100000"/>
                  </a:srgbClr>
                </a:solidFill>
                <a:latin typeface="Calibri"/>
              </a:rPr>
              <a:t><![CDATA[Write the life story of the Sun and of a star ten times as massive. Where do they differ?]]></a:t>
            </a:r>
          </a:p>
        </p:txBody>
      </p:sp>
      <p:sp>
        <p:nvSpPr>
          <p:cNvPr id="15" name="" descr=""/>
          <p:cNvSpPr/>
          <p:nvPr/>
        </p:nvSpPr>
        <p:spPr>
          <a:xfrm>
            <a:off x="552450" y="4400550"/>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552450" y="4419600"/>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4276725"/>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Mass controls the ending.]]></a:t>
            </a:r>
          </a:p>
        </p:txBody>
      </p:sp>
      <p:sp>
        <p:nvSpPr>
          <p:cNvPr id="18" name="" descr=""/>
          <p:cNvSpPr/>
          <p:nvPr/>
        </p:nvSpPr>
        <p:spPr>
          <a:xfrm>
            <a:off x="552450" y="5448300"/>
            <a:ext cx="11087100" cy="838200"/>
          </a:xfrm>
          <a:prstGeom prst="roundRect">
            <a:avLst/>
          </a:prstGeom>
          <a:solidFill>
            <a:srgbClr val="12414C">
              <a:alpha val="100000"/>
            </a:srgbClr>
          </a:solidFill>
          <a:ln w="9525">
            <a:noFill/>
          </a:ln>
        </p:spPr>
        <p:txBody>
          <a:bodyPr vertOverflow="clip" rtlCol="0" anchor="ctr"/>
          <a:lstStyle/>
          <a:p>
            <a:pPr algn="ctr"/>
            <a:r>
              <a:t/>
            </a:r>
          </a:p>
        </p:txBody>
      </p:sp>
      <p:sp>
        <p:nvSpPr>
          <p:cNvPr id="19"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WHAT A GOOD ANSWER SHOWS]]></a:t>
            </a:r>
          </a:p>
        </p:txBody>
      </p:sp>
      <p:sp>
        <p:nvSpPr>
          <p:cNvPr id="20"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100" spc="0" u="none" cap="none">
                <a:solidFill>
                  <a:srgbClr val="FFFFFF">
                    <a:alpha val="100000"/>
                  </a:srgbClr>
                </a:solidFill>
                <a:latin typeface="Calibri"/>
              </a:rPr>
              <a:t><![CDATA[Sun: nebula, protostar, main sequence, red giant, white dwarf, black dwarf. Massive star: nebula, protostar, main sequence, red supergiant, supernova, neutron star or black hol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descr=""/>
          <p:cNvSpPr/>
          <p:nvPr/>
        </p:nvSpPr>
        <p:spPr>
          <a:xfrm>
            <a:off x="55245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a nebula.]]></a:t>
            </a:r>
          </a:p>
        </p:txBody>
      </p:sp>
      <p:sp>
        <p:nvSpPr>
          <p:cNvPr id="12" name="" descr=""/>
          <p:cNvSpPr/>
          <p:nvPr/>
        </p:nvSpPr>
        <p:spPr>
          <a:xfrm>
            <a:off x="55245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a protostar.]]></a:t>
            </a:r>
          </a:p>
        </p:txBody>
      </p:sp>
      <p:sp>
        <p:nvSpPr>
          <p:cNvPr id="15" name="" descr=""/>
          <p:cNvSpPr/>
          <p:nvPr/>
        </p:nvSpPr>
        <p:spPr>
          <a:xfrm>
            <a:off x="55245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stability.]]></a:t>
            </a:r>
          </a:p>
        </p:txBody>
      </p:sp>
      <p:sp>
        <p:nvSpPr>
          <p:cNvPr id="18" name="" descr=""/>
          <p:cNvSpPr/>
          <p:nvPr/>
        </p:nvSpPr>
        <p:spPr>
          <a:xfrm>
            <a:off x="55245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Follow the Sun's path.]]></a:t>
            </a:r>
          </a:p>
        </p:txBody>
      </p:sp>
      <p:sp>
        <p:nvSpPr>
          <p:cNvPr id="21" name="" descr=""/>
          <p:cNvSpPr/>
          <p:nvPr/>
        </p:nvSpPr>
        <p:spPr>
          <a:xfrm>
            <a:off x="621030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Follow a massive star's path.]]></a:t>
            </a:r>
          </a:p>
        </p:txBody>
      </p:sp>
      <p:sp>
        <p:nvSpPr>
          <p:cNvPr id="24" name="" descr=""/>
          <p:cNvSpPr/>
          <p:nvPr/>
        </p:nvSpPr>
        <p:spPr>
          <a:xfrm>
            <a:off x="621030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fusion and elements.]]></a:t>
            </a:r>
          </a:p>
        </p:txBody>
      </p:sp>
      <p:sp>
        <p:nvSpPr>
          <p:cNvPr id="27" name="" descr=""/>
          <p:cNvSpPr/>
          <p:nvPr/>
        </p:nvSpPr>
        <p:spPr>
          <a:xfrm>
            <a:off x="621030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fine a supernova.]]></a:t>
            </a:r>
          </a:p>
        </p:txBody>
      </p:sp>
      <p:sp>
        <p:nvSpPr>
          <p:cNvPr id="30" name="" descr=""/>
          <p:cNvSpPr/>
          <p:nvPr/>
        </p:nvSpPr>
        <p:spPr>
          <a:xfrm>
            <a:off x="621030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fine a black hole.]]></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2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Stable when gravity and outward pressure are balanced.]]></a:t>
            </a:r>
          </a:p>
        </p:txBody>
      </p:sp>
      <p:sp>
        <p:nvSpPr>
          <p:cNvPr id="8" name="" descr=""/>
          <p:cNvSpPr/>
          <p:nvPr/>
        </p:nvSpPr>
        <p:spPr>
          <a:xfrm>
            <a:off x="552450" y="20859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Sun-sized: red giant, white dwarf, black dwarf.]]></a:t>
            </a:r>
          </a:p>
        </p:txBody>
      </p:sp>
      <p:sp>
        <p:nvSpPr>
          <p:cNvPr id="10" name="" descr=""/>
          <p:cNvSpPr/>
          <p:nvPr/>
        </p:nvSpPr>
        <p:spPr>
          <a:xfrm>
            <a:off x="552450" y="26193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Massive: red supergiant, supernova, neutron star or black hole.]]></a:t>
            </a:r>
          </a:p>
        </p:txBody>
      </p:sp>
      <p:sp>
        <p:nvSpPr>
          <p:cNvPr id="12" name="" descr=""/>
          <p:cNvSpPr/>
          <p:nvPr/>
        </p:nvSpPr>
        <p:spPr>
          <a:xfrm>
            <a:off x="552450" y="31527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Supernovae form elements heavier than iron.]]></a:t>
            </a:r>
          </a:p>
        </p:txBody>
      </p:sp>
      <p:sp>
        <p:nvSpPr>
          <p:cNvPr id="14" name="" descr=""/>
          <p:cNvSpPr/>
          <p:nvPr/>
        </p:nvSpPr>
        <p:spPr>
          <a:xfrm>
            <a:off x="552450" y="4314825"/>
            <a:ext cx="11087100" cy="1666875"/>
          </a:xfrm>
          <a:prstGeom prst="roundRect">
            <a:avLst/>
          </a:prstGeom>
          <a:solidFill>
            <a:srgbClr val="263D44">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Describe what happens to a star like the Sun when hydrogen runs out.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C9D6D5">
                    <a:alpha val="100000"/>
                  </a:srgbClr>
                </a:solidFill>
                <a:latin typeface="Calibri"/>
              </a:rPr>
              <a:t><![CDATA[Red giant, white dwarf, black dwarf.]]></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xam Practice: Life cycle of a sta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all questions. Use the mark allocation as a guide to how much to write. · 17 minutes]]></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1 · 2 marks · St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Name the stages in the life cycle of a star like our Sun after the main sequence.]]></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2 · 3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Explain why a star on the main sequence is stable.]]></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3 · 4 marks · Describ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Describe the life cycle of a star that is much more massive than the Sun.]]></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12414C">
                    <a:alpha val="100000"/>
                  </a:srgbClr>
                </a:solidFill>
                <a:latin typeface="Georgia"/>
              </a:rPr>
              <a:t><![CDATA[Exam Practice: Life cycle of a star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descr=""/>
          <p:cNvSpPr/>
          <p:nvPr/>
        </p:nvSpPr>
        <p:spPr>
          <a:xfrm>
            <a:off x="552450" y="27908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4 · 3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Explain why some elements heavier than iron are found on Earth even though they cannot be made in the main sequence.]]></a:t>
            </a:r>
          </a:p>
        </p:txBody>
      </p:sp>
      <p:sp>
        <p:nvSpPr>
          <p:cNvPr id="12" name="" descr=""/>
          <p:cNvSpPr/>
          <p:nvPr/>
        </p:nvSpPr>
        <p:spPr>
          <a:xfrm>
            <a:off x="552450" y="41814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5 · 4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Explain how the Sun formed and why the Sun is stabl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2 marks · St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Name the stages in the life cycle of a star like our Sun after the main sequence.]]></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t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ed gian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White dwarf]]></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Explain why a star on the main sequence is stable.]]></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Gravity acts inward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Fusion energy gives outward pressur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The forces balanc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4 marks · Describ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Describe the life cycle of a star that is much more massive than the Sun.]]></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scribe.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Nebula / protostar / main sequenc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ed supergian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upernova]]></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Neutron star or black hol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Explain why some elements heavier than iron are found on Earth even though they cannot be made in the main sequence.]]></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upernova forms heavier element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Elements thrown into spac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Incorporated into new stars and planet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4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Explain how the Sun formed and why the Sun is stable.]]></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2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Space physic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Gravity pulls dust and gas togethe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Fusion begin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Gravity acts inward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Balanced by outward pressur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2026-09-30T17:39:22Z</dcterms:created>
  <dcterms:modified xsi:type="dcterms:W3CDTF">2026-09-30T17:39:22Z</dcterms:modified>
  <dc:title>Life cycle of a star</dc:title>
  <dc:description>Generated from a pasted lesson-pack script.</dc:description>
  <dc:subject>Space physics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