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0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f6d3aef7112fafba8e59520f0aad96d49806600b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wton's Second Law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esultant forc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oportional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inversely proportional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resultan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single force with the same effect as all the forc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te of change of velocit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oportiona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oubling one doubles the othe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inversely proportional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oubling one halves the othe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Newton's Second La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F = m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investigate the effect of force and mass on acceleration (Required Practical 7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inertial mass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'S SECOND LAW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 = mass × acceleration      F = ma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acceleration of an object is proportional to the resultant force and inversely proportional to its mass: a ∝ F and a ∝ 1/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7: Force, Mass and Acceler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weight of the hanging masses provides the for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7: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wo investiga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1638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1525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371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vari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the total mass constant by moving masses from the trolley to the hanger; the force is the weight of the hanging mass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219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438400" y="2286000"/>
            <a:ext cx="1638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0384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43840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571750" y="3067050"/>
            <a:ext cx="1371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 acceler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rom the light gates: a = (v − u) ÷ 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105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4324350" y="2286000"/>
            <a:ext cx="1638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49244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432435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457700" y="3067050"/>
            <a:ext cx="1371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o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cceleration against force: a straight line through the origi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991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210300" y="2286000"/>
            <a:ext cx="1638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68103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21030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343650" y="3067050"/>
            <a:ext cx="1371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vari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the force constant and add masses to the trolley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7877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8096250" y="2286000"/>
            <a:ext cx="1638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86963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809625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229600" y="3067050"/>
            <a:ext cx="1371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o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cceleration against mass (a curve) or against 1/mass (a straight line).]]></a:t>
            </a:r>
          </a:p>
        </p:txBody>
      </p:sp>
      <p:sp>
        <p:nvSpPr>
          <p:cNvPr id="34" name="" descr=""/>
          <p:cNvSpPr/>
          <p:nvPr/>
        </p:nvSpPr>
        <p:spPr>
          <a:xfrm>
            <a:off x="97631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9982200" y="2286000"/>
            <a:ext cx="1638300" cy="21717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 descr=""/>
          <p:cNvSpPr/>
          <p:nvPr/>
        </p:nvSpPr>
        <p:spPr>
          <a:xfrm>
            <a:off x="105822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7" name=""/>
          <p:cNvSpPr txBox="1"/>
          <p:nvPr/>
        </p:nvSpPr>
        <p:spPr>
          <a:xfrm>
            <a:off x="9982200" y="2476500"/>
            <a:ext cx="1638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10115550" y="3067050"/>
            <a:ext cx="137160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ake repeat readings and compensate for friction by slightly tilting the runway.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Acceler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200 kg has a resultant force of 3000 N. Calculate its acceler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= F ÷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= 3000 ÷ 12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= 2.5 m/s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5 m/s²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0.50 kg trolley accelerates at 4.0 m/s². Calculate the resultant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m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0.50 × 4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2.0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raph of acceleration against force for a trolley is a straight line through (2.0 N, 1.0 m/s²). Find the m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÷ F = 1.0 ÷ 2.0 = 0.50 kg⁻¹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nce a = F ÷ 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adient = 1 ÷ 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 = 1 ÷ 0.50 = 2.0 kg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k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ertial Mass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is meant by inertial m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fini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io of force to acceleratio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how difficult it is to change the velocity of an objec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ertial mass = force ÷ acceleration: how hard it is to change an object's velocity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stimat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sensible valu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eryday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accelerating from 0 to 27 m/s (60 mph) in 10 s has a ≈ 2.7 m/s²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a 1000 kg car: F = 1000 × 2.7 ≈ 2700 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mbol ~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ns approximate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in kg, a in m/s², F in 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et force acting on an obje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te of change of veloc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ertial m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divided by acceler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portion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ing by the same fa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versely proportion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quantity halves as the other doub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ght g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ensor that times how long a card takes to pas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dict the Accelerati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olley has a mass of 1.0 kg and accelerates at 2.0 m/s² under a resultant force. What acceleration would the same force give a 2.0 kg trolley? What force is needed for 2.0 kg to accelerate at 2.0 m/s²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F = m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mas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lf the acceleration: 1.0 m/s². Force = 2.0 × 2.0 = 4.0 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5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Newton's second la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F = m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a or 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equired Practical 7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erpret a force–acceleration grap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inertial mas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stimate forces on a ca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 = m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cceleration ∝ force; ∝ 1/ma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ertial mass = force ÷ acceler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se light gates to measure accelera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1200 kg car has a resultant force of 3000 N. Calculate its acceleratio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 = F ÷ m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2026-09-30T18:54:54Z</dcterms:created>
  <dcterms:modified xsi:type="dcterms:W3CDTF">2026-09-30T18:54:54Z</dcterms:modified>
  <dc:title>Newton's Second Law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