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why the spring may not return to shape if overstretch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07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9a5af2ec02440aa9a507ded6a87d4e21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1.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3.png"/>
  <Relationship Id="rId3" Type="http://schemas.openxmlformats.org/officeDocument/2006/relationships/image" Target="../media/9e3c197e28dd9a782c2fb1609d12e996b91ed8e024.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5.png"/>
  <Relationship Id="rId3" Type="http://schemas.openxmlformats.org/officeDocument/2006/relationships/image" Target="../media/fc70077ad5d7d300a5f09e483d633ab80b909fd426.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7.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d702aed729d189ee0e4a30f25bd5c930.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4.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 Id="rId3" Type="http://schemas.openxmlformats.org/officeDocument/2006/relationships/image" Target="../media/dc91176062628c18e3d13bf1c2c30df026ac41d840.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8.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Forces and elasticity]]></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Force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5 of 20]]></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spring?]]></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proportional mean?]]></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Convert 6 cm to m.]]></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elastic potential energy?]]></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forc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spring?]]></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coiled wire that can be stretched or compressed]]></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proportional mea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Doubling one doubles the other]]></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Convert 6 cm to m.]]></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0.06 m]]></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elastic potential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stored in a stretched spring]]></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for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Newton]]></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hy more than one force is needed to stretch, bend or compress an object.]]></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elastic and inelastic deformation.]]></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Recall and apply F = ke and E_e = ½ke².]]></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Interpret force-extension graphs and describe Required Practical 6.]]></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HOOKE'S LAW]]></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12414C">
                    <a:alpha val="100000"/>
                  </a:srgbClr>
                </a:solidFill>
                <a:latin typeface="Georgia"/>
              </a:rPr>
              <a:t><![CDATA[force = spring constant × extension      F = ke]]></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100" spc="0" u="none" cap="none">
                <a:solidFill>
                  <a:srgbClr val="5C6D70">
                    <a:alpha val="100000"/>
                  </a:srgbClr>
                </a:solidFill>
                <a:latin typeface="Calibri"/>
              </a:rPr>
              <a:t><![CDATA[The extension of an elastic object is directly proportional to the force applied, provided the limit of proportionality is not exceeded. The same applies to compression.]]></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Force and Extens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Beyond the limit, the spring does not return to its original length.]]></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12414C">
                    <a:alpha val="100000"/>
                  </a:srgbClr>
                </a:solidFill>
                <a:latin typeface="Georgia"/>
              </a:rPr>
              <a:t><![CDATA[Required Practical 6: Stretching a Spr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pic>
        <p:nvPicPr>
          <p:cNvPr id="9" name="" descr=""/>
          <p:cNvPicPr>
            <a:picLocks noChangeAspect="1"/>
          </p:cNvPicPr>
          <p:nvPr/>
        </p:nvPicPr>
        <p:blipFill>
          <a:blip r:embed="rId3"/>
          <a:stretch>
            <a:fillRect/>
          </a:stretch>
        </p:blipFill>
        <p:spPr>
          <a:xfrm>
            <a:off x="552450" y="1905000"/>
            <a:ext cx="11087100" cy="406717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Measure the length with each extra mass added.]]></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quired Practical 6: Metho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Investigate force and extension.]]></a:t>
            </a:r>
          </a:p>
        </p:txBody>
      </p:sp>
      <p:sp>
        <p:nvSpPr>
          <p:cNvPr id="10" name="" descr=""/>
          <p:cNvSpPr/>
          <p:nvPr/>
        </p:nvSpPr>
        <p:spPr>
          <a:xfrm>
            <a:off x="55245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1525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12414C">
                    <a:alpha val="100000"/>
                  </a:srgbClr>
                </a:solidFill>
                <a:latin typeface="Georgia"/>
              </a:rPr>
              <a:t><![CDATA[Measure the original length]]></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With no masses on the spring.]]></a:t>
            </a:r>
          </a:p>
        </p:txBody>
      </p:sp>
      <p:sp>
        <p:nvSpPr>
          <p:cNvPr id="14" name="" descr=""/>
          <p:cNvSpPr/>
          <p:nvPr/>
        </p:nvSpPr>
        <p:spPr>
          <a:xfrm>
            <a:off x="22193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243840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30384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24384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57175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Add a mass]]></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Record the force (weight = mg) and the new length.]]></a:t>
            </a:r>
          </a:p>
        </p:txBody>
      </p:sp>
      <p:sp>
        <p:nvSpPr>
          <p:cNvPr id="19" name="" descr=""/>
          <p:cNvSpPr/>
          <p:nvPr/>
        </p:nvSpPr>
        <p:spPr>
          <a:xfrm>
            <a:off x="41052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432435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49244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43243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445770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300" spc="0" u="none" cap="none">
                <a:solidFill>
                  <a:srgbClr val="12414C">
                    <a:alpha val="100000"/>
                  </a:srgbClr>
                </a:solidFill>
                <a:latin typeface="Georgia"/>
              </a:rPr>
              <a:t><![CDATA[Calculate the extension]]></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New length minus original length.]]></a:t>
            </a:r>
          </a:p>
        </p:txBody>
      </p:sp>
      <p:sp>
        <p:nvSpPr>
          <p:cNvPr id="24" name="" descr=""/>
          <p:cNvSpPr/>
          <p:nvPr/>
        </p:nvSpPr>
        <p:spPr>
          <a:xfrm>
            <a:off x="59912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621030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68103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62103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634365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pea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Add masses one at a time, keeping below the limit of proportionality at first.]]></a:t>
            </a:r>
          </a:p>
        </p:txBody>
      </p:sp>
      <p:sp>
        <p:nvSpPr>
          <p:cNvPr id="29" name="" descr=""/>
          <p:cNvSpPr/>
          <p:nvPr/>
        </p:nvSpPr>
        <p:spPr>
          <a:xfrm>
            <a:off x="78771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0" name="" descr=""/>
          <p:cNvSpPr/>
          <p:nvPr/>
        </p:nvSpPr>
        <p:spPr>
          <a:xfrm>
            <a:off x="809625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86963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2" name=""/>
          <p:cNvSpPr txBox="1"/>
          <p:nvPr/>
        </p:nvSpPr>
        <p:spPr>
          <a:xfrm>
            <a:off x="80962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822960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Plo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Force (y-axis) against extension (x-axis).]]></a:t>
            </a:r>
          </a:p>
        </p:txBody>
      </p:sp>
      <p:sp>
        <p:nvSpPr>
          <p:cNvPr id="34" name="" descr=""/>
          <p:cNvSpPr/>
          <p:nvPr/>
        </p:nvSpPr>
        <p:spPr>
          <a:xfrm>
            <a:off x="97631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5" name="" descr=""/>
          <p:cNvSpPr/>
          <p:nvPr/>
        </p:nvSpPr>
        <p:spPr>
          <a:xfrm>
            <a:off x="998220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6" name="" descr=""/>
          <p:cNvSpPr/>
          <p:nvPr/>
        </p:nvSpPr>
        <p:spPr>
          <a:xfrm>
            <a:off x="105822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7" name=""/>
          <p:cNvSpPr txBox="1"/>
          <p:nvPr/>
        </p:nvSpPr>
        <p:spPr>
          <a:xfrm>
            <a:off x="99822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6]]></a:t>
            </a:r>
          </a:p>
        </p:txBody>
      </p:sp>
      <p:sp>
        <p:nvSpPr>
          <p:cNvPr id="38" name=""/>
          <p:cNvSpPr txBox="1"/>
          <p:nvPr/>
        </p:nvSpPr>
        <p:spPr>
          <a:xfrm>
            <a:off x="1011555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Gradien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Gradient of the straight part = spring constant k.]]></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pring Consta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force of 3.0 N stretches a spring by 6.0 cm (within the limit of proportionality). Calculate the spring constant.]]></a:t>
            </a:r>
          </a:p>
        </p:txBody>
      </p:sp>
      <p:sp>
        <p:nvSpPr>
          <p:cNvPr id="12" name="" descr=""/>
          <p:cNvSpPr/>
          <p:nvPr/>
        </p:nvSpPr>
        <p:spPr>
          <a:xfrm>
            <a:off x="552450" y="29527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Convert]]></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6.0 cm = 0.060 m]]></a:t>
            </a:r>
          </a:p>
        </p:txBody>
      </p:sp>
      <p:sp>
        <p:nvSpPr>
          <p:cNvPr id="16"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arrange]]></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k = F ÷ e]]></a:t>
            </a:r>
          </a:p>
        </p:txBody>
      </p:sp>
      <p:sp>
        <p:nvSpPr>
          <p:cNvPr id="20"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k = 3.0 ÷ 0.060]]></a:t>
            </a:r>
          </a:p>
        </p:txBody>
      </p:sp>
      <p:sp>
        <p:nvSpPr>
          <p:cNvPr id="24" name="" descr=""/>
          <p:cNvSpPr/>
          <p:nvPr/>
        </p:nvSpPr>
        <p:spPr>
          <a:xfrm>
            <a:off x="552450" y="50101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k = 50 N/m]]></a:t>
            </a:r>
          </a:p>
        </p:txBody>
      </p:sp>
      <p:sp>
        <p:nvSpPr>
          <p:cNvPr id="28"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0 N/m]]></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lastic Potential Ener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Calculate the energy stored in the spring when the extension is 0.040 m and k = 50 N/m.]]></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rite the equation]]></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E_e = ½ke²]]></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E_e = 0.5 × 50 × 0.040²]]></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E_e = 0.040 J]]></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0.040 J]]></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lastic or Inelastic?]]></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781175"/>
            <a:ext cx="531495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12414C">
                    <a:alpha val="100000"/>
                  </a:srgbClr>
                </a:solidFill>
                <a:latin typeface="Georgia"/>
              </a:rPr>
              <a:t><![CDATA[ELASTIC DEFORMATION]]></a:t>
            </a:r>
          </a:p>
        </p:txBody>
      </p:sp>
      <p:sp>
        <p:nvSpPr>
          <p:cNvPr id="11" name="" descr=""/>
          <p:cNvSpPr/>
          <p:nvPr/>
        </p:nvSpPr>
        <p:spPr>
          <a:xfrm>
            <a:off x="781050" y="2438400"/>
            <a:ext cx="4857750" cy="19050"/>
          </a:xfrm>
          <a:prstGeom prst="rect">
            <a:avLst/>
          </a:prstGeom>
          <a:solidFill>
            <a:srgbClr val="12414C">
              <a:alpha val="100000"/>
            </a:srgbClr>
          </a:solidFill>
          <a:ln w="9525">
            <a:noFill/>
          </a:ln>
        </p:spPr>
        <p:txBody>
          <a:bodyPr vertOverflow="clip" rtlCol="0" anchor="ctr"/>
          <a:lstStyle/>
          <a:p>
            <a:pPr algn="ctr"/>
            <a:r>
              <a:t/>
            </a:r>
          </a:p>
        </p:txBody>
      </p:sp>
      <p:sp>
        <p:nvSpPr>
          <p:cNvPr id="12" name=""/>
          <p:cNvSpPr txBox="1"/>
          <p:nvPr/>
        </p:nvSpPr>
        <p:spPr>
          <a:xfrm>
            <a:off x="781050" y="2647950"/>
            <a:ext cx="4857750" cy="11525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The object returns to its original shape when the force is removed.]]></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Happens within the limit of proportionality.]]></a:t>
            </a:r>
          </a:p>
        </p:txBody>
      </p:sp>
      <p:sp>
        <p:nvSpPr>
          <p:cNvPr id="13" name="" descr=""/>
          <p:cNvSpPr/>
          <p:nvPr/>
        </p:nvSpPr>
        <p:spPr>
          <a:xfrm>
            <a:off x="6324600" y="1781175"/>
            <a:ext cx="531495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C98B3C">
                    <a:alpha val="100000"/>
                  </a:srgbClr>
                </a:solidFill>
                <a:latin typeface="Georgia"/>
              </a:rPr>
              <a:t><![CDATA[INELASTIC DEFORMATION]]></a:t>
            </a:r>
          </a:p>
        </p:txBody>
      </p:sp>
      <p:sp>
        <p:nvSpPr>
          <p:cNvPr id="15" name="" descr=""/>
          <p:cNvSpPr/>
          <p:nvPr/>
        </p:nvSpPr>
        <p:spPr>
          <a:xfrm>
            <a:off x="6553200" y="2438400"/>
            <a:ext cx="4857750" cy="19050"/>
          </a:xfrm>
          <a:prstGeom prst="rect">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1525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The object does not return to its original shape.]]></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Happens beyond the limit of proportional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Idea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Learn thes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wo forc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o stretch, bend or compress a stationary object, more than one force is needed (for example pull at both ends).]]></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ork don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work done on an elastic object equals the elastic potential energy stored, provided it is not inelastically deformed.]]></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inea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raight line through the origin: proportional.]]></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Non-linea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urve: not proportiona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Extens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increase in length of a spring.]]></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pring constan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force needed per metre of extension (N/m).]]></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imit of proportionalit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point beyond which force and extension are no longer proportional.]]></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Elastic deforma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change of shape that is reversed when the force is removed.]]></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elastic deforma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permanent change of shape.]]></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inea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Following a straight lin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pring Test]]></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A spring stretches 4.0 cm when a 2.0 N force is applied. (a) Calculate k in N/m. (b) What force gives an extension of 10 cm if the limit is not exceeded? (c) What energy is stored at 10 cm?]]></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Convert cm to m.]]></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Use F = ke and Ee = ½ke².]]></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50 N/m. (b) F = 50 × 0.10 = 5.0 N. (c) E = 0.5 × 50 × 0.10² = 0.25 J.]]></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State F = ke.]]></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onvert cm to m.]]></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alculate a spring constant.]]></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alculate stored energy.]]></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elastic and inelastic deformation.]]></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ad a force-extension graph.]]></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Required Practical 6.]]></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Find the gradient.]]></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F = ke.]]></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E_e = ½ke².]]></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Beyond the limit of proportionality: non-linear, may not return.]]></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pring constant = gradient of the linear part.]]></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A spring has a spring constant of 50 N/m. Calculate the force needed to stretch it by 0.10 m.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Use F = k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Forces and elastic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8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pring has a spring constant of 50 N/m. Calculate the force needed to stretch the spring by 0.10 m. Use the equation: force = spring…]]></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5 marks · Use the grap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investigates a spring. The graph shows how the force changes with extension. (a) State the extension at the limit of…]]></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2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the difference between elastic deformation and inelastic deformation of a sprin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12414C">
                    <a:alpha val="100000"/>
                  </a:srgbClr>
                </a:solidFill>
                <a:latin typeface="Georgia"/>
              </a:rPr>
              <a:t><![CDATA[Exam Practice: Forces and elasticity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6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how to investigate the relationship between the force applied to a spring and the extension of the spring. Your answer should…]]></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two forces are needed to stretch a spring that is fixed to a wall.]]></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12414C">
                    <a:alpha val="100000"/>
                  </a:srgbClr>
                </a:solidFill>
                <a:latin typeface="Georgia"/>
              </a:rPr>
              <a:t><![CDATA[A spring has a spring constant of 50 N/m. Calculate the force needed to stretch the spring by 0.10 m. Use the equation: force = spring constant × extension]]></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5.0 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5 marks · Use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A student investigates a spring. The graph shows how the force changes with extension. (a) State the extension at the limit of proportionality. (b) Calculate the spring constant of the spring. (c) Calculate the elastic potential energy stored when the extension is 0.040 m. (5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5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6 cm (accept 5.5 to 6.5)]]></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Uses 3.0 N at 0.060 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50 N/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0.040 J]]></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2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Describe the difference between elastic deformation and inelastic deformation of a spring.]]></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lastic: returns to original shap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elastic: does not retur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6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12414C">
                    <a:alpha val="100000"/>
                  </a:srgbClr>
                </a:solidFill>
                <a:latin typeface="Georgia"/>
              </a:rPr>
              <a:t><![CDATA[Describe how to investigate the relationship between the force applied to a spring and the extension of the spring. Your answer should include the apparatus, the measurements, and how you would use them.]]></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6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3 (5 to 6 marks): a complete method with stand, ruler and masses, original length measured, several forces (weights) applied with the new length each time, extension calculated, graph plotted and spring constant from the gradient, with a precaution (eye level, avoid overstretch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5 to 6 mark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12414C">
                    <a:alpha val="100000"/>
                  </a:srgbClr>
                </a:solidFill>
                <a:latin typeface="Georgia"/>
              </a:rPr>
              <a:t><![CDATA[Level 2 (3 to 4 marks): a method covering force and extension with some detail miss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3 to 4 mark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12414C">
                    <a:alpha val="100000"/>
                  </a:srgbClr>
                </a:solidFill>
                <a:latin typeface="Georgia"/>
              </a:rPr>
              <a:t><![CDATA[Level 1 (1 to 2 marks): simple statements about adding masses and measuring lengt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to 2 mark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two forces are needed to stretch a spring that is fixed to a wall.]]></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orces act at both end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qual and opposite forc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2026-09-30T18:54:49Z</dcterms:created>
  <dcterms:modified xsi:type="dcterms:W3CDTF">2026-09-30T18:54:49Z</dcterms:modified>
  <dc:title>Forces and elasticity</dc:title>
  <dc:description>Generated from a pasted lesson-pack script.</dc:description>
  <dc:subject>Forces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