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why a straw looks bent in a glass of wat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05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2.png"/>
  <Relationship Id="rId3" Type="http://schemas.openxmlformats.org/officeDocument/2006/relationships/image" Target="../media/4bf02e305507a0fd1e572818f5e1ca97dccf55772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4.png"/>
  <Relationship Id="rId3" Type="http://schemas.openxmlformats.org/officeDocument/2006/relationships/image" Target="../media/acb51a6d5171b3b171a0c73d8a8dd88349031e2925.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6.png"/>
  <Relationship Id="rId3" Type="http://schemas.openxmlformats.org/officeDocument/2006/relationships/image" Target="../media/d2e40466570cdae15716b16eb3f512c5f18e69b127.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30.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2.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4.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 Id="rId3" Type="http://schemas.openxmlformats.org/officeDocument/2006/relationships/image" Target="../media/51dd165c19f02b34cedaed8840b1a6108df318a240.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4.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sp>
        <p:nvSpPr>
          <p:cNvPr id="5" name="" descr=""/>
          <p:cNvSpPr/>
          <p:nvPr/>
        </p:nvSpPr>
        <p:spPr>
          <a:xfrm>
            <a:off x="5410200" y="1419225"/>
            <a:ext cx="1371600" cy="1371600"/>
          </a:xfrm>
          <a:prstGeom prst="ellipse">
            <a:avLst/>
          </a:prstGeom>
          <a:solidFill>
            <a:srgbClr val="DCB480">
              <a:alpha val="100000"/>
            </a:srgbClr>
          </a:solidFill>
          <a:ln w="9525">
            <a:noFill/>
          </a:ln>
        </p:spPr>
        <p:txBody>
          <a:bodyPr vertOverflow="clip" rtlCol="0" anchor="ctr"/>
          <a:lstStyle/>
          <a:p>
            <a:pPr algn="ctr"/>
            <a:r>
              <a:t/>
            </a:r>
          </a:p>
        </p:txBody>
      </p:sp>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Refraction of waves]]></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Wave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4 of 12]]></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reflection?]]></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normal?]]></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Does light travel faster in glass or air?]]></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medium?]]></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wavefront?]]></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reflectio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wave bouncing off a surface]]></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normal?]]></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line at right angles to a surface]]></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Does light travel faster in glass or ai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ir]]></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medium?]]></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material a wave travels through]]></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wavefront?]]></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line joining points of a wave in the same phase]]></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refraction as a change in direction when a wave crosses a boundary.]]></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refraction in terms of the change of speed (Higher tier).]]></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Construct ray diagrams for refraction at the boundary between two media.]]></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Use wavefront diagrams to explain refraction (Higher tie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REFRACTION]]></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900" spc="0" u="none" cap="none">
                <a:solidFill>
                  <a:srgbClr val="12414C">
                    <a:alpha val="100000"/>
                  </a:srgbClr>
                </a:solidFill>
                <a:latin typeface="Georgia"/>
              </a:rPr>
              <a:t><![CDATA[Refraction is the change in direction of a wave when it passes from one medium to another, caused by a change in the speed of the wave.]]></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100" spc="0" u="none" cap="none">
                <a:solidFill>
                  <a:srgbClr val="5C6D70">
                    <a:alpha val="100000"/>
                  </a:srgbClr>
                </a:solidFill>
                <a:latin typeface="Calibri"/>
              </a:rPr>
              <a:t><![CDATA[Entering a denser medium (such as glass from air) the wave slows down and bends towards the normal. Leaving the denser medium it speeds up and bends away from the normal.]]></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fraction of Ligh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The ray emerges parallel to its original direction.]]></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Required Practical 9: Refraction with a Glass Bloc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pic>
        <p:nvPicPr>
          <p:cNvPr id="9" name="" descr=""/>
          <p:cNvPicPr>
            <a:picLocks noChangeAspect="1"/>
          </p:cNvPicPr>
          <p:nvPr/>
        </p:nvPicPr>
        <p:blipFill>
          <a:blip r:embed="rId3"/>
          <a:stretch>
            <a:fillRect/>
          </a:stretch>
        </p:blipFill>
        <p:spPr>
          <a:xfrm>
            <a:off x="552450" y="1905000"/>
            <a:ext cx="11087100" cy="406717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Trace the outline of the block and the rays before removing i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vefronts and Refraction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The change of speed makes the wavefront turn.]]></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Direction of Bend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ray of light passes from air into glass. Describe what happens to its speed and direction.]]></a:t>
            </a:r>
          </a:p>
        </p:txBody>
      </p:sp>
      <p:sp>
        <p:nvSpPr>
          <p:cNvPr id="12"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peed]]></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Decreases in the glass]]></a:t>
            </a:r>
          </a:p>
        </p:txBody>
      </p:sp>
      <p:sp>
        <p:nvSpPr>
          <p:cNvPr id="16"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Direction]]></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Bends towards the normal]]></a:t>
            </a:r>
          </a:p>
        </p:txBody>
      </p:sp>
      <p:sp>
        <p:nvSpPr>
          <p:cNvPr id="20"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It slows down and bends towards the normal.]]></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plaining with Wavefronts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Use wavefronts to explain why a wave changes direction when it enters a slower medium at an angl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The part of the wavefront that enters first]]></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Slows down first]]></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The rest of the wavefront]]></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Is still travelling faster, so catches up]]></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sul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400" spc="0" u="none" cap="none">
                <a:solidFill>
                  <a:srgbClr val="1D272A">
                    <a:alpha val="100000"/>
                  </a:srgbClr>
                </a:solidFill>
                <a:latin typeface="Calibri"/>
              </a:rPr>
              <a:t><![CDATA[The wavefront turns, so the wave direction bends towards the normal]]></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The change of speed across the wavefront turns it.]]></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Along the Norm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What happens to a ray that strikes the boundary at 0° to the normal?]]></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gle of incidenc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0°: travelling along the normal]]></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Direction]]></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Does not change]]></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peed]]></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Still changes]]></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It is not refracted (no change in direction), but it still slows dow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Poi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Exam-ready facts.]]></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aus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hange of speed when the wave moves into a different medium.]]></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requenc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oes not change.]]></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Different substanc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M waves can be absorbed, transmitted, refracted or reflected depending on wavelength (Higher).]]></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Practica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ray box, glass block and protractor can be used to measure angles i and 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Refrac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change in direction of a wave caused by a change in speed.]]></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Normal]]></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line at right angles to the boundary.]]></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Angle of refrac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angle between the refracted ray and the normal.]]></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Wavefron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line showing all points of a wave at the same stage.]]></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enser medium]]></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medium in which the wave travels more slowly.]]></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Boundar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surface between two media.]]></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Bend the Ray]]></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Draw a ray diagram for light going from air into water at an angle, then from water into air. Label the normal and say whether the ray bends towards or away from it each time.]]></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Draw the normal.]]></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Decide if the speed decreases or increases.]]></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ir to water: slows down and bends towards the normal. Water to air: speeds up and bends away from the normal.]]></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fine refraction.]]></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it with speed.]]></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raw a refraction ray diagram.]]></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Say towards or away from the normal.]]></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wavefronts.]]></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the practical.]]></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Say frequency is unchanged.]]></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a ray along the normal.]]></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Refraction is a change of direction due to a change of speed.]]></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Slows: towards the normal; speeds up: away.]]></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Wavefronts turn when the speed changes (Higher).]]></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Frequency stays the same.]]></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why a light ray bends towards the normal as it enters a glass block.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It slows dow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Refraction of wa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6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St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ray of light passes from air into a glass block. Describe what happens to the speed of the light and the direction of the ray.]]></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3 marks · Complete the diagra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diagram shows a ray of light hitting a glass block. Complete the diagram to show the path of the ray through the block and out of the…]]></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a wave is refracted when it crosses the boundary between two media at an angl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12414C">
                    <a:alpha val="100000"/>
                  </a:srgbClr>
                </a:solidFill>
                <a:latin typeface="Georgia"/>
              </a:rPr>
              <a:t><![CDATA[Exam Practice: Refraction of wave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5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an investigation to show how a ray of light is refracted by a glass block. Your answer should include the measurements you would…]]></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wave travels from deep water to shallow water where it slows down. State what happens to the frequency and the wavelength.]]></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ray of light passes from air into a glass block. Describe what happens to the speed of the light and the direction of the ray.]]></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peed de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ends towards the norma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12414C">
                    <a:alpha val="100000"/>
                  </a:srgbClr>
                </a:solidFill>
                <a:latin typeface="Georgia"/>
              </a:rPr>
              <a:t><![CDATA[Question 2 · 3 marks · Complete the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The diagram shows a ray of light hitting a glass block. Complete the diagram to show the path of the ray through the block and out of the other side.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ends towards the normal inside the glas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ends away from the normal on leav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mergent ray parallel to the incident ra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a wave is refracted when it crosses the boundary between two media at an angl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peed changes in the new mediu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Part of the wavefront changes speed firs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o the direction chang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5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12414C">
                    <a:alpha val="100000"/>
                  </a:srgbClr>
                </a:solidFill>
                <a:latin typeface="Georgia"/>
              </a:rPr>
              <a:t><![CDATA[Describe an investigation to show how a ray of light is refracted by a glass block. Your answer should include the measurements you would take and what you would conclud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5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5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ay box, glass block on paper, outline draw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cident and emergent rays mark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Normal drawn, angles measur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peat for different angl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nclusion: bends towards the normal in glas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wave travels from deep water to shallow water where it slows down. State what happens to the frequency and the wavelength.]]></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Wav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4 of 12]]></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requency unchang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avelength de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2026-09-30T18:51:01Z</dcterms:created>
  <dcterms:modified xsi:type="dcterms:W3CDTF">2026-09-30T18:51:01Z</dcterms:modified>
  <dc:title>Refraction of waves</dc:title>
  <dc:description>Generated from a pasted lesson-pack script.</dc:description>
  <dc:subject>Waves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