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Lst>
  <p:sldSz cx="12192000" cy="6858000"/>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presProps" Target="presProps.xml"/>
  <Relationship Id="rId27" Type="http://schemas.openxmlformats.org/officeDocument/2006/relationships/viewProps" Target="viewProps.xml"/>
  <Relationship Id="rId2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54839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f090d1c36823de98722e67f62b3a8ac1.png"/>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2.png"/>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af3ac736617ecf40b6ff8164af7ce33.png"/>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e531858986bb70e7c0671559e0fc9384.png"/>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4ea114a2e10f782df3e478a4bbc688535.png"/>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6.png"/>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cdcda6b57d368418ef46257ee57ccb07.png"/>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c791bb5bf9f0bdbb59f354d130fbe5368.png"/>
  <Relationship Id="rId3" Type="http://schemas.openxmlformats.org/officeDocument/2006/relationships/image" Target="../media/3bcaab5da2e53820d72d2e47aefba6c8489718649.jpg"/>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0.png"/>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1.png"/>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52241f1ea0719d12bc5b1240614ec4b12.png"/>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a2ddbcd6cc6a25f021ae26e07f9b9d013.png"/>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4.png"/>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5.png"/>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6.png"/>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b568b826b7b785298cd4dabcd60c991f17.png"/>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61afebc2875d2a73fe7ba6879a50dcc818.png"/>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32df6f73cce77ecd86990e4e3d5068019.png"/>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0.png"/>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5e6974a25f092c792d21d5795571a04921.png"/>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0710b3c76945156d9b60133d22f035cf22.png"/>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lesson-pack-icon-f5f576595552ad97c8dee2aecaa6bb9823.png"/>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410200" y="1419225"/>
            <a:ext cx="1371600" cy="1371600"/>
          </a:xfrm>
          <a:prstGeom prst="rect">
            <a:avLst/>
          </a:prstGeom>
          <a:noFill/>
        </p:spPr>
      </p:pic>
      <p:sp>
        <p:nvSpPr>
          <p:cNvPr id="6" name=""/>
          <p:cNvSpPr txBox="1"/>
          <p:nvPr/>
        </p:nvSpPr>
        <p:spPr>
          <a:xfrm>
            <a:off x="1095375" y="2971800"/>
            <a:ext cx="10001250" cy="1552575"/>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4000" spc="0" u="none" cap="none">
                <a:solidFill>
                  <a:srgbClr val="FFFFFF">
                    <a:alpha val="100000"/>
                  </a:srgbClr>
                </a:solidFill>
                <a:latin typeface="Georgia"/>
              </a:rPr>
              <a:t><![CDATA[Business growth]]></a:t>
            </a:r>
          </a:p>
        </p:txBody>
      </p:sp>
      <p:sp>
        <p:nvSpPr>
          <p:cNvPr id="7" name="" descr=""/>
          <p:cNvSpPr/>
          <p:nvPr/>
        </p:nvSpPr>
        <p:spPr>
          <a:xfrm>
            <a:off x="5086350" y="5076825"/>
            <a:ext cx="2009775" cy="28575"/>
          </a:xfrm>
          <a:prstGeom prst="rect">
            <a:avLst/>
          </a:prstGeom>
          <a:solidFill>
            <a:srgbClr val="A8762F">
              <a:alpha val="100000"/>
            </a:srgbClr>
          </a:solidFill>
          <a:ln w="9525">
            <a:noFill/>
          </a:ln>
        </p:spPr>
        <p:txBody>
          <a:bodyPr vertOverflow="clip" rtlCol="0" anchor="ctr"/>
          <a:lstStyle/>
          <a:p>
            <a:pPr algn="ctr"/>
            <a:r>
              <a:t/>
            </a:r>
          </a:p>
        </p:txBody>
      </p:sp>
      <p:sp>
        <p:nvSpPr>
          <p:cNvPr id="8" name=""/>
          <p:cNvSpPr txBox="1"/>
          <p:nvPr/>
        </p:nvSpPr>
        <p:spPr>
          <a:xfrm>
            <a:off x="1095375" y="525780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300" spc="0" u="none" cap="none">
                <a:solidFill>
                  <a:srgbClr val="EBDDCC">
                    <a:alpha val="100000"/>
                  </a:srgbClr>
                </a:solidFill>
                <a:latin typeface="Calibri"/>
              </a:rPr>
              <a:t><![CDATA[Growing the business]]></a:t>
            </a:r>
          </a:p>
        </p:txBody>
      </p:sp>
      <p:sp>
        <p:nvSpPr>
          <p:cNvPr id="9" name=""/>
          <p:cNvSpPr txBox="1"/>
          <p:nvPr/>
        </p:nvSpPr>
        <p:spPr>
          <a:xfrm>
            <a:off x="1095375" y="5619750"/>
            <a:ext cx="10001250" cy="3619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100" u="none" cap="none">
                <a:solidFill>
                  <a:srgbClr val="E6BB80">
                    <a:alpha val="100000"/>
                  </a:srgbClr>
                </a:solidFill>
                <a:latin typeface="Calibri"/>
              </a:rPr>
              <a:t><![CDATA[Lesson 1 of 4]]></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nswer from memory before the answers appear.]]></a:t>
            </a:r>
          </a:p>
        </p:txBody>
      </p:sp>
      <p:sp>
        <p:nvSpPr>
          <p:cNvPr id="10" name="" descr=""/>
          <p:cNvSpPr/>
          <p:nvPr/>
        </p:nvSpPr>
        <p:spPr>
          <a:xfrm>
            <a:off x="552450" y="2438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62000" y="2647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762000" y="2705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3" name=""/>
          <p:cNvSpPr txBox="1"/>
          <p:nvPr/>
        </p:nvSpPr>
        <p:spPr>
          <a:xfrm>
            <a:off x="1390650" y="2552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p:txBody>
      </p:sp>
      <p:sp>
        <p:nvSpPr>
          <p:cNvPr id="14" name="" descr=""/>
          <p:cNvSpPr/>
          <p:nvPr/>
        </p:nvSpPr>
        <p:spPr>
          <a:xfrm>
            <a:off x="552450" y="3390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5" name="" descr=""/>
          <p:cNvSpPr/>
          <p:nvPr/>
        </p:nvSpPr>
        <p:spPr>
          <a:xfrm>
            <a:off x="762000" y="3600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762000" y="3657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7" name=""/>
          <p:cNvSpPr txBox="1"/>
          <p:nvPr/>
        </p:nvSpPr>
        <p:spPr>
          <a:xfrm>
            <a:off x="1390650" y="3505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o owns a private limited company?]]></a:t>
            </a:r>
          </a:p>
        </p:txBody>
      </p:sp>
      <p:sp>
        <p:nvSpPr>
          <p:cNvPr id="18" name="" descr=""/>
          <p:cNvSpPr/>
          <p:nvPr/>
        </p:nvSpPr>
        <p:spPr>
          <a:xfrm>
            <a:off x="552450" y="43434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62000" y="45529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762000" y="46101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1" name=""/>
          <p:cNvSpPr txBox="1"/>
          <p:nvPr/>
        </p:nvSpPr>
        <p:spPr>
          <a:xfrm>
            <a:off x="1390650" y="44577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p:txBody>
      </p:sp>
      <p:sp>
        <p:nvSpPr>
          <p:cNvPr id="22" name="" descr=""/>
          <p:cNvSpPr/>
          <p:nvPr/>
        </p:nvSpPr>
        <p:spPr>
          <a:xfrm>
            <a:off x="552450" y="5295900"/>
            <a:ext cx="11087100" cy="8001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3" name="" descr=""/>
          <p:cNvSpPr/>
          <p:nvPr/>
        </p:nvSpPr>
        <p:spPr>
          <a:xfrm>
            <a:off x="762000" y="5505450"/>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4" name=""/>
          <p:cNvSpPr txBox="1"/>
          <p:nvPr/>
        </p:nvSpPr>
        <p:spPr>
          <a:xfrm>
            <a:off x="762000" y="5562600"/>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5" name=""/>
          <p:cNvSpPr txBox="1"/>
          <p:nvPr/>
        </p:nvSpPr>
        <p:spPr>
          <a:xfrm>
            <a:off x="1390650" y="5410200"/>
            <a:ext cx="10039350" cy="5715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hare?]]></a:t>
            </a:r>
          </a:p>
        </p:txBody>
      </p:sp>
      <p:sp>
        <p:nvSpPr>
          <p:cNvPr id="26"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From Topic 1 - Answ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145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62000" y="22193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62000" y="22764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1]]></a:t>
            </a:r>
          </a:p>
        </p:txBody>
      </p:sp>
      <p:sp>
        <p:nvSpPr>
          <p:cNvPr id="12" name=""/>
          <p:cNvSpPr txBox="1"/>
          <p:nvPr/>
        </p:nvSpPr>
        <p:spPr>
          <a:xfrm>
            <a:off x="1390650" y="20288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limited liabilit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owners can only lose the money they invested in the business.]]></a:t>
            </a:r>
          </a:p>
        </p:txBody>
      </p:sp>
      <p:sp>
        <p:nvSpPr>
          <p:cNvPr id="13" name="" descr=""/>
          <p:cNvSpPr/>
          <p:nvPr/>
        </p:nvSpPr>
        <p:spPr>
          <a:xfrm>
            <a:off x="552450" y="30384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62000" y="33432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762000" y="34004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2]]></a:t>
            </a:r>
          </a:p>
        </p:txBody>
      </p:sp>
      <p:sp>
        <p:nvSpPr>
          <p:cNvPr id="16" name=""/>
          <p:cNvSpPr txBox="1"/>
          <p:nvPr/>
        </p:nvSpPr>
        <p:spPr>
          <a:xfrm>
            <a:off x="1390650" y="31527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o owns a private limited company?]]></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Shareholders, whose shares cannot be sold to the general public.]]></a:t>
            </a:r>
          </a:p>
        </p:txBody>
      </p:sp>
      <p:sp>
        <p:nvSpPr>
          <p:cNvPr id="17" name="" descr=""/>
          <p:cNvSpPr/>
          <p:nvPr/>
        </p:nvSpPr>
        <p:spPr>
          <a:xfrm>
            <a:off x="552450" y="416242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762000" y="446722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762000" y="452437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3]]></a:t>
            </a:r>
          </a:p>
        </p:txBody>
      </p:sp>
      <p:sp>
        <p:nvSpPr>
          <p:cNvPr id="20" name=""/>
          <p:cNvSpPr txBox="1"/>
          <p:nvPr/>
        </p:nvSpPr>
        <p:spPr>
          <a:xfrm>
            <a:off x="1390650" y="427672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Name two long-term sources of financ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Any two of: personal savings, loans, share capital, venture capital, retained profit, crowdfunding.]]></a:t>
            </a:r>
          </a:p>
        </p:txBody>
      </p:sp>
      <p:sp>
        <p:nvSpPr>
          <p:cNvPr id="21" name="" descr=""/>
          <p:cNvSpPr/>
          <p:nvPr/>
        </p:nvSpPr>
        <p:spPr>
          <a:xfrm>
            <a:off x="552450" y="5286375"/>
            <a:ext cx="11087100" cy="9906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762000" y="5591175"/>
            <a:ext cx="381000" cy="381000"/>
          </a:xfrm>
          <a:prstGeom prst="ellipse">
            <a:avLst/>
          </a:prstGeom>
          <a:solidFill>
            <a:srgbClr val="D8973C">
              <a:alpha val="100000"/>
            </a:srgbClr>
          </a:solidFill>
          <a:ln w="9525">
            <a:noFill/>
          </a:ln>
        </p:spPr>
        <p:txBody>
          <a:bodyPr vertOverflow="clip" rtlCol="0" anchor="ctr"/>
          <a:lstStyle/>
          <a:p>
            <a:pPr algn="ctr"/>
            <a:r>
              <a:t/>
            </a:r>
          </a:p>
        </p:txBody>
      </p:sp>
      <p:sp>
        <p:nvSpPr>
          <p:cNvPr id="23" name=""/>
          <p:cNvSpPr txBox="1"/>
          <p:nvPr/>
        </p:nvSpPr>
        <p:spPr>
          <a:xfrm>
            <a:off x="762000" y="5648325"/>
            <a:ext cx="381000" cy="266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700" spc="0" u="none" cap="none">
                <a:solidFill>
                  <a:srgbClr val="FFFFFF">
                    <a:alpha val="100000"/>
                  </a:srgbClr>
                </a:solidFill>
                <a:latin typeface="Georgia"/>
              </a:rPr>
              <a:t><![CDATA[4]]></a:t>
            </a:r>
          </a:p>
        </p:txBody>
      </p:sp>
      <p:sp>
        <p:nvSpPr>
          <p:cNvPr id="24" name=""/>
          <p:cNvSpPr txBox="1"/>
          <p:nvPr/>
        </p:nvSpPr>
        <p:spPr>
          <a:xfrm>
            <a:off x="1390650" y="5400675"/>
            <a:ext cx="10039350"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600"/>
              </a:spcAft>
            </a:pPr>
            <a:r>
              <a:rPr lang="en-US" b="1" strike="noStrike" sz="1600" spc="0" u="none" cap="none">
                <a:solidFill>
                  <a:srgbClr val="8A4326">
                    <a:alpha val="100000"/>
                  </a:srgbClr>
                </a:solidFill>
                <a:latin typeface="Georgia"/>
              </a:rPr>
              <a:t><![CDATA[What is market share?]]></a:t>
            </a:r>
          </a:p>
          <a:p>
            <a:pPr algn="l" rtl="0" fontAlgn="ctr" marL="0" marR="0" indent="0" lvl="0">
              <a:lnSpc>
                <a:spcPct val="110000"/>
              </a:lnSpc>
              <a:spcBef>
                <a:spcPts val="0"/>
              </a:spcBef>
              <a:spcAft>
                <a:spcPts val="0"/>
              </a:spcAft>
            </a:pPr>
            <a:r>
              <a:rPr lang="en-US" strike="noStrike" sz="1300" spc="0" u="none" cap="none">
                <a:solidFill>
                  <a:srgbClr val="D8973C">
                    <a:alpha val="100000"/>
                  </a:srgbClr>
                </a:solidFill>
                <a:latin typeface="Calibri"/>
              </a:rPr>
              <a:t><![CDATA[The percentage of total sales in a market made by one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Learning Objective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0097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819150" y="21526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819150" y="21526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1]]></a:t>
            </a:r>
          </a:p>
        </p:txBody>
      </p:sp>
      <p:sp>
        <p:nvSpPr>
          <p:cNvPr id="12" name=""/>
          <p:cNvSpPr txBox="1"/>
          <p:nvPr/>
        </p:nvSpPr>
        <p:spPr>
          <a:xfrm>
            <a:off x="1781175" y="20097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organic growth through new products and new markets.]]></a:t>
            </a:r>
          </a:p>
        </p:txBody>
      </p:sp>
      <p:sp>
        <p:nvSpPr>
          <p:cNvPr id="13" name="" descr=""/>
          <p:cNvSpPr/>
          <p:nvPr/>
        </p:nvSpPr>
        <p:spPr>
          <a:xfrm>
            <a:off x="552450" y="30956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819150" y="32385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32385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2]]></a:t>
            </a:r>
          </a:p>
        </p:txBody>
      </p:sp>
      <p:sp>
        <p:nvSpPr>
          <p:cNvPr id="16" name=""/>
          <p:cNvSpPr txBox="1"/>
          <p:nvPr/>
        </p:nvSpPr>
        <p:spPr>
          <a:xfrm>
            <a:off x="1781175" y="30956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external growth through mergers and takeovers.]]></a:t>
            </a:r>
          </a:p>
        </p:txBody>
      </p:sp>
      <p:sp>
        <p:nvSpPr>
          <p:cNvPr id="17" name="" descr=""/>
          <p:cNvSpPr/>
          <p:nvPr/>
        </p:nvSpPr>
        <p:spPr>
          <a:xfrm>
            <a:off x="552450" y="418147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descr=""/>
          <p:cNvSpPr/>
          <p:nvPr/>
        </p:nvSpPr>
        <p:spPr>
          <a:xfrm>
            <a:off x="819150" y="432435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9" name=""/>
          <p:cNvSpPr txBox="1"/>
          <p:nvPr/>
        </p:nvSpPr>
        <p:spPr>
          <a:xfrm>
            <a:off x="819150" y="432435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3]]></a:t>
            </a:r>
          </a:p>
        </p:txBody>
      </p:sp>
      <p:sp>
        <p:nvSpPr>
          <p:cNvPr id="20" name=""/>
          <p:cNvSpPr txBox="1"/>
          <p:nvPr/>
        </p:nvSpPr>
        <p:spPr>
          <a:xfrm>
            <a:off x="1781175" y="418147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features, advantages and disadvantages of a public limited company.]]></a:t>
            </a:r>
          </a:p>
        </p:txBody>
      </p:sp>
      <p:sp>
        <p:nvSpPr>
          <p:cNvPr id="21" name="" descr=""/>
          <p:cNvSpPr/>
          <p:nvPr/>
        </p:nvSpPr>
        <p:spPr>
          <a:xfrm>
            <a:off x="552450" y="5267325"/>
            <a:ext cx="11087100" cy="10096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819150" y="5410200"/>
            <a:ext cx="723900" cy="723900"/>
          </a:xfrm>
          <a:prstGeom prst="ellipse">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819150" y="5410200"/>
            <a:ext cx="723900" cy="7239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8A4326">
                    <a:alpha val="100000"/>
                  </a:srgbClr>
                </a:solidFill>
                <a:latin typeface="Georgia"/>
              </a:rPr>
              <a:t><![CDATA[4]]></a:t>
            </a:r>
          </a:p>
        </p:txBody>
      </p:sp>
      <p:sp>
        <p:nvSpPr>
          <p:cNvPr id="24" name=""/>
          <p:cNvSpPr txBox="1"/>
          <p:nvPr/>
        </p:nvSpPr>
        <p:spPr>
          <a:xfrm>
            <a:off x="1781175" y="5267325"/>
            <a:ext cx="9582150" cy="10096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700" spc="0" u="none" cap="none">
                <a:solidFill>
                  <a:srgbClr val="2B2420">
                    <a:alpha val="100000"/>
                  </a:srgbClr>
                </a:solidFill>
                <a:latin typeface="Calibri"/>
              </a:rPr>
              <a:t><![CDATA[Explain the internal and external sources of finance for a growing business.]]></a:t>
            </a:r>
          </a:p>
        </p:txBody>
      </p:sp>
      <p:sp>
        <p:nvSpPr>
          <p:cNvPr id="2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Why Do Businesses Grow?]]></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Most business owners want their business to get bigger.]]></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ore profi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more usually means more profit for the owner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Economies of scal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Bigger businesses can buy in bulk and spread their costs, so the cost of making each product falls.]]></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arket share and pow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larger business has more influence over prices and suppliers, and is harder for competitors to push out.]]></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urvival]]></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A bigger business with several products or markets is less likely to fail if one of them struggles.]]></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ON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Organic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rowing from within, using the business's own resourc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ganic (Internal) Grow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Organic growth is when a business grows by expanding its own activitie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product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Developing new products through innovation and research and development (R&D).]]></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 changing pl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in new locations - opening new branches, selling online or selling abroa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New markets: changing target market]]></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existing products to new customers, such as a different age group.]]></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he pace]]></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rganic growth is usually slow, but the business keeps control and grows at a speed it can manage.]]></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owing Branch by Branc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9" name="" descr=""/>
          <p:cNvPicPr>
            <a:picLocks noChangeAspect="1"/>
          </p:cNvPicPr>
          <p:nvPr/>
        </p:nvPicPr>
        <p:blipFill>
          <a:blip r:embed="rId3"/>
          <a:stretch>
            <a:fillRect/>
          </a:stretch>
        </p:blipFill>
        <p:spPr>
          <a:xfrm>
            <a:off x="6305550" y="1943100"/>
            <a:ext cx="5334000" cy="3981450"/>
          </a:xfrm>
          <a:prstGeom prst="rect">
            <a:avLst/>
          </a:prstGeom>
          <a:noFill/>
        </p:spPr>
      </p:pic>
      <p:sp>
        <p:nvSpPr>
          <p:cNvPr id="10" name="" descr=""/>
          <p:cNvSpPr/>
          <p:nvPr/>
        </p:nvSpPr>
        <p:spPr>
          <a:xfrm>
            <a:off x="6305550" y="1943100"/>
            <a:ext cx="5334000" cy="3981450"/>
          </a:xfrm>
          <a:prstGeom prst="rect">
            <a:avLst/>
          </a:prstGeom>
          <a:noFill/>
          <a:ln w="9525">
            <a:solidFill>
              <a:srgbClr val="E4D2BB">
                <a:alpha val="100000"/>
              </a:srgbClr>
            </a:solidFill>
          </a:ln>
        </p:spPr>
        <p:txBody>
          <a:bodyPr vertOverflow="clip" rtlCol="0" anchor="ctr"/>
          <a:lstStyle/>
          <a:p>
            <a:pPr algn="ctr"/>
            <a:r>
              <a:t/>
            </a:r>
          </a:p>
        </p:txBody>
      </p:sp>
      <p:sp>
        <p:nvSpPr>
          <p:cNvPr id="11" name=""/>
          <p:cNvSpPr txBox="1"/>
          <p:nvPr/>
        </p:nvSpPr>
        <p:spPr>
          <a:xfrm>
            <a:off x="6305550" y="6000750"/>
            <a:ext cx="5334000" cy="247650"/>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1100" spc="0" u="none" cap="none">
                <a:solidFill>
                  <a:srgbClr val="7A6659">
                    <a:alpha val="100000"/>
                  </a:srgbClr>
                </a:solidFill>
                <a:latin typeface="Calibri"/>
              </a:rPr>
              <a:t><![CDATA[Opening a new branch: organic growth into a new location.]]></a:t>
            </a:r>
          </a:p>
        </p:txBody>
      </p:sp>
      <p:sp>
        <p:nvSpPr>
          <p:cNvPr id="12" name=""/>
          <p:cNvSpPr txBox="1"/>
          <p:nvPr/>
        </p:nvSpPr>
        <p:spPr>
          <a:xfrm>
            <a:off x="552450" y="1905000"/>
            <a:ext cx="5334000" cy="4381500"/>
          </a:xfrm>
          <a:prstGeom prst="rect">
            <a:avLst/>
          </a:prstGeom>
          <a:noFill/>
        </p:spPr>
        <p:txBody>
          <a:bodyPr anchor="ctr" anchorCtr="0" rtlCol="0" vert="horz" bIns="0" lIns="0" rIns="0" tIns="0">
            <a:normAutofit/>
          </a:bodyPr>
          <a:lstStyle/>
          <a:p>
            <a:pPr algn="l" rtl="0" fontAlgn="ctr" marL="0" marR="0" indent="0" lvl="0">
              <a:lnSpc>
                <a:spcPct val="116000"/>
              </a:lnSpc>
              <a:spcBef>
                <a:spcPts val="0"/>
              </a:spcBef>
              <a:spcAft>
                <a:spcPts val="0"/>
              </a:spcAft>
            </a:pPr>
            <a:r>
              <a:rPr lang="en-US" strike="noStrike" sz="1900" spc="0" u="none" cap="none">
                <a:solidFill>
                  <a:srgbClr val="2B2420">
                    <a:alpha val="100000"/>
                  </a:srgbClr>
                </a:solidFill>
                <a:latin typeface="Calibri"/>
              </a:rPr>
              <a:t><![CDATA[Opening a second branch is one of the commonest ways to grow organically. The business uses what it already knows works - its products, brand and methods - and takes them to new customers in a new place.]]></a:t>
            </a:r>
          </a:p>
        </p:txBody>
      </p:sp>
      <p:sp>
        <p:nvSpPr>
          <p:cNvPr id="1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Organic Growth: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ower risk: the business grows using what it already know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owners keep control.]]></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an be paid for from retained profit, so less borrowing.]]></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The business culture and quality stay the same.]]></a:t>
            </a:r>
          </a:p>
        </p:txBody>
      </p:sp>
      <p:sp>
        <p:nvSpPr>
          <p:cNvPr id="13" name="" descr=""/>
          <p:cNvSpPr/>
          <p:nvPr/>
        </p:nvSpPr>
        <p:spPr>
          <a:xfrm>
            <a:off x="6324600" y="1781175"/>
            <a:ext cx="5314950" cy="26860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819275"/>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Slow: it can take years to grow significantly.]]></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Competitors may grow faster by taking over other business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Limited by how much profit the business makes.]]></a:t>
            </a:r>
          </a:p>
          <a:p>
            <a:pPr algn="l" rtl="0" fontAlgn="base" marL="0" marR="0" indent="0" lvl="0">
              <a:lnSpc>
                <a:spcPct val="108000"/>
              </a:lnSpc>
              <a:spcBef>
                <a:spcPts val="0"/>
              </a:spcBef>
              <a:spcAft>
                <a:spcPts val="900"/>
              </a:spcAft>
            </a:pPr>
            <a:r>
              <a:rPr lang="en-US" strike="noStrike" sz="1400" spc="0" u="none" cap="none">
                <a:solidFill>
                  <a:srgbClr val="2B2420">
                    <a:alpha val="100000"/>
                  </a:srgbClr>
                </a:solidFill>
                <a:latin typeface="Calibri"/>
              </a:rPr>
              <a:t><![CDATA[•  New products and markets still carry risk.]]></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WO]]></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External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Growing by joining with other businesse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Mergers and Takeover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External (inorganic) growth is when a business grows by joining with another business.]]></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Merg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wo businesses agree to join together to form one new, larger busines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Takeover]]></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One business buys enough shares in another to gain control of it. A takeover can be friendly or hostile.]]></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Why grow this wa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It is fast: the business instantly gains new customers, products, staff, skills and market share.]]></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Removing competi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Taking over a rival reduces competition in the market.]]></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External Growth: For and Agains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8105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8A4326">
                    <a:alpha val="100000"/>
                  </a:srgbClr>
                </a:solidFill>
                <a:latin typeface="Georgia"/>
              </a:rPr>
              <a:t><![CDATA[ADVANTAGES]]></a:t>
            </a:r>
          </a:p>
        </p:txBody>
      </p:sp>
      <p:sp>
        <p:nvSpPr>
          <p:cNvPr id="11" name="" descr=""/>
          <p:cNvSpPr/>
          <p:nvPr/>
        </p:nvSpPr>
        <p:spPr>
          <a:xfrm>
            <a:off x="781050" y="2438400"/>
            <a:ext cx="4857750" cy="19050"/>
          </a:xfrm>
          <a:prstGeom prst="rect">
            <a:avLst/>
          </a:prstGeom>
          <a:solidFill>
            <a:srgbClr val="8A4326">
              <a:alpha val="100000"/>
            </a:srgbClr>
          </a:solidFill>
          <a:ln w="9525">
            <a:noFill/>
          </a:ln>
        </p:spPr>
        <p:txBody>
          <a:bodyPr vertOverflow="clip" rtlCol="0" anchor="ctr"/>
          <a:lstStyle/>
          <a:p>
            <a:pPr algn="ctr"/>
            <a:r>
              <a:t/>
            </a:r>
          </a:p>
        </p:txBody>
      </p:sp>
      <p:sp>
        <p:nvSpPr>
          <p:cNvPr id="12" name=""/>
          <p:cNvSpPr txBox="1"/>
          <p:nvPr/>
        </p:nvSpPr>
        <p:spPr>
          <a:xfrm>
            <a:off x="78105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Fast: growth happens almost overnigh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Instantly gains market share and customers.]]></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Removes or reduces competition.]]></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Gains new products, skills and technology.]]></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Bigger economies of scale.]]></a:t>
            </a:r>
          </a:p>
        </p:txBody>
      </p:sp>
      <p:sp>
        <p:nvSpPr>
          <p:cNvPr id="13" name="" descr=""/>
          <p:cNvSpPr/>
          <p:nvPr/>
        </p:nvSpPr>
        <p:spPr>
          <a:xfrm>
            <a:off x="6324600" y="1781175"/>
            <a:ext cx="5314950" cy="277177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6553200" y="1962150"/>
            <a:ext cx="485775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600" spc="50" u="none" cap="none">
                <a:solidFill>
                  <a:srgbClr val="D8973C">
                    <a:alpha val="100000"/>
                  </a:srgbClr>
                </a:solidFill>
                <a:latin typeface="Georgia"/>
              </a:rPr>
              <a:t><![CDATA[DISADVANTAGES]]></a:t>
            </a:r>
          </a:p>
        </p:txBody>
      </p:sp>
      <p:sp>
        <p:nvSpPr>
          <p:cNvPr id="15" name="" descr=""/>
          <p:cNvSpPr/>
          <p:nvPr/>
        </p:nvSpPr>
        <p:spPr>
          <a:xfrm>
            <a:off x="6553200" y="2438400"/>
            <a:ext cx="4857750" cy="19050"/>
          </a:xfrm>
          <a:prstGeom prst="rect">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6553200" y="2647950"/>
            <a:ext cx="4857750" cy="1905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Expensive: buying another business costs a lot.]]></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The two businesses' cultures may clash.]]></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Staff may lose their jobs, lowering moral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Customers may dislike the change.]]></a:t>
            </a:r>
          </a:p>
          <a:p>
            <a:pPr algn="l" rtl="0" fontAlgn="base" marL="0" marR="0" indent="0" lvl="0">
              <a:lnSpc>
                <a:spcPct val="108000"/>
              </a:lnSpc>
              <a:spcBef>
                <a:spcPts val="0"/>
              </a:spcBef>
              <a:spcAft>
                <a:spcPts val="900"/>
              </a:spcAft>
            </a:pPr>
            <a:r>
              <a:rPr lang="en-US" strike="noStrike" sz="1200" spc="0" u="none" cap="none">
                <a:solidFill>
                  <a:srgbClr val="2B2420">
                    <a:alpha val="100000"/>
                  </a:srgbClr>
                </a:solidFill>
                <a:latin typeface="Calibri"/>
              </a:rPr>
              <a:t><![CDATA[•  Harder to manage a much bigger business.]]></a:t>
            </a:r>
          </a:p>
        </p:txBody>
      </p:sp>
      <p:sp>
        <p:nvSpPr>
          <p:cNvPr id="1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THREE]]></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Public Limited Companies]]></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A common next step for a growing business.]]></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ublic Limited Company (PLC)]]></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p:cNvSpPr txBox="1"/>
          <p:nvPr/>
        </p:nvSpPr>
        <p:spPr>
          <a:xfrm>
            <a:off x="552450" y="1695450"/>
            <a:ext cx="11087100" cy="40957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i="1" strike="noStrike" sz="1300" spc="0" u="none" cap="none">
                <a:solidFill>
                  <a:srgbClr val="7A6659">
                    <a:alpha val="100000"/>
                  </a:srgbClr>
                </a:solidFill>
                <a:latin typeface="Calibri"/>
              </a:rPr>
              <a:t><![CDATA[A public limited company can sell its shares to the general public, usually on the stock market.]]></a:t>
            </a:r>
          </a:p>
        </p:txBody>
      </p:sp>
      <p:sp>
        <p:nvSpPr>
          <p:cNvPr id="10" name="" descr=""/>
          <p:cNvSpPr/>
          <p:nvPr/>
        </p:nvSpPr>
        <p:spPr>
          <a:xfrm>
            <a:off x="552450" y="22479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descr=""/>
          <p:cNvSpPr/>
          <p:nvPr/>
        </p:nvSpPr>
        <p:spPr>
          <a:xfrm>
            <a:off x="781050" y="26289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2" name=""/>
          <p:cNvSpPr txBox="1"/>
          <p:nvPr/>
        </p:nvSpPr>
        <p:spPr>
          <a:xfrm>
            <a:off x="1143000" y="23431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Stock market flotation]]></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When a company first sells its shares to the public on the stock market, it "floats".]]></a:t>
            </a:r>
          </a:p>
        </p:txBody>
      </p:sp>
      <p:sp>
        <p:nvSpPr>
          <p:cNvPr id="13" name="" descr=""/>
          <p:cNvSpPr/>
          <p:nvPr/>
        </p:nvSpPr>
        <p:spPr>
          <a:xfrm>
            <a:off x="552450" y="32766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descr=""/>
          <p:cNvSpPr/>
          <p:nvPr/>
        </p:nvSpPr>
        <p:spPr>
          <a:xfrm>
            <a:off x="781050" y="36576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5" name=""/>
          <p:cNvSpPr txBox="1"/>
          <p:nvPr/>
        </p:nvSpPr>
        <p:spPr>
          <a:xfrm>
            <a:off x="1143000" y="33718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Limited liability]]></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ike a private limited company, shareholders can only lose what they invested.]]></a:t>
            </a:r>
          </a:p>
        </p:txBody>
      </p:sp>
      <p:sp>
        <p:nvSpPr>
          <p:cNvPr id="16" name="" descr=""/>
          <p:cNvSpPr/>
          <p:nvPr/>
        </p:nvSpPr>
        <p:spPr>
          <a:xfrm>
            <a:off x="552450" y="43053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7" name="" descr=""/>
          <p:cNvSpPr/>
          <p:nvPr/>
        </p:nvSpPr>
        <p:spPr>
          <a:xfrm>
            <a:off x="781050" y="46863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18" name=""/>
          <p:cNvSpPr txBox="1"/>
          <p:nvPr/>
        </p:nvSpPr>
        <p:spPr>
          <a:xfrm>
            <a:off x="1143000" y="44005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Can raise very large sums by selling shares; higher profile; easier to borrow from banks.]]></a:t>
            </a:r>
          </a:p>
        </p:txBody>
      </p:sp>
      <p:sp>
        <p:nvSpPr>
          <p:cNvPr id="19" name="" descr=""/>
          <p:cNvSpPr/>
          <p:nvPr/>
        </p:nvSpPr>
        <p:spPr>
          <a:xfrm>
            <a:off x="552450" y="5334000"/>
            <a:ext cx="11087100" cy="95250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descr=""/>
          <p:cNvSpPr/>
          <p:nvPr/>
        </p:nvSpPr>
        <p:spPr>
          <a:xfrm>
            <a:off x="781050" y="5715000"/>
            <a:ext cx="200025" cy="200025"/>
          </a:xfrm>
          <a:prstGeom prst="ellipse">
            <a:avLst/>
          </a:prstGeom>
          <a:solidFill>
            <a:srgbClr val="D8973C">
              <a:alpha val="100000"/>
            </a:srgbClr>
          </a:solidFill>
          <a:ln w="9525">
            <a:noFill/>
          </a:ln>
        </p:spPr>
        <p:txBody>
          <a:bodyPr vertOverflow="clip" rtlCol="0" anchor="ctr"/>
          <a:lstStyle/>
          <a:p>
            <a:pPr algn="ctr"/>
            <a:r>
              <a:t/>
            </a:r>
          </a:p>
        </p:txBody>
      </p:sp>
      <p:sp>
        <p:nvSpPr>
          <p:cNvPr id="21" name=""/>
          <p:cNvSpPr txBox="1"/>
          <p:nvPr/>
        </p:nvSpPr>
        <p:spPr>
          <a:xfrm>
            <a:off x="1143000" y="5429250"/>
            <a:ext cx="10182225" cy="7620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400"/>
              </a:spcAft>
            </a:pPr>
            <a:r>
              <a:rPr lang="en-US" b="1" strike="noStrike" sz="1600" spc="0" u="none" cap="none">
                <a:solidFill>
                  <a:srgbClr val="8A4326">
                    <a:alpha val="100000"/>
                  </a:srgbClr>
                </a:solidFill>
                <a:latin typeface="Georgia"/>
              </a:rPr>
              <a:t><![CDATA[Disadvantages]]></a:t>
            </a:r>
          </a:p>
          <a:p>
            <a:pPr algn="l" rtl="0" fontAlgn="ctr"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Expensive to set up; the original owners lose control, as anyone can buy shares; accounts are published in detail; risk of being taken over.]]></a:t>
            </a:r>
          </a:p>
        </p:txBody>
      </p:sp>
      <p:sp>
        <p:nvSpPr>
          <p:cNvPr id="22"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Private or Public Limited Company?]]></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885950"/>
            <a:ext cx="11087100" cy="438150"/>
          </a:xfrm>
          <a:prstGeom prst="rect">
            <a:avLst/>
          </a:prstGeom>
          <a:solidFill>
            <a:srgbClr val="8A4326">
              <a:alpha val="100000"/>
            </a:srgbClr>
          </a:solidFill>
          <a:ln w="9525">
            <a:noFill/>
          </a:ln>
        </p:spPr>
        <p:txBody>
          <a:bodyPr vertOverflow="clip" rtlCol="0" anchor="ctr"/>
          <a:lstStyle/>
          <a:p>
            <a:pPr algn="ctr"/>
            <a:r>
              <a:t/>
            </a:r>
          </a:p>
        </p:txBody>
      </p:sp>
      <p:sp>
        <p:nvSpPr>
          <p:cNvPr id="10" name=""/>
          <p:cNvSpPr txBox="1"/>
          <p:nvPr/>
        </p:nvSpPr>
        <p:spPr>
          <a:xfrm>
            <a:off x="6858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Feature]]></a:t>
            </a:r>
          </a:p>
        </p:txBody>
      </p:sp>
      <p:sp>
        <p:nvSpPr>
          <p:cNvPr id="11" name=""/>
          <p:cNvSpPr txBox="1"/>
          <p:nvPr/>
        </p:nvSpPr>
        <p:spPr>
          <a:xfrm>
            <a:off x="43815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rivate limited (Ltd)]]></a:t>
            </a:r>
          </a:p>
        </p:txBody>
      </p:sp>
      <p:sp>
        <p:nvSpPr>
          <p:cNvPr id="12" name=""/>
          <p:cNvSpPr txBox="1"/>
          <p:nvPr/>
        </p:nvSpPr>
        <p:spPr>
          <a:xfrm>
            <a:off x="8077200" y="1885950"/>
            <a:ext cx="34290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Public limited (PLC)]]></a:t>
            </a:r>
          </a:p>
        </p:txBody>
      </p:sp>
      <p:sp>
        <p:nvSpPr>
          <p:cNvPr id="13" name="" descr=""/>
          <p:cNvSpPr/>
          <p:nvPr/>
        </p:nvSpPr>
        <p:spPr>
          <a:xfrm>
            <a:off x="552450" y="2324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14" name="" descr=""/>
          <p:cNvSpPr/>
          <p:nvPr/>
        </p:nvSpPr>
        <p:spPr>
          <a:xfrm>
            <a:off x="552450" y="2981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15" name=""/>
          <p:cNvSpPr txBox="1"/>
          <p:nvPr/>
        </p:nvSpPr>
        <p:spPr>
          <a:xfrm>
            <a:off x="6858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hares sold to]]></a:t>
            </a:r>
          </a:p>
        </p:txBody>
      </p:sp>
      <p:sp>
        <p:nvSpPr>
          <p:cNvPr id="16" name=""/>
          <p:cNvSpPr txBox="1"/>
          <p:nvPr/>
        </p:nvSpPr>
        <p:spPr>
          <a:xfrm>
            <a:off x="43815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Chosen people, often family and friends]]></a:t>
            </a:r>
          </a:p>
        </p:txBody>
      </p:sp>
      <p:sp>
        <p:nvSpPr>
          <p:cNvPr id="17" name=""/>
          <p:cNvSpPr txBox="1"/>
          <p:nvPr/>
        </p:nvSpPr>
        <p:spPr>
          <a:xfrm>
            <a:off x="8077200" y="2324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The general public, on the stock market]]></a:t>
            </a:r>
          </a:p>
        </p:txBody>
      </p:sp>
      <p:sp>
        <p:nvSpPr>
          <p:cNvPr id="18" name="" descr=""/>
          <p:cNvSpPr/>
          <p:nvPr/>
        </p:nvSpPr>
        <p:spPr>
          <a:xfrm>
            <a:off x="552450" y="29908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19" name="" descr=""/>
          <p:cNvSpPr/>
          <p:nvPr/>
        </p:nvSpPr>
        <p:spPr>
          <a:xfrm>
            <a:off x="552450" y="36480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0" name=""/>
          <p:cNvSpPr txBox="1"/>
          <p:nvPr/>
        </p:nvSpPr>
        <p:spPr>
          <a:xfrm>
            <a:off x="6858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Size of finance]]></a:t>
            </a:r>
          </a:p>
        </p:txBody>
      </p:sp>
      <p:sp>
        <p:nvSpPr>
          <p:cNvPr id="21" name=""/>
          <p:cNvSpPr txBox="1"/>
          <p:nvPr/>
        </p:nvSpPr>
        <p:spPr>
          <a:xfrm>
            <a:off x="43815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 to what owners and investors can put in]]></a:t>
            </a:r>
          </a:p>
        </p:txBody>
      </p:sp>
      <p:sp>
        <p:nvSpPr>
          <p:cNvPr id="22" name=""/>
          <p:cNvSpPr txBox="1"/>
          <p:nvPr/>
        </p:nvSpPr>
        <p:spPr>
          <a:xfrm>
            <a:off x="8077200" y="29908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Very large sums can be raised]]></a:t>
            </a:r>
          </a:p>
        </p:txBody>
      </p:sp>
      <p:sp>
        <p:nvSpPr>
          <p:cNvPr id="23" name="" descr=""/>
          <p:cNvSpPr/>
          <p:nvPr/>
        </p:nvSpPr>
        <p:spPr>
          <a:xfrm>
            <a:off x="552450" y="36576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24" name="" descr=""/>
          <p:cNvSpPr/>
          <p:nvPr/>
        </p:nvSpPr>
        <p:spPr>
          <a:xfrm>
            <a:off x="552450" y="43148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25" name=""/>
          <p:cNvSpPr txBox="1"/>
          <p:nvPr/>
        </p:nvSpPr>
        <p:spPr>
          <a:xfrm>
            <a:off x="6858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Control]]></a:t>
            </a:r>
          </a:p>
        </p:txBody>
      </p:sp>
      <p:sp>
        <p:nvSpPr>
          <p:cNvPr id="26" name=""/>
          <p:cNvSpPr txBox="1"/>
          <p:nvPr/>
        </p:nvSpPr>
        <p:spPr>
          <a:xfrm>
            <a:off x="43815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wners keep control]]></a:t>
            </a:r>
          </a:p>
        </p:txBody>
      </p:sp>
      <p:sp>
        <p:nvSpPr>
          <p:cNvPr id="27" name=""/>
          <p:cNvSpPr txBox="1"/>
          <p:nvPr/>
        </p:nvSpPr>
        <p:spPr>
          <a:xfrm>
            <a:off x="8077200" y="36576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Owners can lose control to new shareholders]]></a:t>
            </a:r>
          </a:p>
        </p:txBody>
      </p:sp>
      <p:sp>
        <p:nvSpPr>
          <p:cNvPr id="28" name="" descr=""/>
          <p:cNvSpPr/>
          <p:nvPr/>
        </p:nvSpPr>
        <p:spPr>
          <a:xfrm>
            <a:off x="552450" y="4324350"/>
            <a:ext cx="11087100" cy="666750"/>
          </a:xfrm>
          <a:prstGeom prst="rect">
            <a:avLst/>
          </a:prstGeom>
          <a:solidFill>
            <a:srgbClr val="FFFFFF">
              <a:alpha val="100000"/>
            </a:srgbClr>
          </a:solidFill>
          <a:ln w="9525">
            <a:noFill/>
          </a:ln>
        </p:spPr>
        <p:txBody>
          <a:bodyPr vertOverflow="clip" rtlCol="0" anchor="ctr"/>
          <a:lstStyle/>
          <a:p>
            <a:pPr algn="ctr"/>
            <a:r>
              <a:t/>
            </a:r>
          </a:p>
        </p:txBody>
      </p:sp>
      <p:sp>
        <p:nvSpPr>
          <p:cNvPr id="29" name="" descr=""/>
          <p:cNvSpPr/>
          <p:nvPr/>
        </p:nvSpPr>
        <p:spPr>
          <a:xfrm>
            <a:off x="552450" y="498157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0" name=""/>
          <p:cNvSpPr txBox="1"/>
          <p:nvPr/>
        </p:nvSpPr>
        <p:spPr>
          <a:xfrm>
            <a:off x="6858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Takeover risk]]></a:t>
            </a:r>
          </a:p>
        </p:txBody>
      </p:sp>
      <p:sp>
        <p:nvSpPr>
          <p:cNvPr id="31" name=""/>
          <p:cNvSpPr txBox="1"/>
          <p:nvPr/>
        </p:nvSpPr>
        <p:spPr>
          <a:xfrm>
            <a:off x="43815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ow]]></a:t>
            </a:r>
          </a:p>
        </p:txBody>
      </p:sp>
      <p:sp>
        <p:nvSpPr>
          <p:cNvPr id="32" name=""/>
          <p:cNvSpPr txBox="1"/>
          <p:nvPr/>
        </p:nvSpPr>
        <p:spPr>
          <a:xfrm>
            <a:off x="8077200" y="432435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Higher: anyone can buy shares]]></a:t>
            </a:r>
          </a:p>
        </p:txBody>
      </p:sp>
      <p:sp>
        <p:nvSpPr>
          <p:cNvPr id="33" name="" descr=""/>
          <p:cNvSpPr/>
          <p:nvPr/>
        </p:nvSpPr>
        <p:spPr>
          <a:xfrm>
            <a:off x="552450" y="4991100"/>
            <a:ext cx="11087100" cy="666750"/>
          </a:xfrm>
          <a:prstGeom prst="rect">
            <a:avLst/>
          </a:prstGeom>
          <a:solidFill>
            <a:srgbClr val="FBF4EA">
              <a:alpha val="100000"/>
            </a:srgbClr>
          </a:solidFill>
          <a:ln w="9525">
            <a:noFill/>
          </a:ln>
        </p:spPr>
        <p:txBody>
          <a:bodyPr vertOverflow="clip" rtlCol="0" anchor="ctr"/>
          <a:lstStyle/>
          <a:p>
            <a:pPr algn="ctr"/>
            <a:r>
              <a:t/>
            </a:r>
          </a:p>
        </p:txBody>
      </p:sp>
      <p:sp>
        <p:nvSpPr>
          <p:cNvPr id="34" name="" descr=""/>
          <p:cNvSpPr/>
          <p:nvPr/>
        </p:nvSpPr>
        <p:spPr>
          <a:xfrm>
            <a:off x="552450" y="5648325"/>
            <a:ext cx="11087100" cy="9525"/>
          </a:xfrm>
          <a:prstGeom prst="rect">
            <a:avLst/>
          </a:prstGeom>
          <a:solidFill>
            <a:srgbClr val="E4D2BB">
              <a:alpha val="100000"/>
            </a:srgbClr>
          </a:solidFill>
          <a:ln w="9525">
            <a:noFill/>
          </a:ln>
        </p:spPr>
        <p:txBody>
          <a:bodyPr vertOverflow="clip" rtlCol="0" anchor="ctr"/>
          <a:lstStyle/>
          <a:p>
            <a:pPr algn="ctr"/>
            <a:r>
              <a:t/>
            </a:r>
          </a:p>
        </p:txBody>
      </p:sp>
      <p:sp>
        <p:nvSpPr>
          <p:cNvPr id="35" name=""/>
          <p:cNvSpPr txBox="1"/>
          <p:nvPr/>
        </p:nvSpPr>
        <p:spPr>
          <a:xfrm>
            <a:off x="6858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b="1" strike="noStrike" sz="1200" spc="0" u="none" cap="none">
                <a:solidFill>
                  <a:srgbClr val="8A4326">
                    <a:alpha val="100000"/>
                  </a:srgbClr>
                </a:solidFill>
                <a:latin typeface="Georgia"/>
              </a:rPr>
              <a:t><![CDATA[Liability]]></a:t>
            </a:r>
          </a:p>
        </p:txBody>
      </p:sp>
      <p:sp>
        <p:nvSpPr>
          <p:cNvPr id="36" name=""/>
          <p:cNvSpPr txBox="1"/>
          <p:nvPr/>
        </p:nvSpPr>
        <p:spPr>
          <a:xfrm>
            <a:off x="43815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a:t>
            </a:r>
          </a:p>
        </p:txBody>
      </p:sp>
      <p:sp>
        <p:nvSpPr>
          <p:cNvPr id="37" name=""/>
          <p:cNvSpPr txBox="1"/>
          <p:nvPr/>
        </p:nvSpPr>
        <p:spPr>
          <a:xfrm>
            <a:off x="8077200" y="4991100"/>
            <a:ext cx="3429000" cy="666750"/>
          </a:xfrm>
          <a:prstGeom prst="rect">
            <a:avLst/>
          </a:prstGeom>
          <a:noFill/>
        </p:spPr>
        <p:txBody>
          <a:bodyPr anchor="ctr" anchorCtr="0" rtlCol="0" vert="horz" bIns="0" lIns="0" rIns="0" tIns="0">
            <a:normAutofit/>
          </a:bodyPr>
          <a:lstStyle/>
          <a:p>
            <a:pPr algn="l" rtl="0" fontAlgn="ctr" marL="0" marR="0" indent="0" lvl="0">
              <a:lnSpc>
                <a:spcPct val="104000"/>
              </a:lnSpc>
              <a:spcBef>
                <a:spcPts val="0"/>
              </a:spcBef>
              <a:spcAft>
                <a:spcPts val="0"/>
              </a:spcAft>
            </a:pPr>
            <a:r>
              <a:rPr lang="en-US" strike="noStrike" sz="1200" spc="0" u="none" cap="none">
                <a:solidFill>
                  <a:srgbClr val="2B2420">
                    <a:alpha val="100000"/>
                  </a:srgbClr>
                </a:solidFill>
                <a:latin typeface="Calibri"/>
              </a:rPr>
              <a:t><![CDATA[Limited]]></a:t>
            </a:r>
          </a:p>
        </p:txBody>
      </p:sp>
      <p:sp>
        <p:nvSpPr>
          <p:cNvPr id="3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504825"/>
            <a:ext cx="110871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753100" y="1638300"/>
            <a:ext cx="685800" cy="685800"/>
          </a:xfrm>
          <a:prstGeom prst="rect">
            <a:avLst/>
          </a:prstGeom>
          <a:noFill/>
        </p:spPr>
      </p:pic>
      <p:sp>
        <p:nvSpPr>
          <p:cNvPr id="6" name=""/>
          <p:cNvSpPr txBox="1"/>
          <p:nvPr/>
        </p:nvSpPr>
        <p:spPr>
          <a:xfrm>
            <a:off x="1095375" y="2667000"/>
            <a:ext cx="1000125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b="1" strike="noStrike" sz="1200" spc="200" u="none" cap="none">
                <a:solidFill>
                  <a:srgbClr val="E6BB80">
                    <a:alpha val="100000"/>
                  </a:srgbClr>
                </a:solidFill>
                <a:latin typeface="Calibri"/>
              </a:rPr>
              <a:t><![CDATA[PART FOUR]]></a:t>
            </a:r>
          </a:p>
        </p:txBody>
      </p:sp>
      <p:sp>
        <p:nvSpPr>
          <p:cNvPr id="7" name=""/>
          <p:cNvSpPr txBox="1"/>
          <p:nvPr/>
        </p:nvSpPr>
        <p:spPr>
          <a:xfrm>
            <a:off x="1095375" y="3028950"/>
            <a:ext cx="10001250" cy="10287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3600" spc="0" u="none" cap="none">
                <a:solidFill>
                  <a:srgbClr val="FFFFFF">
                    <a:alpha val="100000"/>
                  </a:srgbClr>
                </a:solidFill>
                <a:latin typeface="Georgia"/>
              </a:rPr>
              <a:t><![CDATA[Finance for Growth]]></a:t>
            </a:r>
          </a:p>
        </p:txBody>
      </p:sp>
      <p:sp>
        <p:nvSpPr>
          <p:cNvPr id="8" name="" descr=""/>
          <p:cNvSpPr/>
          <p:nvPr/>
        </p:nvSpPr>
        <p:spPr>
          <a:xfrm>
            <a:off x="5429250" y="4191000"/>
            <a:ext cx="1333500" cy="28575"/>
          </a:xfrm>
          <a:prstGeom prst="rect">
            <a:avLst/>
          </a:prstGeom>
          <a:solidFill>
            <a:srgbClr val="D8973C">
              <a:alpha val="100000"/>
            </a:srgbClr>
          </a:solidFill>
          <a:ln w="9525">
            <a:noFill/>
          </a:ln>
        </p:spPr>
        <p:txBody>
          <a:bodyPr vertOverflow="clip" rtlCol="0" anchor="ctr"/>
          <a:lstStyle/>
          <a:p>
            <a:pPr algn="ctr"/>
            <a:r>
              <a:t/>
            </a:r>
          </a:p>
        </p:txBody>
      </p:sp>
      <p:sp>
        <p:nvSpPr>
          <p:cNvPr id="9" name=""/>
          <p:cNvSpPr txBox="1"/>
          <p:nvPr/>
        </p:nvSpPr>
        <p:spPr>
          <a:xfrm>
            <a:off x="2286000" y="4476750"/>
            <a:ext cx="7620000" cy="914400"/>
          </a:xfrm>
          <a:prstGeom prst="rect">
            <a:avLst/>
          </a:prstGeom>
          <a:noFill/>
        </p:spPr>
        <p:txBody>
          <a:bodyPr anchorCtr="0" rtlCol="0" vert="horz" bIns="0" lIns="0" rIns="0" tIns="0">
            <a:normAutofit/>
          </a:bodyPr>
          <a:lstStyle/>
          <a:p>
            <a:pPr algn="ctr" rtl="0" fontAlgn="base" marL="0" marR="0" indent="0" lvl="0">
              <a:lnSpc>
                <a:spcPct val="112000"/>
              </a:lnSpc>
              <a:spcBef>
                <a:spcPts val="0"/>
              </a:spcBef>
              <a:spcAft>
                <a:spcPts val="0"/>
              </a:spcAft>
            </a:pPr>
            <a:r>
              <a:rPr lang="en-US" strike="noStrike" sz="1500" spc="0" u="none" cap="none">
                <a:solidFill>
                  <a:srgbClr val="E4D2BB">
                    <a:alpha val="100000"/>
                  </a:srgbClr>
                </a:solidFill>
                <a:latin typeface="Calibri"/>
              </a:rPr>
              <a:t><![CDATA[Where a growing business finds the money.]]></a:t>
            </a:r>
          </a:p>
        </p:txBody>
      </p:sp>
      <p:sp>
        <p:nvSpPr>
          <p:cNvPr id="10"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Sources of Finance for Growth]]></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23900"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723900"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Retained profit (in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Profit kept in the business. No interest or loss of control, but may not be enough for major growth.]]></a:t>
            </a:r>
          </a:p>
        </p:txBody>
      </p:sp>
      <p:sp>
        <p:nvSpPr>
          <p:cNvPr id="12" name="" descr=""/>
          <p:cNvSpPr/>
          <p:nvPr/>
        </p:nvSpPr>
        <p:spPr>
          <a:xfrm>
            <a:off x="6200775" y="19907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6372225" y="21621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6372225" y="23336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elling assets (in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property, machinery or vehicles the business no longer needs. Quick, but the assets are gone for good.]]></a:t>
            </a:r>
          </a:p>
        </p:txBody>
      </p:sp>
      <p:sp>
        <p:nvSpPr>
          <p:cNvPr id="15" name="" descr=""/>
          <p:cNvSpPr/>
          <p:nvPr/>
        </p:nvSpPr>
        <p:spPr>
          <a:xfrm>
            <a:off x="552450"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23900"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17" name=""/>
          <p:cNvSpPr txBox="1"/>
          <p:nvPr/>
        </p:nvSpPr>
        <p:spPr>
          <a:xfrm>
            <a:off x="723900"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Loan capital (ex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Large loans from banks, repaid with interest. Owners keep control, but interest adds to costs.]]></a:t>
            </a:r>
          </a:p>
        </p:txBody>
      </p:sp>
      <p:sp>
        <p:nvSpPr>
          <p:cNvPr id="18" name="" descr=""/>
          <p:cNvSpPr/>
          <p:nvPr/>
        </p:nvSpPr>
        <p:spPr>
          <a:xfrm>
            <a:off x="6200775" y="4200525"/>
            <a:ext cx="5438775" cy="20002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6372225" y="4371975"/>
            <a:ext cx="323850" cy="28575"/>
          </a:xfrm>
          <a:prstGeom prst="rect">
            <a:avLst/>
          </a:prstGeom>
          <a:solidFill>
            <a:srgbClr val="D8973C">
              <a:alpha val="100000"/>
            </a:srgbClr>
          </a:solidFill>
          <a:ln w="9525">
            <a:noFill/>
          </a:ln>
        </p:spPr>
        <p:txBody>
          <a:bodyPr vertOverflow="clip" rtlCol="0" anchor="ctr"/>
          <a:lstStyle/>
          <a:p>
            <a:pPr algn="ctr"/>
            <a:r>
              <a:t/>
            </a:r>
          </a:p>
        </p:txBody>
      </p:sp>
      <p:sp>
        <p:nvSpPr>
          <p:cNvPr id="20" name=""/>
          <p:cNvSpPr txBox="1"/>
          <p:nvPr/>
        </p:nvSpPr>
        <p:spPr>
          <a:xfrm>
            <a:off x="6372225" y="4543425"/>
            <a:ext cx="5095875" cy="15049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500"/>
              </a:spcAft>
            </a:pPr>
            <a:r>
              <a:rPr lang="en-US" b="1" strike="noStrike" sz="1600" spc="0" u="none" cap="none">
                <a:solidFill>
                  <a:srgbClr val="8A4326">
                    <a:alpha val="100000"/>
                  </a:srgbClr>
                </a:solidFill>
                <a:latin typeface="Georgia"/>
              </a:rPr>
              <a:t><![CDATA[Share capital (external)]]></a:t>
            </a:r>
          </a:p>
          <a:p>
            <a:pPr algn="l" rtl="0" fontAlgn="base" marL="0" marR="0" indent="0" lvl="0">
              <a:lnSpc>
                <a:spcPct val="112000"/>
              </a:lnSpc>
              <a:spcBef>
                <a:spcPts val="0"/>
              </a:spcBef>
              <a:spcAft>
                <a:spcPts val="0"/>
              </a:spcAft>
            </a:pPr>
            <a:r>
              <a:rPr lang="en-US" strike="noStrike" sz="1300" spc="0" u="none" cap="none">
                <a:solidFill>
                  <a:srgbClr val="2B2420">
                    <a:alpha val="100000"/>
                  </a:srgbClr>
                </a:solidFill>
                <a:latin typeface="Calibri"/>
              </a:rPr>
              <a:t><![CDATA[Selling new shares, including a stock market flotation. Can raise huge sums, but owners share control and profit.]]></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7" name=""/>
          <p:cNvSpPr txBox="1"/>
          <p:nvPr/>
        </p:nvSpPr>
        <p:spPr>
          <a:xfrm>
            <a:off x="552450" y="8667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200" spc="150" u="none" cap="none">
                <a:solidFill>
                  <a:srgbClr val="D8973C">
                    <a:alpha val="100000"/>
                  </a:srgbClr>
                </a:solidFill>
                <a:latin typeface="Calibri"/>
              </a:rPr>
              <a:t><![CDATA[CASE STUDY]]></a:t>
            </a:r>
          </a:p>
        </p:txBody>
      </p:sp>
      <p:pic>
        <p:nvPicPr>
          <p:cNvPr id="8" name="" descr=""/>
          <p:cNvPicPr>
            <a:picLocks noChangeAspect="1"/>
          </p:cNvPicPr>
          <p:nvPr/>
        </p:nvPicPr>
        <p:blipFill>
          <a:blip r:embed="rId2"/>
          <a:stretch>
            <a:fillRect/>
          </a:stretch>
        </p:blipFill>
        <p:spPr>
          <a:xfrm>
            <a:off x="552450" y="1143000"/>
            <a:ext cx="571500" cy="571500"/>
          </a:xfrm>
          <a:prstGeom prst="rect">
            <a:avLst/>
          </a:prstGeom>
          <a:noFill/>
        </p:spPr>
      </p:pic>
      <p:sp>
        <p:nvSpPr>
          <p:cNvPr id="9" name=""/>
          <p:cNvSpPr txBox="1"/>
          <p:nvPr/>
        </p:nvSpPr>
        <p:spPr>
          <a:xfrm>
            <a:off x="1295400" y="10953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500" spc="0" u="none" cap="none">
                <a:solidFill>
                  <a:srgbClr val="8A4326">
                    <a:alpha val="100000"/>
                  </a:srgbClr>
                </a:solidFill>
                <a:latin typeface="Georgia"/>
              </a:rPr>
              <a:t><![CDATA[Dr. Martens: Floating on the Stock Market]]></a:t>
            </a:r>
          </a:p>
        </p:txBody>
      </p:sp>
      <p:sp>
        <p:nvSpPr>
          <p:cNvPr id="10" name="" descr=""/>
          <p:cNvSpPr/>
          <p:nvPr/>
        </p:nvSpPr>
        <p:spPr>
          <a:xfrm>
            <a:off x="552450" y="1962150"/>
            <a:ext cx="11087100" cy="23336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1" name=""/>
          <p:cNvSpPr txBox="1"/>
          <p:nvPr/>
        </p:nvSpPr>
        <p:spPr>
          <a:xfrm>
            <a:off x="866775" y="2057400"/>
            <a:ext cx="10458450" cy="2143125"/>
          </a:xfrm>
          <a:prstGeom prst="rect">
            <a:avLst/>
          </a:prstGeom>
          <a:noFill/>
        </p:spPr>
        <p:txBody>
          <a:bodyPr anchor="ctr" anchorCtr="0" rtlCol="0" vert="horz" bIns="0" lIns="0" rIns="0" tIns="0">
            <a:normAutofit/>
          </a:bodyPr>
          <a:lstStyle/>
          <a:p>
            <a:pPr algn="l" rtl="0" fontAlgn="ctr" marL="0" marR="0" indent="0" lvl="0">
              <a:lnSpc>
                <a:spcPct val="118000"/>
              </a:lnSpc>
              <a:spcBef>
                <a:spcPts val="0"/>
              </a:spcBef>
              <a:spcAft>
                <a:spcPts val="0"/>
              </a:spcAft>
            </a:pPr>
            <a:r>
              <a:rPr lang="en-US" strike="noStrike" sz="1400" spc="0" u="none" cap="none">
                <a:solidFill>
                  <a:srgbClr val="2B2420">
                    <a:alpha val="100000"/>
                  </a:srgbClr>
                </a:solidFill>
                <a:latin typeface="Calibri"/>
              </a:rPr>
              <a:t><![CDATA[Dr. Martens, the boot maker, began making its famous boots in Northamptonshire in 1960. As the brand grew worldwide, it became a public limited company, floating on the London Stock Exchange in January 2021. Selling shares to the public let its private owners sell part of their stake and made the business one of the best-known companies on the stock market - but it also meant its performance was now watched, and judged, by thousands of shareholders.]]></a:t>
            </a:r>
          </a:p>
        </p:txBody>
      </p:sp>
      <p:sp>
        <p:nvSpPr>
          <p:cNvPr id="12" name="" descr=""/>
          <p:cNvSpPr/>
          <p:nvPr/>
        </p:nvSpPr>
        <p:spPr>
          <a:xfrm>
            <a:off x="552450"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3" name=""/>
          <p:cNvSpPr txBox="1"/>
          <p:nvPr/>
        </p:nvSpPr>
        <p:spPr>
          <a:xfrm>
            <a:off x="733425"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1960]]></a:t>
            </a:r>
          </a:p>
        </p:txBody>
      </p:sp>
      <p:sp>
        <p:nvSpPr>
          <p:cNvPr id="14" name=""/>
          <p:cNvSpPr txBox="1"/>
          <p:nvPr/>
        </p:nvSpPr>
        <p:spPr>
          <a:xfrm>
            <a:off x="733425"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The first Dr. Martens boots made in the UK]]></a:t>
            </a:r>
          </a:p>
        </p:txBody>
      </p:sp>
      <p:sp>
        <p:nvSpPr>
          <p:cNvPr id="15" name="" descr=""/>
          <p:cNvSpPr/>
          <p:nvPr/>
        </p:nvSpPr>
        <p:spPr>
          <a:xfrm>
            <a:off x="6276975" y="4572000"/>
            <a:ext cx="5362575" cy="1419225"/>
          </a:xfrm>
          <a:prstGeom prst="roundRect">
            <a:avLst/>
          </a:prstGeom>
          <a:solidFill>
            <a:srgbClr val="8A4326">
              <a:alpha val="100000"/>
            </a:srgbClr>
          </a:solidFill>
          <a:ln w="9525">
            <a:noFill/>
          </a:ln>
        </p:spPr>
        <p:txBody>
          <a:bodyPr vertOverflow="clip" rtlCol="0" anchor="ctr"/>
          <a:lstStyle/>
          <a:p>
            <a:pPr algn="ctr"/>
            <a:r>
              <a:t/>
            </a:r>
          </a:p>
        </p:txBody>
      </p:sp>
      <p:sp>
        <p:nvSpPr>
          <p:cNvPr id="16" name=""/>
          <p:cNvSpPr txBox="1"/>
          <p:nvPr/>
        </p:nvSpPr>
        <p:spPr>
          <a:xfrm>
            <a:off x="6457950" y="4733925"/>
            <a:ext cx="5000625" cy="5524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2200" spc="0" u="none" cap="none">
                <a:solidFill>
                  <a:srgbClr val="E6BB80">
                    <a:alpha val="100000"/>
                  </a:srgbClr>
                </a:solidFill>
                <a:latin typeface="Georgia"/>
              </a:rPr>
              <a:t><![CDATA[2021]]></a:t>
            </a:r>
          </a:p>
        </p:txBody>
      </p:sp>
      <p:sp>
        <p:nvSpPr>
          <p:cNvPr id="17" name=""/>
          <p:cNvSpPr txBox="1"/>
          <p:nvPr/>
        </p:nvSpPr>
        <p:spPr>
          <a:xfrm>
            <a:off x="6457950" y="5305425"/>
            <a:ext cx="5000625" cy="590550"/>
          </a:xfrm>
          <a:prstGeom prst="rect">
            <a:avLst/>
          </a:prstGeom>
          <a:noFill/>
        </p:spPr>
        <p:txBody>
          <a:bodyPr anchorCtr="0" rtlCol="0" vert="horz" bIns="0" lIns="0" rIns="0" tIns="0">
            <a:normAutofit/>
          </a:bodyPr>
          <a:lstStyle/>
          <a:p>
            <a:pPr algn="ctr" rtl="0" fontAlgn="base" marL="0" marR="0" indent="0" lvl="0">
              <a:lnSpc>
                <a:spcPct val="110000"/>
              </a:lnSpc>
              <a:spcBef>
                <a:spcPts val="0"/>
              </a:spcBef>
              <a:spcAft>
                <a:spcPts val="0"/>
              </a:spcAft>
            </a:pPr>
            <a:r>
              <a:rPr lang="en-US" strike="noStrike" sz="1200" spc="0" u="none" cap="none">
                <a:solidFill>
                  <a:srgbClr val="FFFFFF">
                    <a:alpha val="100000"/>
                  </a:srgbClr>
                </a:solidFill>
                <a:latin typeface="Calibri"/>
              </a:rPr>
              <a:t><![CDATA[Dr. Martens floats on the London Stock Exchange]]></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Organic growt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rowth from within, by expanding the business's own activities.]]></a:t>
            </a:r>
          </a:p>
        </p:txBody>
      </p:sp>
      <p:sp>
        <p:nvSpPr>
          <p:cNvPr id="11" name="" descr=""/>
          <p:cNvSpPr/>
          <p:nvPr/>
        </p:nvSpPr>
        <p:spPr>
          <a:xfrm>
            <a:off x="6229350" y="17811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18573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xternal growth]]></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Growth by joining with another business, through a merger or takeover.]]></a:t>
            </a:r>
          </a:p>
        </p:txBody>
      </p:sp>
      <p:sp>
        <p:nvSpPr>
          <p:cNvPr id="13" name="" descr=""/>
          <p:cNvSpPr/>
          <p:nvPr/>
        </p:nvSpPr>
        <p:spPr>
          <a:xfrm>
            <a:off x="5524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Merg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two businesses agree to join together to form one business.]]></a:t>
            </a:r>
          </a:p>
        </p:txBody>
      </p:sp>
      <p:sp>
        <p:nvSpPr>
          <p:cNvPr id="15" name="" descr=""/>
          <p:cNvSpPr/>
          <p:nvPr/>
        </p:nvSpPr>
        <p:spPr>
          <a:xfrm>
            <a:off x="6229350" y="336232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p:cNvSpPr txBox="1"/>
          <p:nvPr/>
        </p:nvSpPr>
        <p:spPr>
          <a:xfrm>
            <a:off x="6438900" y="343852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Takeover]]></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one business buys control of another.]]></a:t>
            </a:r>
          </a:p>
        </p:txBody>
      </p:sp>
      <p:sp>
        <p:nvSpPr>
          <p:cNvPr id="17" name="" descr=""/>
          <p:cNvSpPr/>
          <p:nvPr/>
        </p:nvSpPr>
        <p:spPr>
          <a:xfrm>
            <a:off x="5524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8" name=""/>
          <p:cNvSpPr txBox="1"/>
          <p:nvPr/>
        </p:nvSpPr>
        <p:spPr>
          <a:xfrm>
            <a:off x="752475"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Innov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urning new ideas into new products or processes.]]></a:t>
            </a:r>
          </a:p>
        </p:txBody>
      </p:sp>
      <p:sp>
        <p:nvSpPr>
          <p:cNvPr id="19" name="" descr=""/>
          <p:cNvSpPr/>
          <p:nvPr/>
        </p:nvSpPr>
        <p:spPr>
          <a:xfrm>
            <a:off x="6229350" y="4943475"/>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0" name=""/>
          <p:cNvSpPr txBox="1"/>
          <p:nvPr/>
        </p:nvSpPr>
        <p:spPr>
          <a:xfrm>
            <a:off x="6438900" y="5019675"/>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Research and development (R&D)]]></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Investigating and developing new products and processes.]]></a:t>
            </a:r>
          </a:p>
        </p:txBody>
      </p:sp>
      <p:sp>
        <p:nvSpPr>
          <p:cNvPr id="21"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Key Terms (cont.)]]></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p:cNvSpPr txBox="1"/>
          <p:nvPr/>
        </p:nvSpPr>
        <p:spPr>
          <a:xfrm>
            <a:off x="752475"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Public limited company (PLC)]]></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A company whose shares can be sold to the general public.]]></a:t>
            </a:r>
          </a:p>
        </p:txBody>
      </p:sp>
      <p:sp>
        <p:nvSpPr>
          <p:cNvPr id="11" name="" descr=""/>
          <p:cNvSpPr/>
          <p:nvPr/>
        </p:nvSpPr>
        <p:spPr>
          <a:xfrm>
            <a:off x="6229350" y="255270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2" name=""/>
          <p:cNvSpPr txBox="1"/>
          <p:nvPr/>
        </p:nvSpPr>
        <p:spPr>
          <a:xfrm>
            <a:off x="6438900" y="262890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Stock market flotation]]></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When a company first sells its shares to the public on the stock market.]]></a:t>
            </a:r>
          </a:p>
        </p:txBody>
      </p:sp>
      <p:sp>
        <p:nvSpPr>
          <p:cNvPr id="13" name="" descr=""/>
          <p:cNvSpPr/>
          <p:nvPr/>
        </p:nvSpPr>
        <p:spPr>
          <a:xfrm>
            <a:off x="552450" y="4171950"/>
            <a:ext cx="5410200" cy="1343025"/>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4" name=""/>
          <p:cNvSpPr txBox="1"/>
          <p:nvPr/>
        </p:nvSpPr>
        <p:spPr>
          <a:xfrm>
            <a:off x="752475" y="4248150"/>
            <a:ext cx="5010150" cy="11906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400"/>
              </a:spcAft>
            </a:pPr>
            <a:r>
              <a:rPr lang="en-US" b="1" strike="noStrike" sz="1500" spc="0" u="none" cap="none">
                <a:solidFill>
                  <a:srgbClr val="8A4326">
                    <a:alpha val="100000"/>
                  </a:srgbClr>
                </a:solidFill>
                <a:latin typeface="Georgia"/>
              </a:rPr>
              <a:t><![CDATA[Economies of scale]]></a:t>
            </a:r>
          </a:p>
          <a:p>
            <a:pPr algn="l" rtl="0" fontAlgn="base" marL="0" marR="0" indent="0" lvl="0">
              <a:lnSpc>
                <a:spcPct val="112000"/>
              </a:lnSpc>
              <a:spcBef>
                <a:spcPts val="0"/>
              </a:spcBef>
              <a:spcAft>
                <a:spcPts val="0"/>
              </a:spcAft>
            </a:pPr>
            <a:r>
              <a:rPr lang="en-US" strike="noStrike" sz="1200" spc="0" u="none" cap="none">
                <a:solidFill>
                  <a:srgbClr val="2B2420">
                    <a:alpha val="100000"/>
                  </a:srgbClr>
                </a:solidFill>
                <a:latin typeface="Calibri"/>
              </a:rPr>
              <a:t><![CDATA[The fall in cost per unit as a business grows.]]></a:t>
            </a:r>
          </a:p>
        </p:txBody>
      </p:sp>
      <p:sp>
        <p:nvSpPr>
          <p:cNvPr id="15"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sp>
        <p:nvSpPr>
          <p:cNvPr id="5"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6"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pic>
        <p:nvPicPr>
          <p:cNvPr id="7" name="" descr=""/>
          <p:cNvPicPr>
            <a:picLocks noChangeAspect="1"/>
          </p:cNvPicPr>
          <p:nvPr/>
        </p:nvPicPr>
        <p:blipFill>
          <a:blip r:embed="rId2"/>
          <a:stretch>
            <a:fillRect/>
          </a:stretch>
        </p:blipFill>
        <p:spPr>
          <a:xfrm>
            <a:off x="552450" y="914400"/>
            <a:ext cx="571500" cy="571500"/>
          </a:xfrm>
          <a:prstGeom prst="rect">
            <a:avLst/>
          </a:prstGeom>
          <a:noFill/>
        </p:spPr>
      </p:pic>
      <p:sp>
        <p:nvSpPr>
          <p:cNvPr id="8" name=""/>
          <p:cNvSpPr txBox="1"/>
          <p:nvPr/>
        </p:nvSpPr>
        <p:spPr>
          <a:xfrm>
            <a:off x="1295400" y="876300"/>
            <a:ext cx="57150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D8973C">
                    <a:alpha val="100000"/>
                  </a:srgbClr>
                </a:solidFill>
                <a:latin typeface="Calibri"/>
              </a:rPr>
              <a:t><![CDATA[YOUR TASK]]></a:t>
            </a:r>
          </a:p>
        </p:txBody>
      </p:sp>
      <p:sp>
        <p:nvSpPr>
          <p:cNvPr id="9" name=""/>
          <p:cNvSpPr txBox="1"/>
          <p:nvPr/>
        </p:nvSpPr>
        <p:spPr>
          <a:xfrm>
            <a:off x="1295400" y="1104900"/>
            <a:ext cx="8248650" cy="53340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Grow or Buy?]]></a:t>
            </a:r>
          </a:p>
        </p:txBody>
      </p:sp>
      <p:sp>
        <p:nvSpPr>
          <p:cNvPr id="10" name="" descr=""/>
          <p:cNvSpPr/>
          <p:nvPr/>
        </p:nvSpPr>
        <p:spPr>
          <a:xfrm>
            <a:off x="9639300" y="1009650"/>
            <a:ext cx="2000250" cy="495300"/>
          </a:xfrm>
          <a:prstGeom prst="roundRect">
            <a:avLst/>
          </a:prstGeom>
          <a:solidFill>
            <a:srgbClr val="D8973C">
              <a:alpha val="100000"/>
            </a:srgbClr>
          </a:solidFill>
          <a:ln w="9525">
            <a:noFill/>
          </a:ln>
        </p:spPr>
        <p:txBody>
          <a:bodyPr vertOverflow="clip" rtlCol="0" anchor="ctr"/>
          <a:lstStyle/>
          <a:p>
            <a:pPr algn="ctr"/>
            <a:r>
              <a:t/>
            </a:r>
          </a:p>
        </p:txBody>
      </p:sp>
      <p:sp>
        <p:nvSpPr>
          <p:cNvPr id="11" name=""/>
          <p:cNvSpPr txBox="1"/>
          <p:nvPr/>
        </p:nvSpPr>
        <p:spPr>
          <a:xfrm>
            <a:off x="9639300" y="1009650"/>
            <a:ext cx="2000250" cy="49530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600" spc="0" u="none" cap="none">
                <a:solidFill>
                  <a:srgbClr val="FFFFFF">
                    <a:alpha val="100000"/>
                  </a:srgbClr>
                </a:solidFill>
                <a:latin typeface="Georgia"/>
              </a:rPr>
              <a:t><![CDATA[12 minutes]]></a:t>
            </a:r>
          </a:p>
        </p:txBody>
      </p:sp>
      <p:sp>
        <p:nvSpPr>
          <p:cNvPr id="12" name="" descr=""/>
          <p:cNvSpPr/>
          <p:nvPr/>
        </p:nvSpPr>
        <p:spPr>
          <a:xfrm>
            <a:off x="552450" y="1905000"/>
            <a:ext cx="11087100" cy="16954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552450" y="1905000"/>
            <a:ext cx="57150" cy="1695450"/>
          </a:xfrm>
          <a:prstGeom prst="rect">
            <a:avLst/>
          </a:prstGeom>
          <a:solidFill>
            <a:srgbClr val="D8973C">
              <a:alpha val="100000"/>
            </a:srgbClr>
          </a:solidFill>
          <a:ln w="9525">
            <a:noFill/>
          </a:ln>
        </p:spPr>
        <p:txBody>
          <a:bodyPr vertOverflow="clip" rtlCol="0" anchor="ctr"/>
          <a:lstStyle/>
          <a:p>
            <a:pPr algn="ctr"/>
            <a:r>
              <a:t/>
            </a:r>
          </a:p>
        </p:txBody>
      </p:sp>
      <p:sp>
        <p:nvSpPr>
          <p:cNvPr id="14" name=""/>
          <p:cNvSpPr txBox="1"/>
          <p:nvPr/>
        </p:nvSpPr>
        <p:spPr>
          <a:xfrm>
            <a:off x="819150" y="2076450"/>
            <a:ext cx="10553700" cy="1352550"/>
          </a:xfrm>
          <a:prstGeom prst="rect">
            <a:avLst/>
          </a:prstGeom>
          <a:noFill/>
        </p:spPr>
        <p:txBody>
          <a:bodyPr anchorCtr="0" rtlCol="0" vert="horz" bIns="0" lIns="0" rIns="0" tIns="0">
            <a:normAutofit/>
          </a:bodyPr>
          <a:lstStyle/>
          <a:p>
            <a:pPr algn="l" rtl="0" fontAlgn="base" marL="0" marR="0" indent="0" lvl="0">
              <a:lnSpc>
                <a:spcPct val="116000"/>
              </a:lnSpc>
              <a:spcBef>
                <a:spcPts val="0"/>
              </a:spcBef>
              <a:spcAft>
                <a:spcPts val="0"/>
              </a:spcAft>
            </a:pPr>
            <a:r>
              <a:rPr lang="en-US" strike="noStrike" sz="1300" spc="0" u="none" cap="none">
                <a:solidFill>
                  <a:srgbClr val="2B2420">
                    <a:alpha val="100000"/>
                  </a:srgbClr>
                </a:solidFill>
                <a:latin typeface="Calibri"/>
              </a:rPr>
              <a:t><![CDATA[A successful chain of three gyms wants to double in size. Option A: open three new gyms over the next four years. Option B: take over a rival chain of three gyms now. For each option, give two advantages and two disadvantages, then recommend one.]]></a:t>
            </a:r>
          </a:p>
        </p:txBody>
      </p:sp>
      <p:sp>
        <p:nvSpPr>
          <p:cNvPr id="15" name="" descr=""/>
          <p:cNvSpPr/>
          <p:nvPr/>
        </p:nvSpPr>
        <p:spPr>
          <a:xfrm>
            <a:off x="552450" y="3895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6" name=""/>
          <p:cNvSpPr txBox="1"/>
          <p:nvPr/>
        </p:nvSpPr>
        <p:spPr>
          <a:xfrm>
            <a:off x="552450" y="3914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1]]></a:t>
            </a:r>
          </a:p>
        </p:txBody>
      </p:sp>
      <p:sp>
        <p:nvSpPr>
          <p:cNvPr id="17" name=""/>
          <p:cNvSpPr txBox="1"/>
          <p:nvPr/>
        </p:nvSpPr>
        <p:spPr>
          <a:xfrm>
            <a:off x="1066800" y="3790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wo advantages and two disadvantages of Option A.]]></a:t>
            </a:r>
          </a:p>
        </p:txBody>
      </p:sp>
      <p:sp>
        <p:nvSpPr>
          <p:cNvPr id="18" name="" descr=""/>
          <p:cNvSpPr/>
          <p:nvPr/>
        </p:nvSpPr>
        <p:spPr>
          <a:xfrm>
            <a:off x="552450" y="44672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19" name=""/>
          <p:cNvSpPr txBox="1"/>
          <p:nvPr/>
        </p:nvSpPr>
        <p:spPr>
          <a:xfrm>
            <a:off x="552450" y="44862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2]]></a:t>
            </a:r>
          </a:p>
        </p:txBody>
      </p:sp>
      <p:sp>
        <p:nvSpPr>
          <p:cNvPr id="20" name=""/>
          <p:cNvSpPr txBox="1"/>
          <p:nvPr/>
        </p:nvSpPr>
        <p:spPr>
          <a:xfrm>
            <a:off x="1066800" y="43624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Two advantages and two disadvantages of Option B.]]></a:t>
            </a:r>
          </a:p>
        </p:txBody>
      </p:sp>
      <p:sp>
        <p:nvSpPr>
          <p:cNvPr id="21" name="" descr=""/>
          <p:cNvSpPr/>
          <p:nvPr/>
        </p:nvSpPr>
        <p:spPr>
          <a:xfrm>
            <a:off x="552450" y="5038725"/>
            <a:ext cx="285750" cy="285750"/>
          </a:xfrm>
          <a:prstGeom prst="ellipse">
            <a:avLst/>
          </a:prstGeom>
          <a:solidFill>
            <a:srgbClr val="D8973C">
              <a:alpha val="100000"/>
            </a:srgbClr>
          </a:solidFill>
          <a:ln w="9525">
            <a:noFill/>
          </a:ln>
        </p:spPr>
        <p:txBody>
          <a:bodyPr vertOverflow="clip" rtlCol="0" anchor="ctr"/>
          <a:lstStyle/>
          <a:p>
            <a:pPr algn="ctr"/>
            <a:r>
              <a:t/>
            </a:r>
          </a:p>
        </p:txBody>
      </p:sp>
      <p:sp>
        <p:nvSpPr>
          <p:cNvPr id="22" name=""/>
          <p:cNvSpPr txBox="1"/>
          <p:nvPr/>
        </p:nvSpPr>
        <p:spPr>
          <a:xfrm>
            <a:off x="552450" y="5057775"/>
            <a:ext cx="285750" cy="247650"/>
          </a:xfrm>
          <a:prstGeom prst="rect">
            <a:avLst/>
          </a:prstGeom>
          <a:noFill/>
        </p:spPr>
        <p:txBody>
          <a:bodyPr anchor="ctr" anchorCtr="0" rtlCol="0" vert="horz" bIns="0" lIns="0" rIns="0" tIns="0">
            <a:normAutofit/>
          </a:bodyPr>
          <a:lstStyle/>
          <a:p>
            <a:pPr algn="ctr" rtl="0" fontAlgn="ctr" marL="0" marR="0" indent="0" lvl="0">
              <a:lnSpc>
                <a:spcPct val="100000"/>
              </a:lnSpc>
              <a:spcBef>
                <a:spcPts val="0"/>
              </a:spcBef>
              <a:spcAft>
                <a:spcPts val="0"/>
              </a:spcAft>
            </a:pPr>
            <a:r>
              <a:rPr lang="en-US" b="1" strike="noStrike" sz="1300" spc="0" u="none" cap="none">
                <a:solidFill>
                  <a:srgbClr val="FFFFFF">
                    <a:alpha val="100000"/>
                  </a:srgbClr>
                </a:solidFill>
                <a:latin typeface="Georgia"/>
              </a:rPr>
              <a:t><![CDATA[3]]></a:t>
            </a:r>
          </a:p>
        </p:txBody>
      </p:sp>
      <p:sp>
        <p:nvSpPr>
          <p:cNvPr id="23" name=""/>
          <p:cNvSpPr txBox="1"/>
          <p:nvPr/>
        </p:nvSpPr>
        <p:spPr>
          <a:xfrm>
            <a:off x="1066800" y="4933950"/>
            <a:ext cx="10572750" cy="495300"/>
          </a:xfrm>
          <a:prstGeom prst="rect">
            <a:avLst/>
          </a:prstGeom>
          <a:noFill/>
        </p:spPr>
        <p:txBody>
          <a:bodyPr anchor="ctr" anchorCtr="0" rtlCol="0" vert="horz" bIns="0" lIns="0" rIns="0" tIns="0">
            <a:normAutofit/>
          </a:bodyPr>
          <a:lstStyle/>
          <a:p>
            <a:pPr algn="l" rtl="0" fontAlgn="ctr" marL="0" marR="0" indent="0" lvl="0">
              <a:lnSpc>
                <a:spcPct val="108000"/>
              </a:lnSpc>
              <a:spcBef>
                <a:spcPts val="0"/>
              </a:spcBef>
              <a:spcAft>
                <a:spcPts val="0"/>
              </a:spcAft>
            </a:pPr>
            <a:r>
              <a:rPr lang="en-US" strike="noStrike" sz="1400" spc="0" u="none" cap="none">
                <a:solidFill>
                  <a:srgbClr val="2B2420">
                    <a:alpha val="100000"/>
                  </a:srgbClr>
                </a:solidFill>
                <a:latin typeface="Calibri"/>
              </a:rPr>
              <a:t><![CDATA[Recommend one, and explain why.]]></a:t>
            </a:r>
          </a:p>
        </p:txBody>
      </p:sp>
      <p:sp>
        <p:nvSpPr>
          <p:cNvPr id="24" name="" descr=""/>
          <p:cNvSpPr/>
          <p:nvPr/>
        </p:nvSpPr>
        <p:spPr>
          <a:xfrm>
            <a:off x="552450" y="5448300"/>
            <a:ext cx="11087100" cy="838200"/>
          </a:xfrm>
          <a:prstGeom prst="roundRect">
            <a:avLst/>
          </a:prstGeom>
          <a:solidFill>
            <a:srgbClr val="8A4326">
              <a:alpha val="100000"/>
            </a:srgbClr>
          </a:solidFill>
          <a:ln w="9525">
            <a:noFill/>
          </a:ln>
        </p:spPr>
        <p:txBody>
          <a:bodyPr vertOverflow="clip" rtlCol="0" anchor="ctr"/>
          <a:lstStyle/>
          <a:p>
            <a:pPr algn="ctr"/>
            <a:r>
              <a:t/>
            </a:r>
          </a:p>
        </p:txBody>
      </p:sp>
      <p:sp>
        <p:nvSpPr>
          <p:cNvPr id="25" name=""/>
          <p:cNvSpPr txBox="1"/>
          <p:nvPr/>
        </p:nvSpPr>
        <p:spPr>
          <a:xfrm>
            <a:off x="781050" y="5562600"/>
            <a:ext cx="47625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WHAT A GOOD ANSWER SHOWS]]></a:t>
            </a:r>
          </a:p>
        </p:txBody>
      </p:sp>
      <p:sp>
        <p:nvSpPr>
          <p:cNvPr id="26" name=""/>
          <p:cNvSpPr txBox="1"/>
          <p:nvPr/>
        </p:nvSpPr>
        <p:spPr>
          <a:xfrm>
            <a:off x="781050" y="5829300"/>
            <a:ext cx="10629900" cy="3810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strike="noStrike" sz="1400" spc="0" u="none" cap="none">
                <a:solidFill>
                  <a:srgbClr val="FFFFFF">
                    <a:alpha val="100000"/>
                  </a:srgbClr>
                </a:solidFill>
                <a:latin typeface="Calibri"/>
              </a:rPr>
              <a:t><![CDATA[Two advantages and two disadvantages for organic and external growth, applied to gyms, with a justified recommendation.]]></a:t>
            </a:r>
          </a:p>
        </p:txBody>
      </p:sp>
      <p:sp>
        <p:nvSpPr>
          <p:cNvPr id="27"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EFD9B6">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EFD9B6">
                <a:alpha val="100000"/>
              </a:srgbClr>
            </a:solidFill>
          </a:ln>
        </p:spPr>
        <p:txBody>
          <a:bodyPr vertOverflow="clip" rtlCol="0" anchor="ctr"/>
          <a:lstStyle/>
          <a:p>
            <a:pPr algn="ctr"/>
            <a:r>
              <a:t/>
            </a:r>
          </a:p>
        </p:txBody>
      </p:sp>
      <p:sp>
        <p:nvSpPr>
          <p:cNvPr id="4" name=""/>
          <p:cNvSpPr txBox="1"/>
          <p:nvPr/>
        </p:nvSpPr>
        <p:spPr>
          <a:xfrm>
            <a:off x="552450" y="295275"/>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D8973C">
                    <a:alpha val="100000"/>
                  </a:srgbClr>
                </a:solidFill>
                <a:latin typeface="Calibri"/>
              </a:rPr>
              <a:t><![CDATA[EDEXCEL GCSE BUSINESS  ·  PAPER 2]]></a:t>
            </a:r>
          </a:p>
        </p:txBody>
      </p:sp>
      <p:pic>
        <p:nvPicPr>
          <p:cNvPr id="5" name="" descr=""/>
          <p:cNvPicPr>
            <a:picLocks noChangeAspect="1"/>
          </p:cNvPicPr>
          <p:nvPr/>
        </p:nvPicPr>
        <p:blipFill>
          <a:blip r:embed="rId2"/>
          <a:stretch>
            <a:fillRect/>
          </a:stretch>
        </p:blipFill>
        <p:spPr>
          <a:xfrm>
            <a:off x="552450" y="914400"/>
            <a:ext cx="571500" cy="571500"/>
          </a:xfrm>
          <a:prstGeom prst="rect">
            <a:avLst/>
          </a:prstGeom>
          <a:noFill/>
        </p:spPr>
      </p:pic>
      <p:sp>
        <p:nvSpPr>
          <p:cNvPr id="6" name=""/>
          <p:cNvSpPr txBox="1"/>
          <p:nvPr/>
        </p:nvSpPr>
        <p:spPr>
          <a:xfrm>
            <a:off x="1295400" y="866775"/>
            <a:ext cx="10344150" cy="657225"/>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b="1" strike="noStrike" sz="2600" spc="0" u="none" cap="none">
                <a:solidFill>
                  <a:srgbClr val="8A4326">
                    <a:alpha val="100000"/>
                  </a:srgbClr>
                </a:solidFill>
                <a:latin typeface="Georgia"/>
              </a:rPr>
              <a:t><![CDATA[Can I...?]]></a:t>
            </a:r>
          </a:p>
        </p:txBody>
      </p:sp>
      <p:sp>
        <p:nvSpPr>
          <p:cNvPr id="7" name=""/>
          <p:cNvSpPr txBox="1"/>
          <p:nvPr/>
        </p:nvSpPr>
        <p:spPr>
          <a:xfrm>
            <a:off x="552450" y="6477000"/>
            <a:ext cx="43053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Growing the business]]></a:t>
            </a:r>
          </a:p>
        </p:txBody>
      </p:sp>
      <p:sp>
        <p:nvSpPr>
          <p:cNvPr id="8" name=""/>
          <p:cNvSpPr txBox="1"/>
          <p:nvPr/>
        </p:nvSpPr>
        <p:spPr>
          <a:xfrm>
            <a:off x="7981950" y="6477000"/>
            <a:ext cx="3657600" cy="276225"/>
          </a:xfrm>
          <a:prstGeom prst="rect">
            <a:avLst/>
          </a:prstGeom>
          <a:noFill/>
        </p:spPr>
        <p:txBody>
          <a:bodyPr anchorCtr="0" rtlCol="0" vert="horz" bIns="0" lIns="0" rIns="0" tIns="0">
            <a:normAutofit/>
          </a:bodyPr>
          <a:lstStyle/>
          <a:p>
            <a:pPr algn="r" rtl="0" fontAlgn="base" marL="0" marR="0" indent="0" lvl="0">
              <a:lnSpc>
                <a:spcPct val="100000"/>
              </a:lnSpc>
              <a:spcBef>
                <a:spcPts val="0"/>
              </a:spcBef>
              <a:spcAft>
                <a:spcPts val="0"/>
              </a:spcAft>
            </a:pPr>
            <a:r>
              <a:rPr lang="en-US" strike="noStrike" sz="900" spc="0" u="none" cap="none">
                <a:solidFill>
                  <a:srgbClr val="7A6659">
                    <a:alpha val="100000"/>
                  </a:srgbClr>
                </a:solidFill>
                <a:latin typeface="Calibri"/>
              </a:rPr>
              <a:t><![CDATA[Lesson 1 of 4]]></a:t>
            </a:r>
          </a:p>
        </p:txBody>
      </p:sp>
      <p:sp>
        <p:nvSpPr>
          <p:cNvPr id="9" name="" descr=""/>
          <p:cNvSpPr/>
          <p:nvPr/>
        </p:nvSpPr>
        <p:spPr>
          <a:xfrm>
            <a:off x="55245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0" name="" descr=""/>
          <p:cNvSpPr/>
          <p:nvPr/>
        </p:nvSpPr>
        <p:spPr>
          <a:xfrm>
            <a:off x="70485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1" name=""/>
          <p:cNvSpPr txBox="1"/>
          <p:nvPr/>
        </p:nvSpPr>
        <p:spPr>
          <a:xfrm>
            <a:off x="110490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why businesses grow.]]></a:t>
            </a:r>
          </a:p>
        </p:txBody>
      </p:sp>
      <p:sp>
        <p:nvSpPr>
          <p:cNvPr id="12" name="" descr=""/>
          <p:cNvSpPr/>
          <p:nvPr/>
        </p:nvSpPr>
        <p:spPr>
          <a:xfrm>
            <a:off x="55245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3" name="" descr=""/>
          <p:cNvSpPr/>
          <p:nvPr/>
        </p:nvSpPr>
        <p:spPr>
          <a:xfrm>
            <a:off x="70485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4" name=""/>
          <p:cNvSpPr txBox="1"/>
          <p:nvPr/>
        </p:nvSpPr>
        <p:spPr>
          <a:xfrm>
            <a:off x="110490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rganic growth through new products.]]></a:t>
            </a:r>
          </a:p>
        </p:txBody>
      </p:sp>
      <p:sp>
        <p:nvSpPr>
          <p:cNvPr id="15" name="" descr=""/>
          <p:cNvSpPr/>
          <p:nvPr/>
        </p:nvSpPr>
        <p:spPr>
          <a:xfrm>
            <a:off x="55245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6" name="" descr=""/>
          <p:cNvSpPr/>
          <p:nvPr/>
        </p:nvSpPr>
        <p:spPr>
          <a:xfrm>
            <a:off x="70485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17" name=""/>
          <p:cNvSpPr txBox="1"/>
          <p:nvPr/>
        </p:nvSpPr>
        <p:spPr>
          <a:xfrm>
            <a:off x="110490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organic growth through new markets.]]></a:t>
            </a:r>
          </a:p>
        </p:txBody>
      </p:sp>
      <p:sp>
        <p:nvSpPr>
          <p:cNvPr id="18" name="" descr=""/>
          <p:cNvSpPr/>
          <p:nvPr/>
        </p:nvSpPr>
        <p:spPr>
          <a:xfrm>
            <a:off x="55245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19" name="" descr=""/>
          <p:cNvSpPr/>
          <p:nvPr/>
        </p:nvSpPr>
        <p:spPr>
          <a:xfrm>
            <a:off x="70485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0" name=""/>
          <p:cNvSpPr txBox="1"/>
          <p:nvPr/>
        </p:nvSpPr>
        <p:spPr>
          <a:xfrm>
            <a:off x="110490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mergers and takeovers.]]></a:t>
            </a:r>
          </a:p>
        </p:txBody>
      </p:sp>
      <p:sp>
        <p:nvSpPr>
          <p:cNvPr id="21" name="" descr=""/>
          <p:cNvSpPr/>
          <p:nvPr/>
        </p:nvSpPr>
        <p:spPr>
          <a:xfrm>
            <a:off x="6210300" y="27241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2" name="" descr=""/>
          <p:cNvSpPr/>
          <p:nvPr/>
        </p:nvSpPr>
        <p:spPr>
          <a:xfrm>
            <a:off x="6362700" y="28956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3" name=""/>
          <p:cNvSpPr txBox="1"/>
          <p:nvPr/>
        </p:nvSpPr>
        <p:spPr>
          <a:xfrm>
            <a:off x="6762750" y="28003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Compare organic and external growth.]]></a:t>
            </a:r>
          </a:p>
        </p:txBody>
      </p:sp>
      <p:sp>
        <p:nvSpPr>
          <p:cNvPr id="24" name="" descr=""/>
          <p:cNvSpPr/>
          <p:nvPr/>
        </p:nvSpPr>
        <p:spPr>
          <a:xfrm>
            <a:off x="6210300" y="34290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5" name="" descr=""/>
          <p:cNvSpPr/>
          <p:nvPr/>
        </p:nvSpPr>
        <p:spPr>
          <a:xfrm>
            <a:off x="6362700" y="36004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6" name=""/>
          <p:cNvSpPr txBox="1"/>
          <p:nvPr/>
        </p:nvSpPr>
        <p:spPr>
          <a:xfrm>
            <a:off x="6762750" y="35052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the features of a PLC.]]></a:t>
            </a:r>
          </a:p>
        </p:txBody>
      </p:sp>
      <p:sp>
        <p:nvSpPr>
          <p:cNvPr id="27" name="" descr=""/>
          <p:cNvSpPr/>
          <p:nvPr/>
        </p:nvSpPr>
        <p:spPr>
          <a:xfrm>
            <a:off x="6210300" y="413385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28" name="" descr=""/>
          <p:cNvSpPr/>
          <p:nvPr/>
        </p:nvSpPr>
        <p:spPr>
          <a:xfrm>
            <a:off x="6362700" y="430530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29" name=""/>
          <p:cNvSpPr txBox="1"/>
          <p:nvPr/>
        </p:nvSpPr>
        <p:spPr>
          <a:xfrm>
            <a:off x="6762750" y="421005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internal sources of finance for growth.]]></a:t>
            </a:r>
          </a:p>
        </p:txBody>
      </p:sp>
      <p:sp>
        <p:nvSpPr>
          <p:cNvPr id="30" name="" descr=""/>
          <p:cNvSpPr/>
          <p:nvPr/>
        </p:nvSpPr>
        <p:spPr>
          <a:xfrm>
            <a:off x="6210300" y="4838700"/>
            <a:ext cx="5429250" cy="590550"/>
          </a:xfrm>
          <a:prstGeom prst="roundRect">
            <a:avLst/>
          </a:prstGeom>
          <a:solidFill>
            <a:srgbClr val="FBF4EA">
              <a:alpha val="100000"/>
            </a:srgbClr>
          </a:solidFill>
          <a:ln w="9525">
            <a:solidFill>
              <a:srgbClr val="E4D2BB">
                <a:alpha val="100000"/>
              </a:srgbClr>
            </a:solidFill>
          </a:ln>
        </p:spPr>
        <p:txBody>
          <a:bodyPr vertOverflow="clip" rtlCol="0" anchor="ctr"/>
          <a:lstStyle/>
          <a:p>
            <a:pPr algn="ctr"/>
            <a:r>
              <a:t/>
            </a:r>
          </a:p>
        </p:txBody>
      </p:sp>
      <p:sp>
        <p:nvSpPr>
          <p:cNvPr id="31" name="" descr=""/>
          <p:cNvSpPr/>
          <p:nvPr/>
        </p:nvSpPr>
        <p:spPr>
          <a:xfrm>
            <a:off x="6362700" y="5010150"/>
            <a:ext cx="247650" cy="247650"/>
          </a:xfrm>
          <a:prstGeom prst="roundRect">
            <a:avLst/>
          </a:prstGeom>
          <a:solidFill>
            <a:srgbClr val="FFFFFF">
              <a:alpha val="100000"/>
            </a:srgbClr>
          </a:solidFill>
          <a:ln w="19050">
            <a:solidFill>
              <a:srgbClr val="D8973C">
                <a:alpha val="100000"/>
              </a:srgbClr>
            </a:solidFill>
          </a:ln>
        </p:spPr>
        <p:txBody>
          <a:bodyPr vertOverflow="clip" rtlCol="0" anchor="ctr"/>
          <a:lstStyle/>
          <a:p>
            <a:pPr algn="ctr"/>
            <a:r>
              <a:t/>
            </a:r>
          </a:p>
        </p:txBody>
      </p:sp>
      <p:sp>
        <p:nvSpPr>
          <p:cNvPr id="32" name=""/>
          <p:cNvSpPr txBox="1"/>
          <p:nvPr/>
        </p:nvSpPr>
        <p:spPr>
          <a:xfrm>
            <a:off x="6762750" y="4914900"/>
            <a:ext cx="4686300" cy="43815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200"/>
              </a:spcAft>
            </a:pPr>
            <a:r>
              <a:rPr lang="en-US" strike="noStrike" sz="1400" spc="0" u="none" cap="none">
                <a:solidFill>
                  <a:srgbClr val="2B2420">
                    <a:alpha val="100000"/>
                  </a:srgbClr>
                </a:solidFill>
                <a:latin typeface="Calibri"/>
              </a:rPr>
              <a:t><![CDATA[Explain external sources of finance for growth.]]></a:t>
            </a:r>
          </a:p>
        </p:txBody>
      </p:sp>
      <p:sp>
        <p:nvSpPr>
          <p:cNvPr id="33"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7A6659">
                    <a:alpha val="100000"/>
                  </a:srgbClr>
                </a:solidFill>
                <a:latin typeface="Calibri"/>
              </a:rPr>
              <a:t><![CDATA[openrevise.co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4A2113">
            <a:alpha val="100000"/>
          </a:srgbClr>
        </a:solidFill>
      </p:bgPr>
    </p:bg>
    <p:spTree>
      <p:nvGrpSpPr>
        <p:cNvPr id="1" name=""/>
        <p:cNvGrpSpPr/>
        <p:nvPr/>
      </p:nvGrpSpPr>
      <p:grpSpPr>
        <a:xfrm>
          <a:off x="-2009775" y="-2009775"/>
          <a:ext cx="14563725" cy="8496300"/>
          <a:chOff x="-2009775" y="-2009775"/>
          <a:chExt cx="14563725" cy="8496300"/>
        </a:xfrm>
      </p:grpSpPr>
      <p:sp>
        <p:nvSpPr>
          <p:cNvPr id="2" name="" descr=""/>
          <p:cNvSpPr/>
          <p:nvPr/>
        </p:nvSpPr>
        <p:spPr>
          <a:xfrm>
            <a:off x="9810750" y="-2009775"/>
            <a:ext cx="4752975" cy="4752975"/>
          </a:xfrm>
          <a:prstGeom prst="ellipse">
            <a:avLst/>
          </a:prstGeom>
          <a:noFill/>
          <a:ln w="19050">
            <a:solidFill>
              <a:srgbClr val="A8762F">
                <a:alpha val="100000"/>
              </a:srgbClr>
            </a:solidFill>
          </a:ln>
        </p:spPr>
        <p:txBody>
          <a:bodyPr vertOverflow="clip" rtlCol="0" anchor="ctr"/>
          <a:lstStyle/>
          <a:p>
            <a:pPr algn="ctr"/>
            <a:r>
              <a:t/>
            </a:r>
          </a:p>
        </p:txBody>
      </p:sp>
      <p:sp>
        <p:nvSpPr>
          <p:cNvPr id="3" name="" descr=""/>
          <p:cNvSpPr/>
          <p:nvPr/>
        </p:nvSpPr>
        <p:spPr>
          <a:xfrm>
            <a:off x="-2009775" y="4476750"/>
            <a:ext cx="4019550" cy="4019550"/>
          </a:xfrm>
          <a:prstGeom prst="ellipse">
            <a:avLst/>
          </a:prstGeom>
          <a:noFill/>
          <a:ln w="19050">
            <a:solidFill>
              <a:srgbClr val="A8762F">
                <a:alpha val="100000"/>
              </a:srgbClr>
            </a:solidFill>
          </a:ln>
        </p:spPr>
        <p:txBody>
          <a:bodyPr vertOverflow="clip" rtlCol="0" anchor="ctr"/>
          <a:lstStyle/>
          <a:p>
            <a:pPr algn="ctr"/>
            <a:r>
              <a:t/>
            </a:r>
          </a:p>
        </p:txBody>
      </p:sp>
      <p:sp>
        <p:nvSpPr>
          <p:cNvPr id="4" name=""/>
          <p:cNvSpPr txBox="1"/>
          <p:nvPr/>
        </p:nvSpPr>
        <p:spPr>
          <a:xfrm>
            <a:off x="552450" y="457200"/>
            <a:ext cx="11087100"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000" spc="150" u="none" cap="none">
                <a:solidFill>
                  <a:srgbClr val="E6BB80">
                    <a:alpha val="100000"/>
                  </a:srgbClr>
                </a:solidFill>
                <a:latin typeface="Calibri"/>
              </a:rPr>
              <a:t><![CDATA[EDEXCEL GCSE BUSINESS  ·  PAPER 2]]></a:t>
            </a:r>
          </a:p>
        </p:txBody>
      </p:sp>
      <p:sp>
        <p:nvSpPr>
          <p:cNvPr id="5" name=""/>
          <p:cNvSpPr txBox="1"/>
          <p:nvPr/>
        </p:nvSpPr>
        <p:spPr>
          <a:xfrm>
            <a:off x="552450" y="752475"/>
            <a:ext cx="11087100" cy="552450"/>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2800" spc="0" u="none" cap="none">
                <a:solidFill>
                  <a:srgbClr val="FFFFFF">
                    <a:alpha val="100000"/>
                  </a:srgbClr>
                </a:solidFill>
                <a:latin typeface="Georgia"/>
              </a:rPr>
              <a:t><![CDATA[Summary & Exam Focus]]></a:t>
            </a:r>
          </a:p>
        </p:txBody>
      </p:sp>
      <p:sp>
        <p:nvSpPr>
          <p:cNvPr id="6" name="" descr=""/>
          <p:cNvSpPr/>
          <p:nvPr/>
        </p:nvSpPr>
        <p:spPr>
          <a:xfrm>
            <a:off x="552450" y="15525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7" name=""/>
          <p:cNvSpPr txBox="1"/>
          <p:nvPr/>
        </p:nvSpPr>
        <p:spPr>
          <a:xfrm>
            <a:off x="933450" y="14382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Organic growth: new products (innovation, R&D) and new markets (new places or target markets).]]></a:t>
            </a:r>
          </a:p>
        </p:txBody>
      </p:sp>
      <p:sp>
        <p:nvSpPr>
          <p:cNvPr id="8" name="" descr=""/>
          <p:cNvSpPr/>
          <p:nvPr/>
        </p:nvSpPr>
        <p:spPr>
          <a:xfrm>
            <a:off x="552450" y="20859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9" name=""/>
          <p:cNvSpPr txBox="1"/>
          <p:nvPr/>
        </p:nvSpPr>
        <p:spPr>
          <a:xfrm>
            <a:off x="933450" y="19716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External growth: mergers and takeovers - fast but expensive and risky.]]></a:t>
            </a:r>
          </a:p>
        </p:txBody>
      </p:sp>
      <p:sp>
        <p:nvSpPr>
          <p:cNvPr id="10" name="" descr=""/>
          <p:cNvSpPr/>
          <p:nvPr/>
        </p:nvSpPr>
        <p:spPr>
          <a:xfrm>
            <a:off x="552450" y="26193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1" name=""/>
          <p:cNvSpPr txBox="1"/>
          <p:nvPr/>
        </p:nvSpPr>
        <p:spPr>
          <a:xfrm>
            <a:off x="933450" y="25050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A PLC can raise large sums by selling shares to the public, but the owners may lose control.]]></a:t>
            </a:r>
          </a:p>
        </p:txBody>
      </p:sp>
      <p:sp>
        <p:nvSpPr>
          <p:cNvPr id="12" name="" descr=""/>
          <p:cNvSpPr/>
          <p:nvPr/>
        </p:nvSpPr>
        <p:spPr>
          <a:xfrm>
            <a:off x="552450" y="3152775"/>
            <a:ext cx="180975" cy="180975"/>
          </a:xfrm>
          <a:prstGeom prst="ellipse">
            <a:avLst/>
          </a:prstGeom>
          <a:solidFill>
            <a:srgbClr val="E6BB80">
              <a:alpha val="100000"/>
            </a:srgbClr>
          </a:solidFill>
          <a:ln w="9525">
            <a:noFill/>
          </a:ln>
        </p:spPr>
        <p:txBody>
          <a:bodyPr vertOverflow="clip" rtlCol="0" anchor="ctr"/>
          <a:lstStyle/>
          <a:p>
            <a:pPr algn="ctr"/>
            <a:r>
              <a:t/>
            </a:r>
          </a:p>
        </p:txBody>
      </p:sp>
      <p:sp>
        <p:nvSpPr>
          <p:cNvPr id="13" name=""/>
          <p:cNvSpPr txBox="1"/>
          <p:nvPr/>
        </p:nvSpPr>
        <p:spPr>
          <a:xfrm>
            <a:off x="933450" y="3038475"/>
            <a:ext cx="10706100" cy="457200"/>
          </a:xfrm>
          <a:prstGeom prst="rect">
            <a:avLst/>
          </a:prstGeom>
          <a:noFill/>
        </p:spPr>
        <p:txBody>
          <a:bodyPr anchor="ctr" anchorCtr="0" rtlCol="0" vert="horz" bIns="0" lIns="0" rIns="0" tIns="0">
            <a:normAutofit/>
          </a:bodyPr>
          <a:lstStyle/>
          <a:p>
            <a:pPr algn="l" rtl="0" fontAlgn="ctr" marL="0" marR="0" indent="0" lvl="0">
              <a:lnSpc>
                <a:spcPct val="100000"/>
              </a:lnSpc>
              <a:spcBef>
                <a:spcPts val="0"/>
              </a:spcBef>
              <a:spcAft>
                <a:spcPts val="0"/>
              </a:spcAft>
            </a:pPr>
            <a:r>
              <a:rPr lang="en-US" strike="noStrike" sz="1500" spc="0" u="none" cap="none">
                <a:solidFill>
                  <a:srgbClr val="FBF4EA">
                    <a:alpha val="100000"/>
                  </a:srgbClr>
                </a:solidFill>
                <a:latin typeface="Calibri"/>
              </a:rPr>
              <a:t><![CDATA[Growth can be financed internally (retained profit, selling assets) or externally (loans, share capital).]]></a:t>
            </a:r>
          </a:p>
        </p:txBody>
      </p:sp>
      <p:sp>
        <p:nvSpPr>
          <p:cNvPr id="14" name="" descr=""/>
          <p:cNvSpPr/>
          <p:nvPr/>
        </p:nvSpPr>
        <p:spPr>
          <a:xfrm>
            <a:off x="552450" y="4314825"/>
            <a:ext cx="11087100" cy="1666875"/>
          </a:xfrm>
          <a:prstGeom prst="roundRect">
            <a:avLst/>
          </a:prstGeom>
          <a:solidFill>
            <a:srgbClr val="603C2F">
              <a:alpha val="100000"/>
            </a:srgbClr>
          </a:solidFill>
          <a:ln w="19050">
            <a:solidFill>
              <a:srgbClr val="D8973C">
                <a:alpha val="100000"/>
              </a:srgbClr>
            </a:solidFill>
          </a:ln>
        </p:spPr>
        <p:txBody>
          <a:bodyPr vertOverflow="clip" rtlCol="0" anchor="ctr"/>
          <a:lstStyle/>
          <a:p>
            <a:pPr algn="ctr"/>
            <a:r>
              <a:t/>
            </a:r>
          </a:p>
        </p:txBody>
      </p:sp>
      <p:sp>
        <p:nvSpPr>
          <p:cNvPr id="15" name=""/>
          <p:cNvSpPr txBox="1"/>
          <p:nvPr/>
        </p:nvSpPr>
        <p:spPr>
          <a:xfrm>
            <a:off x="819150" y="4457700"/>
            <a:ext cx="10544175" cy="276225"/>
          </a:xfrm>
          <a:prstGeom prst="rect">
            <a:avLst/>
          </a:prstGeom>
          <a:noFill/>
        </p:spPr>
        <p:txBody>
          <a:bodyPr anchorCtr="0" rtlCol="0" vert="horz" bIns="0" lIns="0" rIns="0" tIns="0">
            <a:normAutofit/>
          </a:bodyPr>
          <a:lstStyle/>
          <a:p>
            <a:pPr algn="l" rtl="0" fontAlgn="base" marL="0" marR="0" indent="0" lvl="0">
              <a:lnSpc>
                <a:spcPct val="100000"/>
              </a:lnSpc>
              <a:spcBef>
                <a:spcPts val="0"/>
              </a:spcBef>
              <a:spcAft>
                <a:spcPts val="0"/>
              </a:spcAft>
            </a:pPr>
            <a:r>
              <a:rPr lang="en-US" b="1" strike="noStrike" sz="1100" spc="150" u="none" cap="none">
                <a:solidFill>
                  <a:srgbClr val="E6BB80">
                    <a:alpha val="100000"/>
                  </a:srgbClr>
                </a:solidFill>
                <a:latin typeface="Calibri"/>
              </a:rPr>
              <a:t><![CDATA[EXAM FOCUS]]></a:t>
            </a:r>
          </a:p>
        </p:txBody>
      </p:sp>
      <p:sp>
        <p:nvSpPr>
          <p:cNvPr id="16" name=""/>
          <p:cNvSpPr txBox="1"/>
          <p:nvPr/>
        </p:nvSpPr>
        <p:spPr>
          <a:xfrm>
            <a:off x="819150" y="4724400"/>
            <a:ext cx="10544175" cy="495300"/>
          </a:xfrm>
          <a:prstGeom prst="rect">
            <a:avLst/>
          </a:prstGeom>
          <a:noFill/>
        </p:spPr>
        <p:txBody>
          <a:bodyPr anchorCtr="0" rtlCol="0" vert="horz" bIns="0" lIns="0" rIns="0" tIns="0">
            <a:normAutofit/>
          </a:bodyPr>
          <a:lstStyle/>
          <a:p>
            <a:pPr algn="l" rtl="0" fontAlgn="base" marL="0" marR="0" indent="0" lvl="0">
              <a:lnSpc>
                <a:spcPct val="108000"/>
              </a:lnSpc>
              <a:spcBef>
                <a:spcPts val="0"/>
              </a:spcBef>
              <a:spcAft>
                <a:spcPts val="0"/>
              </a:spcAft>
            </a:pPr>
            <a:r>
              <a:rPr lang="en-US" b="1" i="1" strike="noStrike" sz="1600" spc="0" u="none" cap="none">
                <a:solidFill>
                  <a:srgbClr val="FFFFFF">
                    <a:alpha val="100000"/>
                  </a:srgbClr>
                </a:solidFill>
                <a:latin typeface="Georgia"/>
              </a:rPr>
              <a:t><![CDATA[Explain one disadvantage to a business of growing through a takeover. (3 marks)]]></a:t>
            </a:r>
          </a:p>
        </p:txBody>
      </p:sp>
      <p:sp>
        <p:nvSpPr>
          <p:cNvPr id="17" name=""/>
          <p:cNvSpPr txBox="1"/>
          <p:nvPr/>
        </p:nvSpPr>
        <p:spPr>
          <a:xfrm>
            <a:off x="819150" y="5210175"/>
            <a:ext cx="10544175" cy="552450"/>
          </a:xfrm>
          <a:prstGeom prst="rect">
            <a:avLst/>
          </a:prstGeom>
          <a:noFill/>
        </p:spPr>
        <p:txBody>
          <a:bodyPr anchorCtr="0" rtlCol="0" vert="horz" bIns="0" lIns="0" rIns="0" tIns="0">
            <a:normAutofit/>
          </a:bodyPr>
          <a:lstStyle/>
          <a:p>
            <a:pPr algn="l" rtl="0" fontAlgn="base" marL="0" marR="0" indent="0" lvl="0">
              <a:lnSpc>
                <a:spcPct val="110000"/>
              </a:lnSpc>
              <a:spcBef>
                <a:spcPts val="0"/>
              </a:spcBef>
              <a:spcAft>
                <a:spcPts val="0"/>
              </a:spcAft>
            </a:pPr>
            <a:r>
              <a:rPr lang="en-US" strike="noStrike" sz="1300" spc="0" u="none" cap="none">
                <a:solidFill>
                  <a:srgbClr val="E4D2BB">
                    <a:alpha val="100000"/>
                  </a:srgbClr>
                </a:solidFill>
                <a:latin typeface="Calibri"/>
              </a:rPr>
              <a:t><![CDATA[Use the business in the question - a takeover of a local rival means different risks from buying a supplier abroad.]]></a:t>
            </a:r>
          </a:p>
        </p:txBody>
      </p:sp>
      <p:sp>
        <p:nvSpPr>
          <p:cNvPr id="18" name=""/>
          <p:cNvSpPr txBox="1"/>
          <p:nvPr/>
        </p:nvSpPr>
        <p:spPr>
          <a:xfrm>
            <a:off x="4857750" y="6477000"/>
            <a:ext cx="2476500" cy="276225"/>
          </a:xfrm>
          <a:prstGeom prst="rect">
            <a:avLst/>
          </a:prstGeom>
          <a:noFill/>
        </p:spPr>
        <p:txBody>
          <a:bodyPr anchorCtr="0" rtlCol="0" vert="horz" bIns="0" lIns="0" rIns="0" tIns="0">
            <a:normAutofit/>
          </a:bodyPr>
          <a:lstStyle/>
          <a:p>
            <a:pPr algn="ctr" rtl="0" fontAlgn="base" marL="0" marR="0" indent="0" lvl="0">
              <a:lnSpc>
                <a:spcPct val="100000"/>
              </a:lnSpc>
              <a:spcBef>
                <a:spcPts val="0"/>
              </a:spcBef>
              <a:spcAft>
                <a:spcPts val="0"/>
              </a:spcAft>
            </a:pPr>
            <a:r>
              <a:rPr lang="en-US" strike="noStrike" sz="800" spc="0" u="none" cap="none">
                <a:solidFill>
                  <a:srgbClr val="BAABA5">
                    <a:alpha val="100000"/>
                  </a:srgbClr>
                </a:solidFill>
                <a:latin typeface="Calibri"/>
              </a:rPr>
              <a:t><![CDATA[openrevise.com]]></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Lesson Pack Maker</dc:creator>
  <cp:lastModifiedBy>Unknown Creator</cp:lastModifiedBy>
  <dcterms:created xsi:type="dcterms:W3CDTF">2026-09-27T18:02:05Z</dcterms:created>
  <dcterms:modified xsi:type="dcterms:W3CDTF">2026-09-27T18:02:05Z</dcterms:modified>
  <dc:title>Business growth</dc:title>
  <dc:description>Generated from a pasted lesson-pack script.</dc:description>
  <dc:subject>Growing the business</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penRevise drawing">
    <vt:i4>3</vt:i4>
  </property>
</Properties>
</file>