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6096000" cy="3429000"/>
          <a:chOff x="0" y="0"/>
          <a:chExt cx="6096000" cy="3429000"/>
        </a:xfrm>
      </p:grpSpPr>
      <p:sp>
        <p:nvSpPr>
          <p:cNvPr id="2" name="Slide Image Placeholder 1"/>
          <p:cNvSpPr>
            <a:spLocks noGrp="1" noRot="1" noChangeAspect="1"/>
          </p:cNvSpPr>
          <p:nvPr>
            <p:ph type="sldImg"/>
          </p:nvPr>
        </p:nvSpPr>
        <p:spPr>
          <a:xfrm>
            <a:off x="0" y="0"/>
            <a:ext cx="3048000" cy="1714500"/>
          </a:xfrm>
          <a:prstGeom prst="rect">
            <a:avLst/>
          </a:prstGeom>
          <a:noFill/>
          <a:ln w="12700">
            <a:solidFill>
              <a:prstClr val="black"/>
            </a:solidFill>
          </a:ln>
        </p:spPr>
      </p:sp>
      <p:sp>
        <p:nvSpPr>
          <p:cNvPr id="3" name="Notes Placeholder"/>
          <p:cNvSpPr>
            <a:spLocks noGrp="1"/>
          </p:cNvSpPr>
          <p:nvPr>
            <p:ph type="body" idx="1"/>
          </p:nvPr>
        </p:nvSpPr>
        <p:spPr>
          <a:xfrm>
            <a:off x="0" y="171450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000" spc="0" u="none" cap="none">
                <a:solidFill>
                  <a:srgbClr val="000000">
                    <a:alpha val="100000"/>
                  </a:srgbClr>
                </a:solidFill>
                <a:latin typeface="Calibri"/>
              </a:rPr>
              <a:t><![CDATA[Push for context: staff at a taken-over gym might leave, and members may not like a new bran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4839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f090d1c36823de98722e67f62b3a8ac24.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25.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26.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e531858986bb70e7c0671559e0fc93827.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ea114a2e10f782df3e478a4bbc6885328.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29.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cdcda6b57d368418ef46257ee57ccb030.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31.png"/>
  <Relationship Id="rId3" Type="http://schemas.openxmlformats.org/officeDocument/2006/relationships/image" Target="../media/3bcaab5da2e53820d72d2e47aefba6c84897186432.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2ddbcd6cc6a25f021ae26e07f9b9d033.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34.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52241f1ea0719d12bc5b1240614ec4b35.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2ddbcd6cc6a25f021ae26e07f9b9d036.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37.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32df6f73cce77ecd86990e4e3d5068038.pn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1afebc2875d2a73fe7ba6879a50dcc839.pn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40.pn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1afebc2875d2a73fe7ba6879a50dcc841.pn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32df6f73cce77ecd86990e4e3d5068042.pn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e6974a25f092c792d21d5795571a04943.png"/>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e6974a25f092c792d21d5795571a04944.png"/>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45.png"/>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46.png"/>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47.png"/>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48.png"/>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49.png"/>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50.png"/>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51.png"/>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52.png"/>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53.png"/>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54.png"/>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55.pn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Business growth]]></a:t>
            </a:r>
          </a:p>
        </p:txBody>
      </p:sp>
      <p:sp>
        <p:nvSpPr>
          <p:cNvPr id="7" name="" descr=""/>
          <p:cNvSpPr/>
          <p:nvPr/>
        </p:nvSpPr>
        <p:spPr>
          <a:xfrm>
            <a:off x="5086350" y="5076825"/>
            <a:ext cx="2009775" cy="28575"/>
          </a:xfrm>
          <a:prstGeom prst="rect">
            <a:avLst/>
          </a:prstGeom>
          <a:solidFill>
            <a:srgbClr val="A8762F">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EBDDCC">
                    <a:alpha val="100000"/>
                  </a:srgbClr>
                </a:solidFill>
                <a:latin typeface="Calibri"/>
              </a:rPr>
              <a:t><![CDATA[Growing the business]]></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E6BB80">
                    <a:alpha val="100000"/>
                  </a:srgbClr>
                </a:solidFill>
                <a:latin typeface="Calibri"/>
              </a:rPr>
              <a:t><![CDATA[Lesson 1 of 4]]></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From Topic 1]]></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swer from memory before the answers appear.]]></a:t>
            </a:r>
          </a:p>
        </p:txBody>
      </p:sp>
      <p:sp>
        <p:nvSpPr>
          <p:cNvPr id="10" name="" descr=""/>
          <p:cNvSpPr/>
          <p:nvPr/>
        </p:nvSpPr>
        <p:spPr>
          <a:xfrm>
            <a:off x="552450" y="2438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62000" y="2647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762000" y="2705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552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limited liability?]]></a:t>
            </a:r>
          </a:p>
        </p:txBody>
      </p:sp>
      <p:sp>
        <p:nvSpPr>
          <p:cNvPr id="14" name="" descr=""/>
          <p:cNvSpPr/>
          <p:nvPr/>
        </p:nvSpPr>
        <p:spPr>
          <a:xfrm>
            <a:off x="552450" y="3390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5" name="" descr=""/>
          <p:cNvSpPr/>
          <p:nvPr/>
        </p:nvSpPr>
        <p:spPr>
          <a:xfrm>
            <a:off x="762000" y="3600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762000" y="3657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505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o owns a private limited company?]]></a:t>
            </a:r>
          </a:p>
        </p:txBody>
      </p:sp>
      <p:sp>
        <p:nvSpPr>
          <p:cNvPr id="18" name="" descr=""/>
          <p:cNvSpPr/>
          <p:nvPr/>
        </p:nvSpPr>
        <p:spPr>
          <a:xfrm>
            <a:off x="552450" y="4343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62000" y="4552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762000" y="4610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457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Name two long-term sources of finance.]]></a:t>
            </a:r>
          </a:p>
        </p:txBody>
      </p:sp>
      <p:sp>
        <p:nvSpPr>
          <p:cNvPr id="22" name="" descr=""/>
          <p:cNvSpPr/>
          <p:nvPr/>
        </p:nvSpPr>
        <p:spPr>
          <a:xfrm>
            <a:off x="552450" y="5295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3" name="" descr=""/>
          <p:cNvSpPr/>
          <p:nvPr/>
        </p:nvSpPr>
        <p:spPr>
          <a:xfrm>
            <a:off x="762000" y="5505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4" name=""/>
          <p:cNvSpPr txBox="1"/>
          <p:nvPr/>
        </p:nvSpPr>
        <p:spPr>
          <a:xfrm>
            <a:off x="762000" y="5562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5410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market share?]]></a:t>
            </a:r>
          </a:p>
        </p:txBody>
      </p:sp>
      <p:sp>
        <p:nvSpPr>
          <p:cNvPr id="2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From Topic 1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descr=""/>
          <p:cNvSpPr/>
          <p:nvPr/>
        </p:nvSpPr>
        <p:spPr>
          <a:xfrm>
            <a:off x="552450" y="19145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62000" y="22193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62000" y="22764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limited liability?]]></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The owners can only lose the money they invested in the business.]]></a:t>
            </a:r>
          </a:p>
        </p:txBody>
      </p:sp>
      <p:sp>
        <p:nvSpPr>
          <p:cNvPr id="13" name="" descr=""/>
          <p:cNvSpPr/>
          <p:nvPr/>
        </p:nvSpPr>
        <p:spPr>
          <a:xfrm>
            <a:off x="552450" y="30384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62000" y="33432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762000" y="34004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31527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o owns a private limited company?]]></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Shareholders, whose shares cannot be sold to the general public.]]></a:t>
            </a:r>
          </a:p>
        </p:txBody>
      </p:sp>
      <p:sp>
        <p:nvSpPr>
          <p:cNvPr id="17" name="" descr=""/>
          <p:cNvSpPr/>
          <p:nvPr/>
        </p:nvSpPr>
        <p:spPr>
          <a:xfrm>
            <a:off x="552450" y="41624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762000" y="44672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762000" y="45243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42767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Name two long-term sources of finance.]]></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Any two of: personal savings, loans, share capital, venture capital, retained profit, crowdfunding.]]></a:t>
            </a:r>
          </a:p>
        </p:txBody>
      </p:sp>
      <p:sp>
        <p:nvSpPr>
          <p:cNvPr id="21" name="" descr=""/>
          <p:cNvSpPr/>
          <p:nvPr/>
        </p:nvSpPr>
        <p:spPr>
          <a:xfrm>
            <a:off x="552450" y="52863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762000" y="55911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3" name=""/>
          <p:cNvSpPr txBox="1"/>
          <p:nvPr/>
        </p:nvSpPr>
        <p:spPr>
          <a:xfrm>
            <a:off x="762000" y="56483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54006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market share?]]></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The percentage of total sales in a market made by one business.]]></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descr=""/>
          <p:cNvSpPr/>
          <p:nvPr/>
        </p:nvSpPr>
        <p:spPr>
          <a:xfrm>
            <a:off x="552450" y="200977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819150" y="215265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819150" y="21526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1]]></a:t>
            </a:r>
          </a:p>
        </p:txBody>
      </p:sp>
      <p:sp>
        <p:nvSpPr>
          <p:cNvPr id="12" name=""/>
          <p:cNvSpPr txBox="1"/>
          <p:nvPr/>
        </p:nvSpPr>
        <p:spPr>
          <a:xfrm>
            <a:off x="1781175" y="20097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organic growth through new products and new markets.]]></a:t>
            </a:r>
          </a:p>
        </p:txBody>
      </p:sp>
      <p:sp>
        <p:nvSpPr>
          <p:cNvPr id="13" name="" descr=""/>
          <p:cNvSpPr/>
          <p:nvPr/>
        </p:nvSpPr>
        <p:spPr>
          <a:xfrm>
            <a:off x="552450" y="309562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19150" y="323850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32385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2]]></a:t>
            </a:r>
          </a:p>
        </p:txBody>
      </p:sp>
      <p:sp>
        <p:nvSpPr>
          <p:cNvPr id="16" name=""/>
          <p:cNvSpPr txBox="1"/>
          <p:nvPr/>
        </p:nvSpPr>
        <p:spPr>
          <a:xfrm>
            <a:off x="1781175" y="30956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external growth through mergers and takeovers.]]></a:t>
            </a:r>
          </a:p>
        </p:txBody>
      </p:sp>
      <p:sp>
        <p:nvSpPr>
          <p:cNvPr id="17" name="" descr=""/>
          <p:cNvSpPr/>
          <p:nvPr/>
        </p:nvSpPr>
        <p:spPr>
          <a:xfrm>
            <a:off x="552450" y="418147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819150" y="432435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9" name=""/>
          <p:cNvSpPr txBox="1"/>
          <p:nvPr/>
        </p:nvSpPr>
        <p:spPr>
          <a:xfrm>
            <a:off x="819150" y="43243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3]]></a:t>
            </a:r>
          </a:p>
        </p:txBody>
      </p:sp>
      <p:sp>
        <p:nvSpPr>
          <p:cNvPr id="20" name=""/>
          <p:cNvSpPr txBox="1"/>
          <p:nvPr/>
        </p:nvSpPr>
        <p:spPr>
          <a:xfrm>
            <a:off x="1781175" y="41814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the features, advantages and disadvantages of a public limited company.]]></a:t>
            </a:r>
          </a:p>
        </p:txBody>
      </p:sp>
      <p:sp>
        <p:nvSpPr>
          <p:cNvPr id="21" name="" descr=""/>
          <p:cNvSpPr/>
          <p:nvPr/>
        </p:nvSpPr>
        <p:spPr>
          <a:xfrm>
            <a:off x="552450" y="526732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819150" y="541020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819150" y="54102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4]]></a:t>
            </a:r>
          </a:p>
        </p:txBody>
      </p:sp>
      <p:sp>
        <p:nvSpPr>
          <p:cNvPr id="24" name=""/>
          <p:cNvSpPr txBox="1"/>
          <p:nvPr/>
        </p:nvSpPr>
        <p:spPr>
          <a:xfrm>
            <a:off x="1781175" y="52673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the internal and external sources of finance for a growing business.]]></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hy Do Businesses Grow?]]></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Most business owners want their business to get bigger.]]></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More profi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elling more usually means more profit for the owners.]]></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Economies of scal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Bigger businesses can buy in bulk and spread their costs, so the cost of making each product falls.]]></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Market share and power]]></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larger business has more influence over prices and suppliers, and is harder for competitors to push out.]]></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urvival]]></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bigger business with several products or markets is less likely to fail if one of them struggles.]]></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ONE]]></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Organic Growth]]></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Growing from within, using the business's own resources.]]></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Organic (Internal) Growth]]></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Organic growth is when a business grows by expanding its own activities.]]></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New product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Developing new products through innovation and research and development (R&D).]]></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New markets: changing plac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elling in new locations - opening new branches, selling online or selling abroad.]]></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New markets: changing target marke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elling existing products to new customers, such as a different age group.]]></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The pac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Organic growth is usually slow, but the business keeps control and grows at a speed it can manage.]]></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Growing Branch by Branch]]></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pic>
        <p:nvPicPr>
          <p:cNvPr id="9" name="" descr=""/>
          <p:cNvPicPr>
            <a:picLocks noChangeAspect="1"/>
          </p:cNvPicPr>
          <p:nvPr/>
        </p:nvPicPr>
        <p:blipFill>
          <a:blip r:embed="rId3"/>
          <a:stretch>
            <a:fillRect/>
          </a:stretch>
        </p:blipFill>
        <p:spPr>
          <a:xfrm>
            <a:off x="6305550" y="1943100"/>
            <a:ext cx="5334000" cy="3981450"/>
          </a:xfrm>
          <a:prstGeom prst="rect">
            <a:avLst/>
          </a:prstGeom>
          <a:noFill/>
        </p:spPr>
      </p:pic>
      <p:sp>
        <p:nvSpPr>
          <p:cNvPr id="10" name="" descr=""/>
          <p:cNvSpPr/>
          <p:nvPr/>
        </p:nvSpPr>
        <p:spPr>
          <a:xfrm>
            <a:off x="6305550" y="1943100"/>
            <a:ext cx="5334000" cy="3981450"/>
          </a:xfrm>
          <a:prstGeom prst="rect">
            <a:avLst/>
          </a:prstGeom>
          <a:noFill/>
          <a:ln w="9525">
            <a:solidFill>
              <a:srgbClr val="E4D2BB">
                <a:alpha val="100000"/>
              </a:srgbClr>
            </a:solidFill>
          </a:ln>
        </p:spPr>
        <p:txBody>
          <a:bodyPr vertOverflow="clip" rtlCol="0" anchor="ctr"/>
          <a:lstStyle/>
          <a:p>
            <a:pPr algn="ctr"/>
            <a:r>
              <a:t/>
            </a:r>
          </a:p>
        </p:txBody>
      </p:sp>
      <p:sp>
        <p:nvSpPr>
          <p:cNvPr id="11" name=""/>
          <p:cNvSpPr txBox="1"/>
          <p:nvPr/>
        </p:nvSpPr>
        <p:spPr>
          <a:xfrm>
            <a:off x="6305550" y="6000750"/>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Opening a new branch: organic growth into a new location.]]></a:t>
            </a:r>
          </a:p>
        </p:txBody>
      </p:sp>
      <p:sp>
        <p:nvSpPr>
          <p:cNvPr id="12"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2B2420">
                    <a:alpha val="100000"/>
                  </a:srgbClr>
                </a:solidFill>
                <a:latin typeface="Calibri"/>
              </a:rPr>
              <a:t><![CDATA[Opening a second branch is one of the commonest ways to grow organically. The business uses what it already knows works - its products, brand and methods - and takes them to new customers in a new place.]]></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Organic Growth: For and Agains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descr=""/>
          <p:cNvSpPr/>
          <p:nvPr/>
        </p:nvSpPr>
        <p:spPr>
          <a:xfrm>
            <a:off x="552450" y="1781175"/>
            <a:ext cx="5314950" cy="26860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8105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8A4326">
                    <a:alpha val="100000"/>
                  </a:srgbClr>
                </a:solidFill>
                <a:latin typeface="Georgia"/>
              </a:rPr>
              <a:t><![CDATA[ADVANTAGES]]></a:t>
            </a:r>
          </a:p>
        </p:txBody>
      </p:sp>
      <p:sp>
        <p:nvSpPr>
          <p:cNvPr id="11" name="" descr=""/>
          <p:cNvSpPr/>
          <p:nvPr/>
        </p:nvSpPr>
        <p:spPr>
          <a:xfrm>
            <a:off x="781050" y="2438400"/>
            <a:ext cx="4857750" cy="19050"/>
          </a:xfrm>
          <a:prstGeom prst="rect">
            <a:avLst/>
          </a:prstGeom>
          <a:solidFill>
            <a:srgbClr val="8A4326">
              <a:alpha val="100000"/>
            </a:srgbClr>
          </a:solidFill>
          <a:ln w="9525">
            <a:noFill/>
          </a:ln>
        </p:spPr>
        <p:txBody>
          <a:bodyPr vertOverflow="clip" rtlCol="0" anchor="ctr"/>
          <a:lstStyle/>
          <a:p>
            <a:pPr algn="ctr"/>
            <a:r>
              <a:t/>
            </a:r>
          </a:p>
        </p:txBody>
      </p:sp>
      <p:sp>
        <p:nvSpPr>
          <p:cNvPr id="12" name=""/>
          <p:cNvSpPr txBox="1"/>
          <p:nvPr/>
        </p:nvSpPr>
        <p:spPr>
          <a:xfrm>
            <a:off x="781050" y="2647950"/>
            <a:ext cx="4857750" cy="1819275"/>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Lower risk: the business grows using what it already knows.]]></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The owners keep control.]]></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Can be paid for from retained profit, so less borrowing.]]></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The business culture and quality stay the same.]]></a:t>
            </a:r>
          </a:p>
        </p:txBody>
      </p:sp>
      <p:sp>
        <p:nvSpPr>
          <p:cNvPr id="13" name="" descr=""/>
          <p:cNvSpPr/>
          <p:nvPr/>
        </p:nvSpPr>
        <p:spPr>
          <a:xfrm>
            <a:off x="6324600" y="1781175"/>
            <a:ext cx="5314950" cy="26860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655320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D8973C">
                    <a:alpha val="100000"/>
                  </a:srgbClr>
                </a:solidFill>
                <a:latin typeface="Georgia"/>
              </a:rPr>
              <a:t><![CDATA[DISADVANTAGES]]></a:t>
            </a:r>
          </a:p>
        </p:txBody>
      </p:sp>
      <p:sp>
        <p:nvSpPr>
          <p:cNvPr id="15" name="" descr=""/>
          <p:cNvSpPr/>
          <p:nvPr/>
        </p:nvSpPr>
        <p:spPr>
          <a:xfrm>
            <a:off x="6553200" y="2438400"/>
            <a:ext cx="4857750" cy="19050"/>
          </a:xfrm>
          <a:prstGeom prst="rect">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6553200" y="2647950"/>
            <a:ext cx="4857750" cy="1819275"/>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Slow: it can take years to grow significantly.]]></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Competitors may grow faster by taking over other businesses.]]></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Limited by how much profit the business makes.]]></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New products and markets still carry risk.]]></a:t>
            </a:r>
          </a:p>
        </p:txBody>
      </p:sp>
      <p:sp>
        <p:nvSpPr>
          <p:cNvPr id="1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TWO]]></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External Growth]]></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Growing by joining with other businesses.]]></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Mergers and Takeov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External (inorganic) growth is when a business grows by joining with another business.]]></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Merger]]></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wo businesses agree to join together to form one new, larger business.]]></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Takeover]]></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One business buys enough shares in another to gain control of it. A takeover can be friendly or hostile.]]></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Why grow this way]]></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It is fast: the business instantly gains new customers, products, staff, skills and market share.]]></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Removing competi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aking over a rival reduces competition in the market.]]></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External Growth: For and Agains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descr=""/>
          <p:cNvSpPr/>
          <p:nvPr/>
        </p:nvSpPr>
        <p:spPr>
          <a:xfrm>
            <a:off x="552450" y="1781175"/>
            <a:ext cx="5314950" cy="27717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8105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8A4326">
                    <a:alpha val="100000"/>
                  </a:srgbClr>
                </a:solidFill>
                <a:latin typeface="Georgia"/>
              </a:rPr>
              <a:t><![CDATA[ADVANTAGES]]></a:t>
            </a:r>
          </a:p>
        </p:txBody>
      </p:sp>
      <p:sp>
        <p:nvSpPr>
          <p:cNvPr id="11" name="" descr=""/>
          <p:cNvSpPr/>
          <p:nvPr/>
        </p:nvSpPr>
        <p:spPr>
          <a:xfrm>
            <a:off x="781050" y="2438400"/>
            <a:ext cx="4857750" cy="19050"/>
          </a:xfrm>
          <a:prstGeom prst="rect">
            <a:avLst/>
          </a:prstGeom>
          <a:solidFill>
            <a:srgbClr val="8A4326">
              <a:alpha val="100000"/>
            </a:srgbClr>
          </a:solidFill>
          <a:ln w="9525">
            <a:noFill/>
          </a:ln>
        </p:spPr>
        <p:txBody>
          <a:bodyPr vertOverflow="clip" rtlCol="0" anchor="ctr"/>
          <a:lstStyle/>
          <a:p>
            <a:pPr algn="ctr"/>
            <a:r>
              <a:t/>
            </a:r>
          </a:p>
        </p:txBody>
      </p:sp>
      <p:sp>
        <p:nvSpPr>
          <p:cNvPr id="12" name=""/>
          <p:cNvSpPr txBox="1"/>
          <p:nvPr/>
        </p:nvSpPr>
        <p:spPr>
          <a:xfrm>
            <a:off x="781050" y="2647950"/>
            <a:ext cx="4857750" cy="1905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Fast: growth happens almost overnight.]]></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Instantly gains market share and customers.]]></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Removes or reduces competition.]]></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Gains new products, skills and technology.]]></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Bigger economies of scale.]]></a:t>
            </a:r>
          </a:p>
        </p:txBody>
      </p:sp>
      <p:sp>
        <p:nvSpPr>
          <p:cNvPr id="13" name="" descr=""/>
          <p:cNvSpPr/>
          <p:nvPr/>
        </p:nvSpPr>
        <p:spPr>
          <a:xfrm>
            <a:off x="6324600" y="1781175"/>
            <a:ext cx="5314950" cy="27717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655320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D8973C">
                    <a:alpha val="100000"/>
                  </a:srgbClr>
                </a:solidFill>
                <a:latin typeface="Georgia"/>
              </a:rPr>
              <a:t><![CDATA[DISADVANTAGES]]></a:t>
            </a:r>
          </a:p>
        </p:txBody>
      </p:sp>
      <p:sp>
        <p:nvSpPr>
          <p:cNvPr id="15" name="" descr=""/>
          <p:cNvSpPr/>
          <p:nvPr/>
        </p:nvSpPr>
        <p:spPr>
          <a:xfrm>
            <a:off x="6553200" y="2438400"/>
            <a:ext cx="4857750" cy="19050"/>
          </a:xfrm>
          <a:prstGeom prst="rect">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6553200" y="2647950"/>
            <a:ext cx="4857750" cy="1905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Expensive: buying another business costs a lot.]]></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The two businesses' cultures may clash.]]></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Staff may lose their jobs, lowering morale.]]></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Customers may dislike the change.]]></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Harder to manage a much bigger business.]]></a:t>
            </a:r>
          </a:p>
        </p:txBody>
      </p:sp>
      <p:sp>
        <p:nvSpPr>
          <p:cNvPr id="1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THREE]]></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Public Limited Companies]]></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A common next step for a growing business.]]></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Public Limited Company (PLC)]]></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 public limited company can sell its shares to the general public, usually on the stock market.]]></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tock market flota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When a company first sells its shares to the public on the stock market, it "floats".]]></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Limited liability]]></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Like a private limited company, shareholders can only lose what they invested.]]></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dvantage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Can raise very large sums by selling shares; higher profile; easier to borrow from banks.]]></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Disadvantage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Expensive to set up; the original owners lose control, as anyone can buy shares; accounts are published in detail; risk of being taken over.]]></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Private or Public Limited Compan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descr=""/>
          <p:cNvSpPr/>
          <p:nvPr/>
        </p:nvSpPr>
        <p:spPr>
          <a:xfrm>
            <a:off x="552450" y="1885950"/>
            <a:ext cx="11087100" cy="438150"/>
          </a:xfrm>
          <a:prstGeom prst="rect">
            <a:avLst/>
          </a:prstGeom>
          <a:solidFill>
            <a:srgbClr val="8A4326">
              <a:alpha val="100000"/>
            </a:srgbClr>
          </a:solidFill>
          <a:ln w="9525">
            <a:noFill/>
          </a:ln>
        </p:spPr>
        <p:txBody>
          <a:bodyPr vertOverflow="clip" rtlCol="0" anchor="ctr"/>
          <a:lstStyle/>
          <a:p>
            <a:pPr algn="ctr"/>
            <a:r>
              <a:t/>
            </a:r>
          </a:p>
        </p:txBody>
      </p:sp>
      <p:sp>
        <p:nvSpPr>
          <p:cNvPr id="10" name=""/>
          <p:cNvSpPr txBox="1"/>
          <p:nvPr/>
        </p:nvSpPr>
        <p:spPr>
          <a:xfrm>
            <a:off x="685800" y="18859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Feature]]></a:t>
            </a:r>
          </a:p>
        </p:txBody>
      </p:sp>
      <p:sp>
        <p:nvSpPr>
          <p:cNvPr id="11" name=""/>
          <p:cNvSpPr txBox="1"/>
          <p:nvPr/>
        </p:nvSpPr>
        <p:spPr>
          <a:xfrm>
            <a:off x="4381500" y="18859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Private limited (Ltd)]]></a:t>
            </a:r>
          </a:p>
        </p:txBody>
      </p:sp>
      <p:sp>
        <p:nvSpPr>
          <p:cNvPr id="12" name=""/>
          <p:cNvSpPr txBox="1"/>
          <p:nvPr/>
        </p:nvSpPr>
        <p:spPr>
          <a:xfrm>
            <a:off x="8077200" y="18859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Public limited (PLC)]]></a:t>
            </a:r>
          </a:p>
        </p:txBody>
      </p:sp>
      <p:sp>
        <p:nvSpPr>
          <p:cNvPr id="13" name="" descr=""/>
          <p:cNvSpPr/>
          <p:nvPr/>
        </p:nvSpPr>
        <p:spPr>
          <a:xfrm>
            <a:off x="552450" y="2324100"/>
            <a:ext cx="11087100" cy="666750"/>
          </a:xfrm>
          <a:prstGeom prst="rect">
            <a:avLst/>
          </a:prstGeom>
          <a:solidFill>
            <a:srgbClr val="FBF4EA">
              <a:alpha val="100000"/>
            </a:srgbClr>
          </a:solidFill>
          <a:ln w="9525">
            <a:noFill/>
          </a:ln>
        </p:spPr>
        <p:txBody>
          <a:bodyPr vertOverflow="clip" rtlCol="0" anchor="ctr"/>
          <a:lstStyle/>
          <a:p>
            <a:pPr algn="ctr"/>
            <a:r>
              <a:t/>
            </a:r>
          </a:p>
        </p:txBody>
      </p:sp>
      <p:sp>
        <p:nvSpPr>
          <p:cNvPr id="14" name="" descr=""/>
          <p:cNvSpPr/>
          <p:nvPr/>
        </p:nvSpPr>
        <p:spPr>
          <a:xfrm>
            <a:off x="552450" y="298132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15" name=""/>
          <p:cNvSpPr txBox="1"/>
          <p:nvPr/>
        </p:nvSpPr>
        <p:spPr>
          <a:xfrm>
            <a:off x="685800" y="23241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Shares sold to]]></a:t>
            </a:r>
          </a:p>
        </p:txBody>
      </p:sp>
      <p:sp>
        <p:nvSpPr>
          <p:cNvPr id="16" name=""/>
          <p:cNvSpPr txBox="1"/>
          <p:nvPr/>
        </p:nvSpPr>
        <p:spPr>
          <a:xfrm>
            <a:off x="4381500" y="23241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Chosen people, often family and friends]]></a:t>
            </a:r>
          </a:p>
        </p:txBody>
      </p:sp>
      <p:sp>
        <p:nvSpPr>
          <p:cNvPr id="17" name=""/>
          <p:cNvSpPr txBox="1"/>
          <p:nvPr/>
        </p:nvSpPr>
        <p:spPr>
          <a:xfrm>
            <a:off x="8077200" y="23241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The general public, on the stock market]]></a:t>
            </a:r>
          </a:p>
        </p:txBody>
      </p:sp>
      <p:sp>
        <p:nvSpPr>
          <p:cNvPr id="18" name="" descr=""/>
          <p:cNvSpPr/>
          <p:nvPr/>
        </p:nvSpPr>
        <p:spPr>
          <a:xfrm>
            <a:off x="552450" y="2990850"/>
            <a:ext cx="11087100" cy="666750"/>
          </a:xfrm>
          <a:prstGeom prst="rect">
            <a:avLst/>
          </a:prstGeom>
          <a:solidFill>
            <a:srgbClr val="FFFFFF">
              <a:alpha val="100000"/>
            </a:srgbClr>
          </a:solidFill>
          <a:ln w="9525">
            <a:noFill/>
          </a:ln>
        </p:spPr>
        <p:txBody>
          <a:bodyPr vertOverflow="clip" rtlCol="0" anchor="ctr"/>
          <a:lstStyle/>
          <a:p>
            <a:pPr algn="ctr"/>
            <a:r>
              <a:t/>
            </a:r>
          </a:p>
        </p:txBody>
      </p:sp>
      <p:sp>
        <p:nvSpPr>
          <p:cNvPr id="19" name="" descr=""/>
          <p:cNvSpPr/>
          <p:nvPr/>
        </p:nvSpPr>
        <p:spPr>
          <a:xfrm>
            <a:off x="552450" y="36480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20" name=""/>
          <p:cNvSpPr txBox="1"/>
          <p:nvPr/>
        </p:nvSpPr>
        <p:spPr>
          <a:xfrm>
            <a:off x="685800" y="29908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Size of finance]]></a:t>
            </a:r>
          </a:p>
        </p:txBody>
      </p:sp>
      <p:sp>
        <p:nvSpPr>
          <p:cNvPr id="21" name=""/>
          <p:cNvSpPr txBox="1"/>
          <p:nvPr/>
        </p:nvSpPr>
        <p:spPr>
          <a:xfrm>
            <a:off x="4381500" y="29908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Limited to what owners and investors can put in]]></a:t>
            </a:r>
          </a:p>
        </p:txBody>
      </p:sp>
      <p:sp>
        <p:nvSpPr>
          <p:cNvPr id="22" name=""/>
          <p:cNvSpPr txBox="1"/>
          <p:nvPr/>
        </p:nvSpPr>
        <p:spPr>
          <a:xfrm>
            <a:off x="8077200" y="29908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Very large sums can be raised]]></a:t>
            </a:r>
          </a:p>
        </p:txBody>
      </p:sp>
      <p:sp>
        <p:nvSpPr>
          <p:cNvPr id="23" name="" descr=""/>
          <p:cNvSpPr/>
          <p:nvPr/>
        </p:nvSpPr>
        <p:spPr>
          <a:xfrm>
            <a:off x="552450" y="3657600"/>
            <a:ext cx="11087100" cy="666750"/>
          </a:xfrm>
          <a:prstGeom prst="rect">
            <a:avLst/>
          </a:prstGeom>
          <a:solidFill>
            <a:srgbClr val="FBF4EA">
              <a:alpha val="100000"/>
            </a:srgbClr>
          </a:solidFill>
          <a:ln w="9525">
            <a:noFill/>
          </a:ln>
        </p:spPr>
        <p:txBody>
          <a:bodyPr vertOverflow="clip" rtlCol="0" anchor="ctr"/>
          <a:lstStyle/>
          <a:p>
            <a:pPr algn="ctr"/>
            <a:r>
              <a:t/>
            </a:r>
          </a:p>
        </p:txBody>
      </p:sp>
      <p:sp>
        <p:nvSpPr>
          <p:cNvPr id="24" name="" descr=""/>
          <p:cNvSpPr/>
          <p:nvPr/>
        </p:nvSpPr>
        <p:spPr>
          <a:xfrm>
            <a:off x="552450" y="431482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25" name=""/>
          <p:cNvSpPr txBox="1"/>
          <p:nvPr/>
        </p:nvSpPr>
        <p:spPr>
          <a:xfrm>
            <a:off x="685800" y="36576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Control]]></a:t>
            </a:r>
          </a:p>
        </p:txBody>
      </p:sp>
      <p:sp>
        <p:nvSpPr>
          <p:cNvPr id="26" name=""/>
          <p:cNvSpPr txBox="1"/>
          <p:nvPr/>
        </p:nvSpPr>
        <p:spPr>
          <a:xfrm>
            <a:off x="4381500" y="36576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Owners keep control]]></a:t>
            </a:r>
          </a:p>
        </p:txBody>
      </p:sp>
      <p:sp>
        <p:nvSpPr>
          <p:cNvPr id="27" name=""/>
          <p:cNvSpPr txBox="1"/>
          <p:nvPr/>
        </p:nvSpPr>
        <p:spPr>
          <a:xfrm>
            <a:off x="8077200" y="36576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Owners can lose control to new shareholders]]></a:t>
            </a:r>
          </a:p>
        </p:txBody>
      </p:sp>
      <p:sp>
        <p:nvSpPr>
          <p:cNvPr id="28" name="" descr=""/>
          <p:cNvSpPr/>
          <p:nvPr/>
        </p:nvSpPr>
        <p:spPr>
          <a:xfrm>
            <a:off x="552450" y="4324350"/>
            <a:ext cx="11087100" cy="666750"/>
          </a:xfrm>
          <a:prstGeom prst="rect">
            <a:avLst/>
          </a:prstGeom>
          <a:solidFill>
            <a:srgbClr val="FFFFFF">
              <a:alpha val="100000"/>
            </a:srgbClr>
          </a:solidFill>
          <a:ln w="9525">
            <a:noFill/>
          </a:ln>
        </p:spPr>
        <p:txBody>
          <a:bodyPr vertOverflow="clip" rtlCol="0" anchor="ctr"/>
          <a:lstStyle/>
          <a:p>
            <a:pPr algn="ctr"/>
            <a:r>
              <a:t/>
            </a:r>
          </a:p>
        </p:txBody>
      </p:sp>
      <p:sp>
        <p:nvSpPr>
          <p:cNvPr id="29" name="" descr=""/>
          <p:cNvSpPr/>
          <p:nvPr/>
        </p:nvSpPr>
        <p:spPr>
          <a:xfrm>
            <a:off x="552450" y="49815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30" name=""/>
          <p:cNvSpPr txBox="1"/>
          <p:nvPr/>
        </p:nvSpPr>
        <p:spPr>
          <a:xfrm>
            <a:off x="685800" y="43243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Takeover risk]]></a:t>
            </a:r>
          </a:p>
        </p:txBody>
      </p:sp>
      <p:sp>
        <p:nvSpPr>
          <p:cNvPr id="31" name=""/>
          <p:cNvSpPr txBox="1"/>
          <p:nvPr/>
        </p:nvSpPr>
        <p:spPr>
          <a:xfrm>
            <a:off x="4381500" y="43243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Low]]></a:t>
            </a:r>
          </a:p>
        </p:txBody>
      </p:sp>
      <p:sp>
        <p:nvSpPr>
          <p:cNvPr id="32" name=""/>
          <p:cNvSpPr txBox="1"/>
          <p:nvPr/>
        </p:nvSpPr>
        <p:spPr>
          <a:xfrm>
            <a:off x="8077200" y="43243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Higher: anyone can buy shares]]></a:t>
            </a:r>
          </a:p>
        </p:txBody>
      </p:sp>
      <p:sp>
        <p:nvSpPr>
          <p:cNvPr id="33" name="" descr=""/>
          <p:cNvSpPr/>
          <p:nvPr/>
        </p:nvSpPr>
        <p:spPr>
          <a:xfrm>
            <a:off x="552450" y="4991100"/>
            <a:ext cx="11087100" cy="666750"/>
          </a:xfrm>
          <a:prstGeom prst="rect">
            <a:avLst/>
          </a:prstGeom>
          <a:solidFill>
            <a:srgbClr val="FBF4EA">
              <a:alpha val="100000"/>
            </a:srgbClr>
          </a:solidFill>
          <a:ln w="9525">
            <a:noFill/>
          </a:ln>
        </p:spPr>
        <p:txBody>
          <a:bodyPr vertOverflow="clip" rtlCol="0" anchor="ctr"/>
          <a:lstStyle/>
          <a:p>
            <a:pPr algn="ctr"/>
            <a:r>
              <a:t/>
            </a:r>
          </a:p>
        </p:txBody>
      </p:sp>
      <p:sp>
        <p:nvSpPr>
          <p:cNvPr id="34" name="" descr=""/>
          <p:cNvSpPr/>
          <p:nvPr/>
        </p:nvSpPr>
        <p:spPr>
          <a:xfrm>
            <a:off x="552450" y="564832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35" name=""/>
          <p:cNvSpPr txBox="1"/>
          <p:nvPr/>
        </p:nvSpPr>
        <p:spPr>
          <a:xfrm>
            <a:off x="685800" y="49911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Liability]]></a:t>
            </a:r>
          </a:p>
        </p:txBody>
      </p:sp>
      <p:sp>
        <p:nvSpPr>
          <p:cNvPr id="36" name=""/>
          <p:cNvSpPr txBox="1"/>
          <p:nvPr/>
        </p:nvSpPr>
        <p:spPr>
          <a:xfrm>
            <a:off x="4381500" y="49911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Limited]]></a:t>
            </a:r>
          </a:p>
        </p:txBody>
      </p:sp>
      <p:sp>
        <p:nvSpPr>
          <p:cNvPr id="37" name=""/>
          <p:cNvSpPr txBox="1"/>
          <p:nvPr/>
        </p:nvSpPr>
        <p:spPr>
          <a:xfrm>
            <a:off x="8077200" y="49911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Limited]]></a:t>
            </a:r>
          </a:p>
        </p:txBody>
      </p:sp>
      <p:sp>
        <p:nvSpPr>
          <p:cNvPr id="3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FOUR]]></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Finance for Growth]]></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Where a growing business finds the money.]]></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Sources of Finance for Growth]]></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descr=""/>
          <p:cNvSpPr/>
          <p:nvPr/>
        </p:nvSpPr>
        <p:spPr>
          <a:xfrm>
            <a:off x="552450" y="1990725"/>
            <a:ext cx="543877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23900" y="21621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23900" y="23336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Retained profit (internal)]]></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Profit kept in the business. No interest or loss of control, but may not be enough for major growth.]]></a:t>
            </a:r>
          </a:p>
        </p:txBody>
      </p:sp>
      <p:sp>
        <p:nvSpPr>
          <p:cNvPr id="12" name="" descr=""/>
          <p:cNvSpPr/>
          <p:nvPr/>
        </p:nvSpPr>
        <p:spPr>
          <a:xfrm>
            <a:off x="6200775" y="1990725"/>
            <a:ext cx="543877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6372225" y="21621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6372225" y="23336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Selling assets (internal)]]></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elling property, machinery or vehicles the business no longer needs. Quick, but the assets are gone for good.]]></a:t>
            </a:r>
          </a:p>
        </p:txBody>
      </p:sp>
      <p:sp>
        <p:nvSpPr>
          <p:cNvPr id="15" name="" descr=""/>
          <p:cNvSpPr/>
          <p:nvPr/>
        </p:nvSpPr>
        <p:spPr>
          <a:xfrm>
            <a:off x="552450" y="4200525"/>
            <a:ext cx="543877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723900" y="43719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7" name=""/>
          <p:cNvSpPr txBox="1"/>
          <p:nvPr/>
        </p:nvSpPr>
        <p:spPr>
          <a:xfrm>
            <a:off x="723900" y="45434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Loan capital (external)]]></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Large loans from banks, repaid with interest. Owners keep control, but interest adds to costs.]]></a:t>
            </a:r>
          </a:p>
        </p:txBody>
      </p:sp>
      <p:sp>
        <p:nvSpPr>
          <p:cNvPr id="18" name="" descr=""/>
          <p:cNvSpPr/>
          <p:nvPr/>
        </p:nvSpPr>
        <p:spPr>
          <a:xfrm>
            <a:off x="6200775" y="4200525"/>
            <a:ext cx="543877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6372225" y="43719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6372225" y="45434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Share capital (external)]]></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elling new shares, including a stock market flotation. Can raise huge sums, but owners share control and profit.]]></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7" name=""/>
          <p:cNvSpPr txBox="1"/>
          <p:nvPr/>
        </p:nvSpPr>
        <p:spPr>
          <a:xfrm>
            <a:off x="552450" y="8667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200" spc="150" u="none" cap="none">
                <a:solidFill>
                  <a:srgbClr val="D8973C">
                    <a:alpha val="100000"/>
                  </a:srgbClr>
                </a:solidFill>
                <a:latin typeface="Calibri"/>
              </a:rPr>
              <a:t><![CDATA[CASE STUDY]]></a:t>
            </a:r>
          </a:p>
        </p:txBody>
      </p:sp>
      <p:pic>
        <p:nvPicPr>
          <p:cNvPr id="8" name="" descr=""/>
          <p:cNvPicPr>
            <a:picLocks noChangeAspect="1"/>
          </p:cNvPicPr>
          <p:nvPr/>
        </p:nvPicPr>
        <p:blipFill>
          <a:blip r:embed="rId2"/>
          <a:stretch>
            <a:fillRect/>
          </a:stretch>
        </p:blipFill>
        <p:spPr>
          <a:xfrm>
            <a:off x="552450" y="1143000"/>
            <a:ext cx="571500" cy="571500"/>
          </a:xfrm>
          <a:prstGeom prst="rect">
            <a:avLst/>
          </a:prstGeom>
          <a:noFill/>
        </p:spPr>
      </p:pic>
      <p:sp>
        <p:nvSpPr>
          <p:cNvPr id="9" name=""/>
          <p:cNvSpPr txBox="1"/>
          <p:nvPr/>
        </p:nvSpPr>
        <p:spPr>
          <a:xfrm>
            <a:off x="1295400" y="10953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500" spc="0" u="none" cap="none">
                <a:solidFill>
                  <a:srgbClr val="8A4326">
                    <a:alpha val="100000"/>
                  </a:srgbClr>
                </a:solidFill>
                <a:latin typeface="Georgia"/>
              </a:rPr>
              <a:t><![CDATA[Dr. Martens: Floating on the Stock Market]]></a:t>
            </a:r>
          </a:p>
        </p:txBody>
      </p:sp>
      <p:sp>
        <p:nvSpPr>
          <p:cNvPr id="10" name="" descr=""/>
          <p:cNvSpPr/>
          <p:nvPr/>
        </p:nvSpPr>
        <p:spPr>
          <a:xfrm>
            <a:off x="552450" y="1962150"/>
            <a:ext cx="11087100" cy="23336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p:cNvSpPr txBox="1"/>
          <p:nvPr/>
        </p:nvSpPr>
        <p:spPr>
          <a:xfrm>
            <a:off x="866775" y="2057400"/>
            <a:ext cx="10458450" cy="2143125"/>
          </a:xfrm>
          <a:prstGeom prst="rect">
            <a:avLst/>
          </a:prstGeom>
          <a:noFill/>
        </p:spPr>
        <p:txBody>
          <a:bodyPr anchor="ctr" anchorCtr="0" rtlCol="0" vert="horz" bIns="0" lIns="0" rIns="0" tIns="0">
            <a:normAutofit/>
          </a:bodyPr>
          <a:lstStyle/>
          <a:p>
            <a:pPr algn="l" rtl="0" fontAlgn="ctr" marL="0" marR="0" indent="0" lvl="0">
              <a:lnSpc>
                <a:spcPct val="118000"/>
              </a:lnSpc>
              <a:spcBef>
                <a:spcPts val="0"/>
              </a:spcBef>
              <a:spcAft>
                <a:spcPts val="0"/>
              </a:spcAft>
            </a:pPr>
            <a:r>
              <a:rPr lang="en-US" strike="noStrike" sz="1400" spc="0" u="none" cap="none">
                <a:solidFill>
                  <a:srgbClr val="2B2420">
                    <a:alpha val="100000"/>
                  </a:srgbClr>
                </a:solidFill>
                <a:latin typeface="Calibri"/>
              </a:rPr>
              <a:t><![CDATA[Dr. Martens, the boot maker, began making its famous boots in Northamptonshire in 1960. As the brand grew worldwide, it became a public limited company, floating on the London Stock Exchange in January 2021. Selling shares to the public let its private owners sell part of their stake and made the business one of the best-known companies on the stock market - but it also meant its performance was now watched, and judged, by thousands of shareholders.]]></a:t>
            </a:r>
          </a:p>
        </p:txBody>
      </p:sp>
      <p:sp>
        <p:nvSpPr>
          <p:cNvPr id="12" name="" descr=""/>
          <p:cNvSpPr/>
          <p:nvPr/>
        </p:nvSpPr>
        <p:spPr>
          <a:xfrm>
            <a:off x="552450"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733425"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1960]]></a:t>
            </a:r>
          </a:p>
        </p:txBody>
      </p:sp>
      <p:sp>
        <p:nvSpPr>
          <p:cNvPr id="14" name=""/>
          <p:cNvSpPr txBox="1"/>
          <p:nvPr/>
        </p:nvSpPr>
        <p:spPr>
          <a:xfrm>
            <a:off x="733425"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The first Dr. Martens boots made in the UK]]></a:t>
            </a:r>
          </a:p>
        </p:txBody>
      </p:sp>
      <p:sp>
        <p:nvSpPr>
          <p:cNvPr id="15" name="" descr=""/>
          <p:cNvSpPr/>
          <p:nvPr/>
        </p:nvSpPr>
        <p:spPr>
          <a:xfrm>
            <a:off x="6276975"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6" name=""/>
          <p:cNvSpPr txBox="1"/>
          <p:nvPr/>
        </p:nvSpPr>
        <p:spPr>
          <a:xfrm>
            <a:off x="6457950"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2021]]></a:t>
            </a:r>
          </a:p>
        </p:txBody>
      </p:sp>
      <p:sp>
        <p:nvSpPr>
          <p:cNvPr id="17" name=""/>
          <p:cNvSpPr txBox="1"/>
          <p:nvPr/>
        </p:nvSpPr>
        <p:spPr>
          <a:xfrm>
            <a:off x="6457950"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Dr. Martens floats on the London Stock Exchange]]></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descr=""/>
          <p:cNvSpPr/>
          <p:nvPr/>
        </p:nvSpPr>
        <p:spPr>
          <a:xfrm>
            <a:off x="552450" y="17811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52475"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Organic growth]]></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Growth from within, by expanding the business's own activities.]]></a:t>
            </a:r>
          </a:p>
        </p:txBody>
      </p:sp>
      <p:sp>
        <p:nvSpPr>
          <p:cNvPr id="11" name="" descr=""/>
          <p:cNvSpPr/>
          <p:nvPr/>
        </p:nvSpPr>
        <p:spPr>
          <a:xfrm>
            <a:off x="6229350" y="17811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2" name=""/>
          <p:cNvSpPr txBox="1"/>
          <p:nvPr/>
        </p:nvSpPr>
        <p:spPr>
          <a:xfrm>
            <a:off x="6438900"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External growth]]></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Growth by joining with another business, through a merger or takeover.]]></a:t>
            </a:r>
          </a:p>
        </p:txBody>
      </p:sp>
      <p:sp>
        <p:nvSpPr>
          <p:cNvPr id="13" name="" descr=""/>
          <p:cNvSpPr/>
          <p:nvPr/>
        </p:nvSpPr>
        <p:spPr>
          <a:xfrm>
            <a:off x="5524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Merger]]></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When two businesses agree to join together to form one business.]]></a:t>
            </a:r>
          </a:p>
        </p:txBody>
      </p:sp>
      <p:sp>
        <p:nvSpPr>
          <p:cNvPr id="15" name="" descr=""/>
          <p:cNvSpPr/>
          <p:nvPr/>
        </p:nvSpPr>
        <p:spPr>
          <a:xfrm>
            <a:off x="62293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Takeover]]></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When one business buys control of another.]]></a:t>
            </a:r>
          </a:p>
        </p:txBody>
      </p:sp>
      <p:sp>
        <p:nvSpPr>
          <p:cNvPr id="17" name="" descr=""/>
          <p:cNvSpPr/>
          <p:nvPr/>
        </p:nvSpPr>
        <p:spPr>
          <a:xfrm>
            <a:off x="552450" y="49434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p:cNvSpPr txBox="1"/>
          <p:nvPr/>
        </p:nvSpPr>
        <p:spPr>
          <a:xfrm>
            <a:off x="752475"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Innovation]]></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urning new ideas into new products or processes.]]></a:t>
            </a:r>
          </a:p>
        </p:txBody>
      </p:sp>
      <p:sp>
        <p:nvSpPr>
          <p:cNvPr id="19" name="" descr=""/>
          <p:cNvSpPr/>
          <p:nvPr/>
        </p:nvSpPr>
        <p:spPr>
          <a:xfrm>
            <a:off x="6229350" y="49434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p:cNvSpPr txBox="1"/>
          <p:nvPr/>
        </p:nvSpPr>
        <p:spPr>
          <a:xfrm>
            <a:off x="6438900"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Research and development (R&D)]]></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Investigating and developing new products and processes.]]></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Key Terms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descr=""/>
          <p:cNvSpPr/>
          <p:nvPr/>
        </p:nvSpPr>
        <p:spPr>
          <a:xfrm>
            <a:off x="552450" y="2552700"/>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52475" y="2628900"/>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Public limited company (PLC)]]></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 company whose shares can be sold to the general public.]]></a:t>
            </a:r>
          </a:p>
        </p:txBody>
      </p:sp>
      <p:sp>
        <p:nvSpPr>
          <p:cNvPr id="11" name="" descr=""/>
          <p:cNvSpPr/>
          <p:nvPr/>
        </p:nvSpPr>
        <p:spPr>
          <a:xfrm>
            <a:off x="6229350" y="2552700"/>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2" name=""/>
          <p:cNvSpPr txBox="1"/>
          <p:nvPr/>
        </p:nvSpPr>
        <p:spPr>
          <a:xfrm>
            <a:off x="6438900" y="2628900"/>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Stock market flotation]]></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When a company first sells its shares to the public on the stock market.]]></a:t>
            </a:r>
          </a:p>
        </p:txBody>
      </p:sp>
      <p:sp>
        <p:nvSpPr>
          <p:cNvPr id="13" name="" descr=""/>
          <p:cNvSpPr/>
          <p:nvPr/>
        </p:nvSpPr>
        <p:spPr>
          <a:xfrm>
            <a:off x="552450" y="4171950"/>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752475" y="4248150"/>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Economies of scale]]></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he fall in cost per unit as a business grows.]]></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8973C">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Grow or Buy?]]></a:t>
            </a:r>
          </a:p>
        </p:txBody>
      </p:sp>
      <p:sp>
        <p:nvSpPr>
          <p:cNvPr id="10" name="" descr=""/>
          <p:cNvSpPr/>
          <p:nvPr/>
        </p:nvSpPr>
        <p:spPr>
          <a:xfrm>
            <a:off x="9639300" y="1009650"/>
            <a:ext cx="2000250" cy="495300"/>
          </a:xfrm>
          <a:prstGeom prst="round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2 minutes]]></a:t>
            </a:r>
          </a:p>
        </p:txBody>
      </p:sp>
      <p:sp>
        <p:nvSpPr>
          <p:cNvPr id="12" name="" descr=""/>
          <p:cNvSpPr/>
          <p:nvPr/>
        </p:nvSpPr>
        <p:spPr>
          <a:xfrm>
            <a:off x="552450" y="1905000"/>
            <a:ext cx="11087100" cy="16954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300" spc="0" u="none" cap="none">
                <a:solidFill>
                  <a:srgbClr val="2B2420">
                    <a:alpha val="100000"/>
                  </a:srgbClr>
                </a:solidFill>
                <a:latin typeface="Calibri"/>
              </a:rPr>
              <a:t><![CDATA[A successful chain of three gyms wants to double in size. Option A: open three new gyms over the next four years. Option B: take over a rival chain of three gyms now. For each option, give two advantages and two disadvantages, then recommend one.]]></a:t>
            </a:r>
          </a:p>
        </p:txBody>
      </p:sp>
      <p:sp>
        <p:nvSpPr>
          <p:cNvPr id="15" name="" descr=""/>
          <p:cNvSpPr/>
          <p:nvPr/>
        </p:nvSpPr>
        <p:spPr>
          <a:xfrm>
            <a:off x="552450" y="3895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552450" y="3914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790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Two advantages and two disadvantages of Option A.]]></a:t>
            </a:r>
          </a:p>
        </p:txBody>
      </p:sp>
      <p:sp>
        <p:nvSpPr>
          <p:cNvPr id="18" name="" descr=""/>
          <p:cNvSpPr/>
          <p:nvPr/>
        </p:nvSpPr>
        <p:spPr>
          <a:xfrm>
            <a:off x="552450" y="44672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552450" y="4486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362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Two advantages and two disadvantages of Option B.]]></a:t>
            </a:r>
          </a:p>
        </p:txBody>
      </p:sp>
      <p:sp>
        <p:nvSpPr>
          <p:cNvPr id="21" name="" descr=""/>
          <p:cNvSpPr/>
          <p:nvPr/>
        </p:nvSpPr>
        <p:spPr>
          <a:xfrm>
            <a:off x="552450" y="5038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552450" y="5057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3" name=""/>
          <p:cNvSpPr txBox="1"/>
          <p:nvPr/>
        </p:nvSpPr>
        <p:spPr>
          <a:xfrm>
            <a:off x="1066800" y="4933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Recommend one, and explain why.]]></a:t>
            </a:r>
          </a:p>
        </p:txBody>
      </p:sp>
      <p:sp>
        <p:nvSpPr>
          <p:cNvPr id="24" name="" descr=""/>
          <p:cNvSpPr/>
          <p:nvPr/>
        </p:nvSpPr>
        <p:spPr>
          <a:xfrm>
            <a:off x="552450" y="5448300"/>
            <a:ext cx="11087100" cy="838200"/>
          </a:xfrm>
          <a:prstGeom prst="roundRect">
            <a:avLst/>
          </a:prstGeom>
          <a:solidFill>
            <a:srgbClr val="8A4326">
              <a:alpha val="100000"/>
            </a:srgbClr>
          </a:solidFill>
          <a:ln w="9525">
            <a:noFill/>
          </a:ln>
        </p:spPr>
        <p:txBody>
          <a:bodyPr vertOverflow="clip" rtlCol="0" anchor="ctr"/>
          <a:lstStyle/>
          <a:p>
            <a:pPr algn="ctr"/>
            <a:r>
              <a:t/>
            </a:r>
          </a:p>
        </p:txBody>
      </p:sp>
      <p:sp>
        <p:nvSpPr>
          <p:cNvPr id="25"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WHAT A GOOD ANSWER SHOWS]]></a:t>
            </a:r>
          </a:p>
        </p:txBody>
      </p:sp>
      <p:sp>
        <p:nvSpPr>
          <p:cNvPr id="26"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400" spc="0" u="none" cap="none">
                <a:solidFill>
                  <a:srgbClr val="FFFFFF">
                    <a:alpha val="100000"/>
                  </a:srgbClr>
                </a:solidFill>
                <a:latin typeface="Calibri"/>
              </a:rPr>
              <a:t><![CDATA[Two advantages and two disadvantages for organic and external growth, applied to gyms, with a justified recommendation.]]></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descr=""/>
          <p:cNvSpPr/>
          <p:nvPr/>
        </p:nvSpPr>
        <p:spPr>
          <a:xfrm>
            <a:off x="552450" y="27241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04850" y="28956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110490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why businesses grow.]]></a:t>
            </a:r>
          </a:p>
        </p:txBody>
      </p:sp>
      <p:sp>
        <p:nvSpPr>
          <p:cNvPr id="12" name="" descr=""/>
          <p:cNvSpPr/>
          <p:nvPr/>
        </p:nvSpPr>
        <p:spPr>
          <a:xfrm>
            <a:off x="552450" y="34290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704850" y="36004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4" name=""/>
          <p:cNvSpPr txBox="1"/>
          <p:nvPr/>
        </p:nvSpPr>
        <p:spPr>
          <a:xfrm>
            <a:off x="110490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organic growth through new products.]]></a:t>
            </a:r>
          </a:p>
        </p:txBody>
      </p:sp>
      <p:sp>
        <p:nvSpPr>
          <p:cNvPr id="15" name="" descr=""/>
          <p:cNvSpPr/>
          <p:nvPr/>
        </p:nvSpPr>
        <p:spPr>
          <a:xfrm>
            <a:off x="552450" y="41338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704850" y="43053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7" name=""/>
          <p:cNvSpPr txBox="1"/>
          <p:nvPr/>
        </p:nvSpPr>
        <p:spPr>
          <a:xfrm>
            <a:off x="110490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organic growth through new markets.]]></a:t>
            </a:r>
          </a:p>
        </p:txBody>
      </p:sp>
      <p:sp>
        <p:nvSpPr>
          <p:cNvPr id="18" name="" descr=""/>
          <p:cNvSpPr/>
          <p:nvPr/>
        </p:nvSpPr>
        <p:spPr>
          <a:xfrm>
            <a:off x="552450" y="48387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04850" y="50101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0" name=""/>
          <p:cNvSpPr txBox="1"/>
          <p:nvPr/>
        </p:nvSpPr>
        <p:spPr>
          <a:xfrm>
            <a:off x="110490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mergers and takeovers.]]></a:t>
            </a:r>
          </a:p>
        </p:txBody>
      </p:sp>
      <p:sp>
        <p:nvSpPr>
          <p:cNvPr id="21" name="" descr=""/>
          <p:cNvSpPr/>
          <p:nvPr/>
        </p:nvSpPr>
        <p:spPr>
          <a:xfrm>
            <a:off x="6210300" y="27241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6362700" y="28956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676275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Compare organic and external growth.]]></a:t>
            </a:r>
          </a:p>
        </p:txBody>
      </p:sp>
      <p:sp>
        <p:nvSpPr>
          <p:cNvPr id="24" name="" descr=""/>
          <p:cNvSpPr/>
          <p:nvPr/>
        </p:nvSpPr>
        <p:spPr>
          <a:xfrm>
            <a:off x="6210300" y="34290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5" name="" descr=""/>
          <p:cNvSpPr/>
          <p:nvPr/>
        </p:nvSpPr>
        <p:spPr>
          <a:xfrm>
            <a:off x="6362700" y="36004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6" name=""/>
          <p:cNvSpPr txBox="1"/>
          <p:nvPr/>
        </p:nvSpPr>
        <p:spPr>
          <a:xfrm>
            <a:off x="676275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the features of a PLC.]]></a:t>
            </a:r>
          </a:p>
        </p:txBody>
      </p:sp>
      <p:sp>
        <p:nvSpPr>
          <p:cNvPr id="27" name="" descr=""/>
          <p:cNvSpPr/>
          <p:nvPr/>
        </p:nvSpPr>
        <p:spPr>
          <a:xfrm>
            <a:off x="6210300" y="41338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8" name="" descr=""/>
          <p:cNvSpPr/>
          <p:nvPr/>
        </p:nvSpPr>
        <p:spPr>
          <a:xfrm>
            <a:off x="6362700" y="43053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9" name=""/>
          <p:cNvSpPr txBox="1"/>
          <p:nvPr/>
        </p:nvSpPr>
        <p:spPr>
          <a:xfrm>
            <a:off x="676275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internal sources of finance for growth.]]></a:t>
            </a:r>
          </a:p>
        </p:txBody>
      </p:sp>
      <p:sp>
        <p:nvSpPr>
          <p:cNvPr id="30" name="" descr=""/>
          <p:cNvSpPr/>
          <p:nvPr/>
        </p:nvSpPr>
        <p:spPr>
          <a:xfrm>
            <a:off x="6210300" y="48387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31" name="" descr=""/>
          <p:cNvSpPr/>
          <p:nvPr/>
        </p:nvSpPr>
        <p:spPr>
          <a:xfrm>
            <a:off x="6362700" y="50101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32" name=""/>
          <p:cNvSpPr txBox="1"/>
          <p:nvPr/>
        </p:nvSpPr>
        <p:spPr>
          <a:xfrm>
            <a:off x="676275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external sources of finance for growth.]]></a:t>
            </a:r>
          </a:p>
        </p:txBody>
      </p:sp>
      <p:sp>
        <p:nvSpPr>
          <p:cNvPr id="3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Organic growth: new products (innovation, R&D) and new markets (new places or target markets).]]></a:t>
            </a:r>
          </a:p>
        </p:txBody>
      </p:sp>
      <p:sp>
        <p:nvSpPr>
          <p:cNvPr id="8" name="" descr=""/>
          <p:cNvSpPr/>
          <p:nvPr/>
        </p:nvSpPr>
        <p:spPr>
          <a:xfrm>
            <a:off x="552450" y="20859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External growth: mergers and takeovers - fast but expensive and risky.]]></a:t>
            </a:r>
          </a:p>
        </p:txBody>
      </p:sp>
      <p:sp>
        <p:nvSpPr>
          <p:cNvPr id="10" name="" descr=""/>
          <p:cNvSpPr/>
          <p:nvPr/>
        </p:nvSpPr>
        <p:spPr>
          <a:xfrm>
            <a:off x="552450" y="26193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A PLC can raise large sums by selling shares to the public, but the owners may lose control.]]></a:t>
            </a:r>
          </a:p>
        </p:txBody>
      </p:sp>
      <p:sp>
        <p:nvSpPr>
          <p:cNvPr id="12" name="" descr=""/>
          <p:cNvSpPr/>
          <p:nvPr/>
        </p:nvSpPr>
        <p:spPr>
          <a:xfrm>
            <a:off x="552450" y="31527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Growth can be financed internally (retained profit, selling assets) or externally (loans, share capital).]]></a:t>
            </a:r>
          </a:p>
        </p:txBody>
      </p:sp>
      <p:sp>
        <p:nvSpPr>
          <p:cNvPr id="14" name="" descr=""/>
          <p:cNvSpPr/>
          <p:nvPr/>
        </p:nvSpPr>
        <p:spPr>
          <a:xfrm>
            <a:off x="552450" y="4314825"/>
            <a:ext cx="11087100" cy="1666875"/>
          </a:xfrm>
          <a:prstGeom prst="roundRect">
            <a:avLst/>
          </a:prstGeom>
          <a:solidFill>
            <a:srgbClr val="603C2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600" spc="0" u="none" cap="none">
                <a:solidFill>
                  <a:srgbClr val="FFFFFF">
                    <a:alpha val="100000"/>
                  </a:srgbClr>
                </a:solidFill>
                <a:latin typeface="Georgia"/>
              </a:rPr>
              <a:t><![CDATA[Explain one disadvantage to a business of growing through a takeover. (3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300" spc="0" u="none" cap="none">
                <a:solidFill>
                  <a:srgbClr val="E4D2BB">
                    <a:alpha val="100000"/>
                  </a:srgbClr>
                </a:solidFill>
                <a:latin typeface="Calibri"/>
              </a:rPr>
              <a:t><![CDATA[Use the business in the question - a takeover of a local rival means different risks from buying a supplier abroad.]]></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Exam Practice: Business Growth]]></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swer all questions. Use the context of the business in the question where one is given. · 20 minutes]]></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1 · 1 mark · Defin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Define the term 'organic growth'.]]></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2 · 2 marks · Outlin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Outline one benefit to a business of becoming a public limited company.]]></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3 · 3 marks · Explai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Explain one disadvantage to a business of growing through a takeover.]]></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4 · 9 marks · Justify]]></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Justify which one of these two options GreenLeaf Ltd should choose.]]></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1 · 1 mark · Defin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Define the term 'organic growth'.]]></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Define. Worth 1 mark,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1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1 mark available. Award a mark for each point made.]]></a:t>
            </a:r>
          </a:p>
        </p:txBody>
      </p:sp>
      <p:sp>
        <p:nvSpPr>
          <p:cNvPr id="10"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Growth from within / using the business's own resource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2 · 2 marks · Outlin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Outline one benefit to a business of becoming a public limited company.]]></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Outline.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2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400" spc="0" u="none" cap="none">
                <a:solidFill>
                  <a:srgbClr val="8A4326">
                    <a:alpha val="100000"/>
                  </a:srgbClr>
                </a:solidFill>
                <a:latin typeface="Georgia"/>
              </a:rPr>
              <a:t><![CDATA[A benefit identified, e.g. raise large sums / higher profile / easier to borrow]]></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descr=""/>
          <p:cNvSpPr/>
          <p:nvPr/>
        </p:nvSpPr>
        <p:spPr>
          <a:xfrm>
            <a:off x="552450" y="435292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Developed: how this helps the busines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3 · 3 marks · Explai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Explain one disadvantage to a business of growing through a takeover.]]></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Explain. Worth 3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3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3 marks available. Award a mark for each point made.]]></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A disadvantage identified, e.g. cost / culture clash / job losses / harder to manag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First linked point of explana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econd linked point of explana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4 · 9 marks · Justif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descr=""/>
          <p:cNvSpPr/>
          <p:nvPr/>
        </p:nvSpPr>
        <p:spPr>
          <a:xfrm>
            <a:off x="552450" y="1866900"/>
            <a:ext cx="11087100" cy="14859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6667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Justify which one of these two options GreenLeaf Ltd should choose.]]></a:t>
            </a:r>
          </a:p>
        </p:txBody>
      </p:sp>
      <p:sp>
        <p:nvSpPr>
          <p:cNvPr id="12" name=""/>
          <p:cNvSpPr txBox="1"/>
          <p:nvPr/>
        </p:nvSpPr>
        <p:spPr>
          <a:xfrm>
            <a:off x="1428750" y="2895600"/>
            <a:ext cx="9848850" cy="3429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0" u="none" cap="none">
                <a:solidFill>
                  <a:srgbClr val="D8973C">
                    <a:alpha val="100000"/>
                  </a:srgbClr>
                </a:solidFill>
                <a:latin typeface="Calibri"/>
              </a:rPr>
              <a:t><![CDATA[—  GreenLeaf Ltd makes plant-based ready meals sold in UK supermarkets. Its sales have grown by 20% a year for five years. It wants to grow faster. Option 1: Develop a new range of…]]></a:t>
            </a:r>
          </a:p>
        </p:txBody>
      </p:sp>
      <p:sp>
        <p:nvSpPr>
          <p:cNvPr id="13" name="" descr=""/>
          <p:cNvSpPr/>
          <p:nvPr/>
        </p:nvSpPr>
        <p:spPr>
          <a:xfrm>
            <a:off x="552450" y="358140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4" name=""/>
          <p:cNvSpPr txBox="1"/>
          <p:nvPr/>
        </p:nvSpPr>
        <p:spPr>
          <a:xfrm>
            <a:off x="819150" y="373380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5" name=""/>
          <p:cNvSpPr txBox="1"/>
          <p:nvPr/>
        </p:nvSpPr>
        <p:spPr>
          <a:xfrm>
            <a:off x="819150" y="400050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Justify. Worth 9 marks, so plan before writing.]]></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4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9 marks available. Award a mark for each point made.]]></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200" spc="0" u="none" cap="none">
                <a:solidFill>
                  <a:srgbClr val="8A4326">
                    <a:alpha val="100000"/>
                  </a:srgbClr>
                </a:solidFill>
                <a:latin typeface="Georgia"/>
              </a:rPr>
              <a:t><![CDATA[AO2 (Application, 3 marks): uses the context - plant-based meals, 20% growth, R&D team, the rival's supermarket contract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Level 1-3]]></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O3a (Analysis, 3 marks): chains of reasoning about each op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Level 1-3]]></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AO3b (Evaluation, 3 marks): a justified choice with a supported judgemen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Level 1-3]]></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2026-09-27T18:02:06Z</dcterms:created>
  <dcterms:modified xsi:type="dcterms:W3CDTF">2026-09-27T18:02:06Z</dcterms:modified>
  <dc:title>Business growth</dc:title>
  <dc:description>Generated from a pasted lesson-pack script.</dc:description>
  <dc:subject>Growing the business</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penRevise drawing">
    <vt:i4>3</vt:i4>
  </property>
</Properties>
</file>