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4840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3681ecbb2cc17dad3e77d303593d08756.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57.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58.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59.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60.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61.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62.png"/>
  <Relationship Id="rId3" Type="http://schemas.openxmlformats.org/officeDocument/2006/relationships/image" Target="../media/9560029cca0ed0d6594fc57837999bd6824a521263.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64.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65.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ea114a2e10f782df3e478a4bbc6885366.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67.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68.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69.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70.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Changes in business aims and objectives]]></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Growing the busines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2 of 4]]></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organic growth?]]></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the difference between a merger and a takeover?]]></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advantage of becoming a PLC.]]></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one internal source of finance for growth.]]></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organic growth?]]></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Growth from within, through new products or new markets.]]></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the difference between a merger and a takeover?]]></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 merger is agreed joining; a takeover is one business buying control of another.]]></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advantage of becoming a PLC.]]></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Can raise large sums by selling shares to the public.]]></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one internal source of finance for growth.]]></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Retained profit or selling assets.]]></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2219325"/>
            <a:ext cx="11087100" cy="10953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400300"/>
            <a:ext cx="733425" cy="7334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4003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2193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y business aims and objectives change as businesses evolve.]]></a:t>
            </a:r>
          </a:p>
        </p:txBody>
      </p:sp>
      <p:sp>
        <p:nvSpPr>
          <p:cNvPr id="13" name="" descr=""/>
          <p:cNvSpPr/>
          <p:nvPr/>
        </p:nvSpPr>
        <p:spPr>
          <a:xfrm>
            <a:off x="552450" y="3590925"/>
            <a:ext cx="11087100" cy="10953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771900"/>
            <a:ext cx="733425" cy="7334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7719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5909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2B2420">
                    <a:alpha val="100000"/>
                  </a:srgbClr>
                </a:solidFill>
                <a:latin typeface="Calibri"/>
              </a:rPr>
              <a:t><![CDATA[Explain how aims and objectives change: survival or growth, entering or exiting markets, growing or reducing the workforce, increasing or decreasing the product range.]]></a:t>
            </a:r>
          </a:p>
        </p:txBody>
      </p:sp>
      <p:sp>
        <p:nvSpPr>
          <p:cNvPr id="17" name="" descr=""/>
          <p:cNvSpPr/>
          <p:nvPr/>
        </p:nvSpPr>
        <p:spPr>
          <a:xfrm>
            <a:off x="552450" y="4962525"/>
            <a:ext cx="11087100" cy="10953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5143500"/>
            <a:ext cx="733425" cy="7334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51435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9625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ow objectives such as profit maximisation, market share and sustainability become more important as a business grow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Aims Change as a Business Grow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 start-up's aims are rarely the same as an established business'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tart-up]]></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urvival: winning enough customers to cover cost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stablishe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rofit and growth: increasing sales, opening new sites and launching new product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arge busines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arket share, profit maximisation and returns for shareholder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Increasingl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ustainability and social responsibility, as customers and shareholders expect larger businesses to behave well.]]></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y Aims and Objectives Chang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9050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0764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2479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Market condition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New competitors, changing customer tastes or a recession may force a change of direction.]]></a:t>
            </a:r>
          </a:p>
        </p:txBody>
      </p:sp>
      <p:sp>
        <p:nvSpPr>
          <p:cNvPr id="12" name="" descr=""/>
          <p:cNvSpPr/>
          <p:nvPr/>
        </p:nvSpPr>
        <p:spPr>
          <a:xfrm>
            <a:off x="6200775" y="19050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6372225" y="20764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6372225" y="22479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Technology]]></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New technology creates new opportunities or makes existing products obsolete.]]></a:t>
            </a:r>
          </a:p>
        </p:txBody>
      </p:sp>
      <p:sp>
        <p:nvSpPr>
          <p:cNvPr id="15" name="" descr=""/>
          <p:cNvSpPr/>
          <p:nvPr/>
        </p:nvSpPr>
        <p:spPr>
          <a:xfrm>
            <a:off x="552450" y="33909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23900" y="35623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723900" y="37338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erformance]]></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doing well may aim to grow; one doing badly may return to survival.]]></a:t>
            </a:r>
          </a:p>
        </p:txBody>
      </p:sp>
      <p:sp>
        <p:nvSpPr>
          <p:cNvPr id="18" name="" descr=""/>
          <p:cNvSpPr/>
          <p:nvPr/>
        </p:nvSpPr>
        <p:spPr>
          <a:xfrm>
            <a:off x="6200775" y="33909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6372225" y="35623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6372225" y="37338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Legislation]]></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New laws, such as environmental rules, can force a business to change what it does.]]></a:t>
            </a:r>
          </a:p>
        </p:txBody>
      </p:sp>
      <p:sp>
        <p:nvSpPr>
          <p:cNvPr id="21" name="" descr=""/>
          <p:cNvSpPr/>
          <p:nvPr/>
        </p:nvSpPr>
        <p:spPr>
          <a:xfrm>
            <a:off x="552450" y="48768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23900" y="50482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23900" y="52197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Internal reason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new owner or manager, a takeover, or a change in what the owners want.]]></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Deciding a New Direc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pic>
        <p:nvPicPr>
          <p:cNvPr id="9" name="" descr=""/>
          <p:cNvPicPr>
            <a:picLocks noChangeAspect="1"/>
          </p:cNvPicPr>
          <p:nvPr/>
        </p:nvPicPr>
        <p:blipFill>
          <a:blip r:embed="rId3"/>
          <a:stretch>
            <a:fillRect/>
          </a:stretch>
        </p:blipFill>
        <p:spPr>
          <a:xfrm>
            <a:off x="6305550" y="2438400"/>
            <a:ext cx="5334000" cy="2981325"/>
          </a:xfrm>
          <a:prstGeom prst="rect">
            <a:avLst/>
          </a:prstGeom>
          <a:noFill/>
        </p:spPr>
      </p:pic>
      <p:sp>
        <p:nvSpPr>
          <p:cNvPr id="10" name="" descr=""/>
          <p:cNvSpPr/>
          <p:nvPr/>
        </p:nvSpPr>
        <p:spPr>
          <a:xfrm>
            <a:off x="6305550" y="2438400"/>
            <a:ext cx="5334000" cy="2981325"/>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5495925"/>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As a business grows, its directors regularly review and change its objective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In a large business, the directors review the business's objectives regularly. A strong year might lead them to aim for new markets; a weak one might mean closing stores and focusing on profit.]]></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How Aims and Objectives Change]]></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Four ways a business changes direction.]]></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How Objectives Chang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885950"/>
            <a:ext cx="110871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Change]]></a:t>
            </a:r>
          </a:p>
        </p:txBody>
      </p:sp>
      <p:sp>
        <p:nvSpPr>
          <p:cNvPr id="11" name=""/>
          <p:cNvSpPr txBox="1"/>
          <p:nvPr/>
        </p:nvSpPr>
        <p:spPr>
          <a:xfrm>
            <a:off x="43815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What it means]]></a:t>
            </a:r>
          </a:p>
        </p:txBody>
      </p:sp>
      <p:sp>
        <p:nvSpPr>
          <p:cNvPr id="12" name=""/>
          <p:cNvSpPr txBox="1"/>
          <p:nvPr/>
        </p:nvSpPr>
        <p:spPr>
          <a:xfrm>
            <a:off x="80772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Example]]></a:t>
            </a:r>
          </a:p>
        </p:txBody>
      </p:sp>
      <p:sp>
        <p:nvSpPr>
          <p:cNvPr id="13" name="" descr=""/>
          <p:cNvSpPr/>
          <p:nvPr/>
        </p:nvSpPr>
        <p:spPr>
          <a:xfrm>
            <a:off x="552450" y="23241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14" name="" descr=""/>
          <p:cNvSpPr/>
          <p:nvPr/>
        </p:nvSpPr>
        <p:spPr>
          <a:xfrm>
            <a:off x="552450" y="29813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15" name=""/>
          <p:cNvSpPr txBox="1"/>
          <p:nvPr/>
        </p:nvSpPr>
        <p:spPr>
          <a:xfrm>
            <a:off x="6858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Survival or growth]]></a:t>
            </a:r>
          </a:p>
        </p:txBody>
      </p:sp>
      <p:sp>
        <p:nvSpPr>
          <p:cNvPr id="16" name=""/>
          <p:cNvSpPr txBox="1"/>
          <p:nvPr/>
        </p:nvSpPr>
        <p:spPr>
          <a:xfrm>
            <a:off x="43815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Switching focus between staying in business and expanding]]></a:t>
            </a:r>
          </a:p>
        </p:txBody>
      </p:sp>
      <p:sp>
        <p:nvSpPr>
          <p:cNvPr id="17" name=""/>
          <p:cNvSpPr txBox="1"/>
          <p:nvPr/>
        </p:nvSpPr>
        <p:spPr>
          <a:xfrm>
            <a:off x="80772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A chain closes loss-making shops to survive a recession]]></a:t>
            </a:r>
          </a:p>
        </p:txBody>
      </p:sp>
      <p:sp>
        <p:nvSpPr>
          <p:cNvPr id="18" name="" descr=""/>
          <p:cNvSpPr/>
          <p:nvPr/>
        </p:nvSpPr>
        <p:spPr>
          <a:xfrm>
            <a:off x="552450" y="29908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19" name="" descr=""/>
          <p:cNvSpPr/>
          <p:nvPr/>
        </p:nvSpPr>
        <p:spPr>
          <a:xfrm>
            <a:off x="552450" y="36480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0" name=""/>
          <p:cNvSpPr txBox="1"/>
          <p:nvPr/>
        </p:nvSpPr>
        <p:spPr>
          <a:xfrm>
            <a:off x="6858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Entering or exiting markets]]></a:t>
            </a:r>
          </a:p>
        </p:txBody>
      </p:sp>
      <p:sp>
        <p:nvSpPr>
          <p:cNvPr id="21" name=""/>
          <p:cNvSpPr txBox="1"/>
          <p:nvPr/>
        </p:nvSpPr>
        <p:spPr>
          <a:xfrm>
            <a:off x="43815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Starting or stopping selling in a location or segment]]></a:t>
            </a:r>
          </a:p>
        </p:txBody>
      </p:sp>
      <p:sp>
        <p:nvSpPr>
          <p:cNvPr id="22" name=""/>
          <p:cNvSpPr txBox="1"/>
          <p:nvPr/>
        </p:nvSpPr>
        <p:spPr>
          <a:xfrm>
            <a:off x="80772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A retailer opens stores abroad, or pulls out of a country]]></a:t>
            </a:r>
          </a:p>
        </p:txBody>
      </p:sp>
      <p:sp>
        <p:nvSpPr>
          <p:cNvPr id="23" name="" descr=""/>
          <p:cNvSpPr/>
          <p:nvPr/>
        </p:nvSpPr>
        <p:spPr>
          <a:xfrm>
            <a:off x="552450" y="36576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24" name="" descr=""/>
          <p:cNvSpPr/>
          <p:nvPr/>
        </p:nvSpPr>
        <p:spPr>
          <a:xfrm>
            <a:off x="552450" y="43148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5" name=""/>
          <p:cNvSpPr txBox="1"/>
          <p:nvPr/>
        </p:nvSpPr>
        <p:spPr>
          <a:xfrm>
            <a:off x="6858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Growing or reducing the workforce]]></a:t>
            </a:r>
          </a:p>
        </p:txBody>
      </p:sp>
      <p:sp>
        <p:nvSpPr>
          <p:cNvPr id="26" name=""/>
          <p:cNvSpPr txBox="1"/>
          <p:nvPr/>
        </p:nvSpPr>
        <p:spPr>
          <a:xfrm>
            <a:off x="43815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Hiring more staff, or making staff redundant]]></a:t>
            </a:r>
          </a:p>
        </p:txBody>
      </p:sp>
      <p:sp>
        <p:nvSpPr>
          <p:cNvPr id="27" name=""/>
          <p:cNvSpPr txBox="1"/>
          <p:nvPr/>
        </p:nvSpPr>
        <p:spPr>
          <a:xfrm>
            <a:off x="80772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900" spc="0" u="none" cap="none">
                <a:solidFill>
                  <a:srgbClr val="2B2420">
                    <a:alpha val="100000"/>
                  </a:srgbClr>
                </a:solidFill>
                <a:latin typeface="Calibri"/>
              </a:rPr>
              <a:t><![CDATA[A growing tech firm doubles its staff; a struggling one cuts jobs]]></a:t>
            </a:r>
          </a:p>
        </p:txBody>
      </p:sp>
      <p:sp>
        <p:nvSpPr>
          <p:cNvPr id="28" name="" descr=""/>
          <p:cNvSpPr/>
          <p:nvPr/>
        </p:nvSpPr>
        <p:spPr>
          <a:xfrm>
            <a:off x="552450" y="43243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9" name="" descr=""/>
          <p:cNvSpPr/>
          <p:nvPr/>
        </p:nvSpPr>
        <p:spPr>
          <a:xfrm>
            <a:off x="552450" y="49815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0" name=""/>
          <p:cNvSpPr txBox="1"/>
          <p:nvPr/>
        </p:nvSpPr>
        <p:spPr>
          <a:xfrm>
            <a:off x="6858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Increasing or decreasing the product range]]></a:t>
            </a:r>
          </a:p>
        </p:txBody>
      </p:sp>
      <p:sp>
        <p:nvSpPr>
          <p:cNvPr id="31" name=""/>
          <p:cNvSpPr txBox="1"/>
          <p:nvPr/>
        </p:nvSpPr>
        <p:spPr>
          <a:xfrm>
            <a:off x="43815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Launching new products, or cutting ones that do not sell]]></a:t>
            </a:r>
          </a:p>
        </p:txBody>
      </p:sp>
      <p:sp>
        <p:nvSpPr>
          <p:cNvPr id="32" name=""/>
          <p:cNvSpPr txBox="1"/>
          <p:nvPr/>
        </p:nvSpPr>
        <p:spPr>
          <a:xfrm>
            <a:off x="80772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A café adds lunches; a phone maker drops unpopular models]]></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Objectives of a Growing Busines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s it grows, a business's objectives often shift towards thes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ofit maximis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aking as much profit as possible, often to reward shareholders in a PLC.]]></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Market shar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ecoming the biggest business in the market, to gain power over prices and supplier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Growth]]></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anding into new locations, products and countrie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ustainabilit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Reducing environmental impact and behaving responsibly, which customers and investors increasingly expect.]]></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esco: Entering and Exiting a Market]]></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200" spc="0" u="none" cap="none">
                <a:solidFill>
                  <a:srgbClr val="2B2420">
                    <a:alpha val="100000"/>
                  </a:srgbClr>
                </a:solidFill>
                <a:latin typeface="Calibri"/>
              </a:rPr>
              <a:t><![CDATA[In 2007 Tesco, the UK's largest supermarket, entered the United States with a chain of small grocery stores called Fresh & Easy. Its objective was growth in a huge new market. But American shoppers did not take to the stores, and the business lost money year after year. In 2013 Tesco changed its objective and pulled out of the US, selling Fresh & Easy and writing off more than £1 billion. Poor performance in a new market had forced Tesco to change its aims and refocus on its home market.]]></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07]]></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Tesco enters the US with Fresh & Easy]]></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13]]></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Tesco exits the US after heavy losse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im]]></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general, long-term goal a business wants to achieve.]]></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Objectiv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specific, measurable target that helps a business achieve its aim.]]></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rofit maximisa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iming to make as much profit as possible.]]></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Market shar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percentage of total sales in a market made by one business.]]></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ustainabilit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Operating in a way that does not harm the environment or use up resources for future generations.]]></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Redundanc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hen an employee loses their job because it is no longer needed.]]></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hanging Course]]></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0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2B2420">
                    <a:alpha val="100000"/>
                  </a:srgbClr>
                </a:solidFill>
                <a:latin typeface="Calibri"/>
              </a:rPr>
              <a:t><![CDATA[For each situation, explain how the business's objectives are likely to change and why: a café chain whose sales fall sharply in a recession; a toy company whose most popular toy is suddenly banned by a new safety law; a clothing retailer that has just been taken over by a larger rival; a small tech company whose app becomes a worldwide hit.]]></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Name the reason for change.]]></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Describe the new objective.]]></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Say what the business will actually do.]]></a:t>
            </a:r>
          </a:p>
        </p:txBody>
      </p:sp>
      <p:sp>
        <p:nvSpPr>
          <p:cNvPr id="24"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A new objective for each business, linked to the reason for change - market conditions, legislation, internal reasons or performance.]]></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272415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y a start-up's aims differ from a large business's.]]></a:t>
            </a:r>
          </a:p>
        </p:txBody>
      </p:sp>
      <p:sp>
        <p:nvSpPr>
          <p:cNvPr id="12" name="" descr=""/>
          <p:cNvSpPr/>
          <p:nvPr/>
        </p:nvSpPr>
        <p:spPr>
          <a:xfrm>
            <a:off x="552450" y="342900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five reasons why aims change.]]></a:t>
            </a:r>
          </a:p>
        </p:txBody>
      </p:sp>
      <p:sp>
        <p:nvSpPr>
          <p:cNvPr id="15" name="" descr=""/>
          <p:cNvSpPr/>
          <p:nvPr/>
        </p:nvSpPr>
        <p:spPr>
          <a:xfrm>
            <a:off x="552450" y="413385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four ways aims and objectives change.]]></a:t>
            </a:r>
          </a:p>
        </p:txBody>
      </p:sp>
      <p:sp>
        <p:nvSpPr>
          <p:cNvPr id="18" name="" descr=""/>
          <p:cNvSpPr/>
          <p:nvPr/>
        </p:nvSpPr>
        <p:spPr>
          <a:xfrm>
            <a:off x="552450" y="4838700"/>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profit maximisation, market share and sustainability as objective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Aims change as a business grows and as its environment changes.]]></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Reasons: market conditions, technology, performance, legislation and internal reasons.]]></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400" spc="0" u="none" cap="none">
                <a:solidFill>
                  <a:srgbClr val="FBF4EA">
                    <a:alpha val="100000"/>
                  </a:srgbClr>
                </a:solidFill>
                <a:latin typeface="Calibri"/>
              </a:rPr>
              <a:t><![CDATA[Changes: survival or growth, entering or exiting markets, growing or reducing the workforce, increasing or decreasing the product range.]]></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Larger businesses often focus on profit maximisation, market share and sustainability.]]></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reason why a business might change its objectives.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E4D2BB">
                    <a:alpha val="100000"/>
                  </a:srgbClr>
                </a:solidFill>
                <a:latin typeface="Calibri"/>
              </a:rPr>
              <a:t><![CDATA[Name the reason, then explain how it forces a change in what the business is trying to achieve - and what it will now do differently.]]></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2026-09-27T18:02:06Z</dcterms:created>
  <dcterms:modified xsi:type="dcterms:W3CDTF">2026-09-27T18:02:06Z</dcterms:modified>
  <dc:title>Changes in business aims and objectives</dc:title>
  <dc:description>Generated from a pasted lesson-pack script.</dc:description>
  <dc:subject>Growing the business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