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Push the "ethics" side to use business arguments too - reputation, customer loyalty and the risk of a scandal all affect profi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484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42dff8d89fc4be15eb1f7f7785df9a6164.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65.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66.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67.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76b12e4115cf8d73b449a7c17f0ad5d168.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169.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70.png"/>
  <Relationship Id="rId3" Type="http://schemas.openxmlformats.org/officeDocument/2006/relationships/image" Target="../media/bd861ac094f067bb55f27644fdcedb713f87bc10171.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72.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73.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74.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040358628652d0828d88487c410aec6175.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cdcda6b57d368418ef46257ee57ccb0176.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77.png"/>
  <Relationship Id="rId3" Type="http://schemas.openxmlformats.org/officeDocument/2006/relationships/image" Target="../media/fa45936fc890e05a3de107b3185569a33192bcb0178.jpg"/>
  <Relationship Id="rId4" Type="http://schemas.openxmlformats.org/officeDocument/2006/relationships/image" Target="../media/5b7b9cbb7ca6d82514805b8736128ccb4cf76086179.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80.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07291aa186016f7c2b6791e399a48ed181.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182.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83.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84.png"/>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85.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86.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87.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88.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89.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90.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91.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92.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93.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94.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Ethics, the environment and business]]></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Growing the busines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4 of 4]]></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globalisation?]]></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tariff?]]></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multinational company?]]></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way a business can compete internationally.]]></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globalisation?]]></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he process by which the world's economies are becoming increasingly connected.]]></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tariff?]]></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 tax on imported goods.]]></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multinational company?]]></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 business with headquarters in one country that operates in several countries.]]></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way a business can compete internationally.]]></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Selling online, or adapting the marketing mix for each country.]]></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ethical considerations for businesses.]]></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trade-off between ethics and profit.]]></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environmental considerations, including sustainability.]]></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impact of pressure group activity on a business's marketing mix.]]></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Are Business Ethic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Ethics are moral principles about what is right and wrong. An ethical business does what is morally right, not just what is legal.]]></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mploye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aying fair wages, providing safe working conditions and treating staff with respect.]]></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uppli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aying a fair price, especially to small producers in poorer countries, and paying on tim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ustom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Honest advertising, safe products and fair price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nimals and societ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voiding animal testing, and not selling products that harm people.]]></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air Trade and Ethical Sourcing]]></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Ethical sourcing means making sure products are made in fair and safe condition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air trad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chemes that guarantee farmers in poorer countries a fair minimum price for their crops, plus extra money for their communitie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upply chain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arge businesses buy from factories and farms around the world; ethical businesses check how those workers are treated.]]></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Higher cos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aying fair prices and checking suppliers costs more, so products may be more expensiv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ustomer appeal]]></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any customers will pay more for products they know are ethically made.]]></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A Fair Price for the Farm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Fair trade guarantees farmers a fair minimum price for their crop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A cup of coffee in a UK café may start on a small farm thousands of miles away. Ethical businesses make sure the farmers who grow their coffee are paid fairly - even though it means paying more than the lowest price they could get.]]></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Ethics or Profit?]]></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The trade-off every business face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Ethics-Profit Trade-off]]></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1781175"/>
            <a:ext cx="5314950" cy="2438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ETHICS CAN REDUCE PROFIT]]></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15716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Paying fair wages and prices raises cost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Checking suppliers takes time and money.]]></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Ethical materials are often more expensive.]]></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Refusing unethical but profitable business loses sales.]]></a:t>
            </a:r>
          </a:p>
        </p:txBody>
      </p:sp>
      <p:sp>
        <p:nvSpPr>
          <p:cNvPr id="13" name="" descr=""/>
          <p:cNvSpPr/>
          <p:nvPr/>
        </p:nvSpPr>
        <p:spPr>
          <a:xfrm>
            <a:off x="6324600" y="1781175"/>
            <a:ext cx="5314950" cy="2438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ETHICS CAN INCREASE PROFIT]]></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5716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Customers prefer ethical businesses and pay more.]]></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A good reputation brings loyal customer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Well-treated staff work harder and stay longer.]]></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Avoids the costly scandal of being exposed.]]></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he Environment]]></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What businesses do to the planet.]]></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nvironmental Consideration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Business activity can harm the environmen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ollu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ir, water and noise pollution from factories and transport.]]></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as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ackaging, unsold products and waste sent to landfill.]]></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Using up resourc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Raw materials, energy and water that may run out.]]></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limate chang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arbon emissions from energy use, transport and production.]]></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ustainabil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Sustainability means meeting today's needs without harming the ability of future generations to meet their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enewable energ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Using solar and wind power instead of fossil fuel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ess was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Reducing packaging, recycling and reusing material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ustainable material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Using materials that can be replaced, such as wood from managed forest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leaner transpor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lectric delivery vans and fewer, fuller deliverie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lastic or Refill?]]></a:t>
            </a:r>
          </a:p>
        </p:txBody>
      </p:sp>
      <p:sp>
        <p:nvSpPr>
          <p:cNvPr id="7"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he same products, packaged two very different ways.]]></a:t>
            </a:r>
          </a:p>
        </p:txBody>
      </p:sp>
      <p:sp>
        <p:nvSpPr>
          <p:cNvPr id="8"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9"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pic>
        <p:nvPicPr>
          <p:cNvPr id="10" name="" descr=""/>
          <p:cNvPicPr>
            <a:picLocks noChangeAspect="1"/>
          </p:cNvPicPr>
          <p:nvPr/>
        </p:nvPicPr>
        <p:blipFill>
          <a:blip r:embed="rId3"/>
          <a:stretch>
            <a:fillRect/>
          </a:stretch>
        </p:blipFill>
        <p:spPr>
          <a:xfrm>
            <a:off x="552450" y="2276475"/>
            <a:ext cx="5448300" cy="3657600"/>
          </a:xfrm>
          <a:prstGeom prst="rect">
            <a:avLst/>
          </a:prstGeom>
          <a:noFill/>
        </p:spPr>
      </p:pic>
      <p:sp>
        <p:nvSpPr>
          <p:cNvPr id="11" name="" descr=""/>
          <p:cNvSpPr/>
          <p:nvPr/>
        </p:nvSpPr>
        <p:spPr>
          <a:xfrm>
            <a:off x="5524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2" name=""/>
          <p:cNvSpPr txBox="1"/>
          <p:nvPr/>
        </p:nvSpPr>
        <p:spPr>
          <a:xfrm>
            <a:off x="5524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Single-use plastic: cheap, but wasteful.]]></a:t>
            </a:r>
          </a:p>
        </p:txBody>
      </p:sp>
      <p:pic>
        <p:nvPicPr>
          <p:cNvPr id="13" name="" descr=""/>
          <p:cNvPicPr>
            <a:picLocks noChangeAspect="1"/>
          </p:cNvPicPr>
          <p:nvPr/>
        </p:nvPicPr>
        <p:blipFill>
          <a:blip r:embed="rId4"/>
          <a:stretch>
            <a:fillRect/>
          </a:stretch>
        </p:blipFill>
        <p:spPr>
          <a:xfrm>
            <a:off x="6191250" y="2276475"/>
            <a:ext cx="5448300" cy="3657600"/>
          </a:xfrm>
          <a:prstGeom prst="rect">
            <a:avLst/>
          </a:prstGeom>
          <a:noFill/>
        </p:spPr>
      </p:pic>
      <p:sp>
        <p:nvSpPr>
          <p:cNvPr id="14" name="" descr=""/>
          <p:cNvSpPr/>
          <p:nvPr/>
        </p:nvSpPr>
        <p:spPr>
          <a:xfrm>
            <a:off x="61912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5" name=""/>
          <p:cNvSpPr txBox="1"/>
          <p:nvPr/>
        </p:nvSpPr>
        <p:spPr>
          <a:xfrm>
            <a:off x="61912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Refill: less waste, often at higher cost to the business.]]></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Going Green: For and Agains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1781175"/>
            <a:ext cx="5314950" cy="26860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BENEFITS TO THE BUSINES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181927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Attracts customers who care about the environment.]]></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A better reputation and brand image.]]></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Some changes cut costs, such as using less energy or packaging.]]></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Avoids fines and future environmental laws.]]></a:t>
            </a:r>
          </a:p>
        </p:txBody>
      </p:sp>
      <p:sp>
        <p:nvSpPr>
          <p:cNvPr id="13" name="" descr=""/>
          <p:cNvSpPr/>
          <p:nvPr/>
        </p:nvSpPr>
        <p:spPr>
          <a:xfrm>
            <a:off x="6324600" y="1781175"/>
            <a:ext cx="5314950" cy="26860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COSTS TO THE BUSINESS]]></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81927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Greener materials and energy can cost more.]]></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New equipment, such as electric vans, is expensive.]]></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Higher costs may mean higher price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Competitors that do not go green may be cheaper.]]></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essure Groups and the Marketing Mix]]></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Pressure groups campaign to change how businesses behave on ethical and environmental issue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oduc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may change ingredients or materials - removing palm oil, or using recycled plastic.]]></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i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thical changes can raise costs, so prices may ris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omo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may promote its new ethical credentials, or pull adverts that caused offenc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la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may stop selling through a retailer, or in a country, that a pressure group has criticised.]]></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Rana Plaza: The Cost of Cheap Clothes]]></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100" spc="0" u="none" cap="none">
                <a:solidFill>
                  <a:srgbClr val="2B2420">
                    <a:alpha val="100000"/>
                  </a:srgbClr>
                </a:solidFill>
                <a:latin typeface="Calibri"/>
              </a:rPr>
              <a:t><![CDATA[In April 2013 the Rana Plaza building in Bangladesh collapsed. It housed several clothing factories making cheap clothes for well-known Western brands, and more than 1,100 workers were killed. Cracks had appeared in the building the day before, but workers were ordered back inside. The disaster led to pressure group campaigns, customer anger and a legally binding safety agreement signed by many clothing brands. It showed that the lowest possible cost can come at a terrible human price - and that customers expect brands to know how their products are made.]]></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13]]></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The Rana Plaza factory building collapses]]></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1,100+]]></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Workers killed]]></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1781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Ethic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Moral principles about what is right and wrong.]]></a:t>
            </a:r>
          </a:p>
        </p:txBody>
      </p:sp>
      <p:sp>
        <p:nvSpPr>
          <p:cNvPr id="11" name="" descr=""/>
          <p:cNvSpPr/>
          <p:nvPr/>
        </p:nvSpPr>
        <p:spPr>
          <a:xfrm>
            <a:off x="6229350" y="1781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Ethical busines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business that does what is morally right, not just what is legal.]]></a:t>
            </a:r>
          </a:p>
        </p:txBody>
      </p:sp>
      <p:sp>
        <p:nvSpPr>
          <p:cNvPr id="13" name="" descr=""/>
          <p:cNvSpPr/>
          <p:nvPr/>
        </p:nvSpPr>
        <p:spPr>
          <a:xfrm>
            <a:off x="552450" y="2924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air trad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scheme guaranteeing farmers in poorer countries a fair price for their products.]]></a:t>
            </a:r>
          </a:p>
        </p:txBody>
      </p:sp>
      <p:sp>
        <p:nvSpPr>
          <p:cNvPr id="15" name="" descr=""/>
          <p:cNvSpPr/>
          <p:nvPr/>
        </p:nvSpPr>
        <p:spPr>
          <a:xfrm>
            <a:off x="6229350" y="2924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upply chai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ll the businesses involved in making a product and getting it to the customer.]]></a:t>
            </a:r>
          </a:p>
        </p:txBody>
      </p:sp>
      <p:sp>
        <p:nvSpPr>
          <p:cNvPr id="17" name="" descr=""/>
          <p:cNvSpPr/>
          <p:nvPr/>
        </p:nvSpPr>
        <p:spPr>
          <a:xfrm>
            <a:off x="552450" y="4067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ustainabili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Meeting today's needs without harming future generations' ability to meet theirs.]]></a:t>
            </a:r>
          </a:p>
        </p:txBody>
      </p:sp>
      <p:sp>
        <p:nvSpPr>
          <p:cNvPr id="19" name="" descr=""/>
          <p:cNvSpPr/>
          <p:nvPr/>
        </p:nvSpPr>
        <p:spPr>
          <a:xfrm>
            <a:off x="6229350" y="4067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arbon footprin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amount of carbon dioxide produced by a business's activities.]]></a:t>
            </a:r>
          </a:p>
        </p:txBody>
      </p:sp>
      <p:sp>
        <p:nvSpPr>
          <p:cNvPr id="21" name="" descr=""/>
          <p:cNvSpPr/>
          <p:nvPr/>
        </p:nvSpPr>
        <p:spPr>
          <a:xfrm>
            <a:off x="552450" y="5210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p:cNvSpPr txBox="1"/>
          <p:nvPr/>
        </p:nvSpPr>
        <p:spPr>
          <a:xfrm>
            <a:off x="752475" y="5286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ressure group]]></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n organised group that tries to change the behaviour of businesses or the government.]]></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Ethical Boardroom]]></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5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2B2420">
                    <a:alpha val="100000"/>
                  </a:srgbClr>
                </a:solidFill>
                <a:latin typeface="Calibri"/>
              </a:rPr>
              <a:t><![CDATA[A chain of clothing stores could cut costs by 20% by switching to a factory abroad with poor safety records. Split into two sides: one argues for switching (profit), one against (ethics). Then agree a final decision and explain how the business should communicate it to customers.]]></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Arguments for switching.]]></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Arguments against switching.]]></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The final decision, and why.]]></a:t>
            </a:r>
          </a:p>
        </p:txBody>
      </p:sp>
      <p:sp>
        <p:nvSpPr>
          <p:cNvPr id="24" name="" descr=""/>
          <p:cNvSpPr/>
          <p:nvPr/>
        </p:nvSpPr>
        <p:spPr>
          <a:xfrm>
            <a:off x="552450" y="5610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5" name=""/>
          <p:cNvSpPr txBox="1"/>
          <p:nvPr/>
        </p:nvSpPr>
        <p:spPr>
          <a:xfrm>
            <a:off x="552450" y="5629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5505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How to tell customers.]]></a:t>
            </a:r>
          </a:p>
        </p:txBody>
      </p:sp>
      <p:sp>
        <p:nvSpPr>
          <p:cNvPr id="27"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8"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9"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rguments on both sides linked to costs, reputation, customers and staff, with a justified decision.]]></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business ethics are.]]></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ethical treatment of employees and suppliers.]]></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fair trade.]]></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ethics-profit trade-off.]]></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environmental impacts of business.]]></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sustainability.]]></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benefits and costs of going green.]]></a:t>
            </a:r>
          </a:p>
        </p:txBody>
      </p:sp>
      <p:sp>
        <p:nvSpPr>
          <p:cNvPr id="30" name="" descr=""/>
          <p:cNvSpPr/>
          <p:nvPr/>
        </p:nvSpPr>
        <p:spPr>
          <a:xfrm>
            <a:off x="621030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pressure groups affect the marketing mix.]]></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Ethical businesses treat employees, suppliers and customers fairly - often at a higher cost.]]></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Ethics can reduce profit through higher costs, or increase it through reputation and loyalty.]]></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Businesses harm the environment through pollution, waste, resource use and emissions; sustainability reduces this.]]></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Pressure groups can force changes to the marketing mix.]]></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way that behaving ethically could increase a business's profit.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Ethics questions reward balance: ethics costs money in the short term, but can win customers and protect reputation. Show you understand both.]]></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Exam Practice: Ethics, the Environment and Busines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Use the context of the business in the question where one is given. · 20 minute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sustainability'.]]></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way a pressure group could affect a business's marketing mix.]]></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way that behaving ethically could increase a business's profit.]]></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9 marks · Justif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Justify which one of these two options FreshBite PLC should choose.]]></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sustainability'.]]></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400" spc="0" u="none" cap="none">
                <a:solidFill>
                  <a:srgbClr val="8A4326">
                    <a:alpha val="100000"/>
                  </a:srgbClr>
                </a:solidFill>
                <a:latin typeface="Georgia"/>
              </a:rPr>
              <a:t><![CDATA[Meeting present needs without harming future generations / not using up resourc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way a pressure group could affect a business's marketing mix.]]></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way identified linked to one of the 4P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way that behaving ethically could increase a business's profit.]]></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A way identified, e.g. more customers / reputation / staff loyalty / avoiding scandal]]></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9 marks · Justif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1866900"/>
            <a:ext cx="11087100" cy="1485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6667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Justify which one of these two options FreshBite PLC should choose.]]></a:t>
            </a:r>
          </a:p>
        </p:txBody>
      </p:sp>
      <p:sp>
        <p:nvSpPr>
          <p:cNvPr id="12" name=""/>
          <p:cNvSpPr txBox="1"/>
          <p:nvPr/>
        </p:nvSpPr>
        <p:spPr>
          <a:xfrm>
            <a:off x="1428750" y="2895600"/>
            <a:ext cx="9848850" cy="342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0" u="none" cap="none">
                <a:solidFill>
                  <a:srgbClr val="D8973C">
                    <a:alpha val="100000"/>
                  </a:srgbClr>
                </a:solidFill>
                <a:latin typeface="Calibri"/>
              </a:rPr>
              <a:t><![CDATA[—  FreshBite PLC sells sandwiches and salads in 400 shops. It uses single-use plastic packaging. An environmental pressure group has started a social media campaign against it…]]></a:t>
            </a:r>
          </a:p>
        </p:txBody>
      </p:sp>
      <p:sp>
        <p:nvSpPr>
          <p:cNvPr id="13" name="" descr=""/>
          <p:cNvSpPr/>
          <p:nvPr/>
        </p:nvSpPr>
        <p:spPr>
          <a:xfrm>
            <a:off x="552450" y="358140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4" name=""/>
          <p:cNvSpPr txBox="1"/>
          <p:nvPr/>
        </p:nvSpPr>
        <p:spPr>
          <a:xfrm>
            <a:off x="819150" y="373380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5" name=""/>
          <p:cNvSpPr txBox="1"/>
          <p:nvPr/>
        </p:nvSpPr>
        <p:spPr>
          <a:xfrm>
            <a:off x="819150" y="400050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Justify. Worth 9 marks, so plan before writ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9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2 (Application, 3 marks): uses the context - 400 shops, the campaign, 8p per item, the two option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O3a (Analysis, 3 marks): chains of reasoning about each op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O3b (Evaluation, 3 marks): a justified choice with a supported judgemen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2026-09-27T18:02:08Z</dcterms:created>
  <dcterms:modified xsi:type="dcterms:W3CDTF">2026-09-27T18:02:08Z</dcterms:modified>
  <dc:title>Ethics, the environment and business</dc:title>
  <dc:description>Generated from a pasted lesson-pack script.</dc:description>
  <dc:subject>Growing the business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