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6325fdce23fc4767d042aa124c2d9e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png"/>
  <Relationship Id="rId3" Type="http://schemas.openxmlformats.org/officeDocument/2006/relationships/image" Target="../media/75fdeabb9411233ac4320095cd3424daf36c2c9f9.jpg"/>
  <Relationship Id="rId4" Type="http://schemas.openxmlformats.org/officeDocument/2006/relationships/image" Target="../media/56ee595ad632f1c8571cbece17d32c24127f5aad10.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2.png"/>
  <Relationship Id="rId3" Type="http://schemas.openxmlformats.org/officeDocument/2006/relationships/image" Target="../media/bf3b18b4b7bfcdc5e9523bd65ed4857e04a29cce13.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4.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a6c9f6745c9e2a20151c661f304bd4f1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6.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7.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8.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roduct]]></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 of the marketing mix.]]></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unique selling poin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integrated marketing mix?]]></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to add valu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 of the marketing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oduct, price, promotion and plac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unique selling poin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feature that makes a product different from all its competitor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integrated marketing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ne where the four Ps fit together for the target marke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ways to add valu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convenience, branding, quality, design, USP.]]></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esign mix: function, aesthetics and cost.]]></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stages of the product life cycle.]]></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xtension strategie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differentiating a produc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Design Mix]]></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ree things every product must balanc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Design Mix]]></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un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well the product works and does its job - its features, reliability and ease of use.]]></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esthetic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the product looks, feels, smells, sounds or tastes - its appeal to the senses.]]></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s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cheaply it can be made, so it can be sold at a price customers will pay and still make a prof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alancing the Design Mix]]></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o product can be the best at everything, so businesses decide which element matters mos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unction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afety equipment and medical products must work perfectly, whatever they look lik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esthetics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ashion, jewellery and luxury goods sell mainly on how they loo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permarket own-brand basics are designed to be as cheap as possible to mak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get mark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alance depends on what the target customers value and are willing to pay fo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Idea to Shelf]]></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Design decides the balance of function, aesthetics and cost before a product is made.]]></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Design: balancing how it works, looks and costs.]]></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finished product, ready to sell.]]></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Product Life Cycl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Every product's story, from launch to declin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roduct Life Cyc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ales rise, peak and fall - unless an extension strategy lifts them agai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e product life cycle shows how a product's sales change over time. Knowing which stage a product is in helps a business decide how to price and promote it - and when to try to extend its lif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Five Stag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g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ales]]></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ofit]]></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the business does]]></a:t>
            </a:r>
          </a:p>
        </p:txBody>
      </p:sp>
      <p:sp>
        <p:nvSpPr>
          <p:cNvPr id="14"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Development]]></a:t>
            </a:r>
          </a:p>
        </p:txBody>
      </p:sp>
      <p:sp>
        <p:nvSpPr>
          <p:cNvPr id="17" name=""/>
          <p:cNvSpPr txBox="1"/>
          <p:nvPr/>
        </p:nvSpPr>
        <p:spPr>
          <a:xfrm>
            <a:off x="345757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ne]]></a:t>
            </a:r>
          </a:p>
        </p:txBody>
      </p:sp>
      <p:sp>
        <p:nvSpPr>
          <p:cNvPr id="18" name=""/>
          <p:cNvSpPr txBox="1"/>
          <p:nvPr/>
        </p:nvSpPr>
        <p:spPr>
          <a:xfrm>
            <a:off x="622935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egative: R&D costs]]></a:t>
            </a:r>
          </a:p>
        </p:txBody>
      </p:sp>
      <p:sp>
        <p:nvSpPr>
          <p:cNvPr id="19" name=""/>
          <p:cNvSpPr txBox="1"/>
          <p:nvPr/>
        </p:nvSpPr>
        <p:spPr>
          <a:xfrm>
            <a:off x="900112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esearches, designs and tests the product]]></a:t>
            </a:r>
          </a:p>
        </p:txBody>
      </p:sp>
      <p:sp>
        <p:nvSpPr>
          <p:cNvPr id="20"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Introduction]]></a:t>
            </a:r>
          </a:p>
        </p:txBody>
      </p:sp>
      <p:sp>
        <p:nvSpPr>
          <p:cNvPr id="23" name=""/>
          <p:cNvSpPr txBox="1"/>
          <p:nvPr/>
        </p:nvSpPr>
        <p:spPr>
          <a:xfrm>
            <a:off x="345757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w, rising slowly]]></a:t>
            </a:r>
          </a:p>
        </p:txBody>
      </p:sp>
      <p:sp>
        <p:nvSpPr>
          <p:cNvPr id="24" name=""/>
          <p:cNvSpPr txBox="1"/>
          <p:nvPr/>
        </p:nvSpPr>
        <p:spPr>
          <a:xfrm>
            <a:off x="622935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sually a loss]]></a:t>
            </a:r>
          </a:p>
        </p:txBody>
      </p:sp>
      <p:sp>
        <p:nvSpPr>
          <p:cNvPr id="25" name=""/>
          <p:cNvSpPr txBox="1"/>
          <p:nvPr/>
        </p:nvSpPr>
        <p:spPr>
          <a:xfrm>
            <a:off x="900112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eavy promotion to make customers aware]]></a:t>
            </a:r>
          </a:p>
        </p:txBody>
      </p:sp>
      <p:sp>
        <p:nvSpPr>
          <p:cNvPr id="26"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Growth]]></a:t>
            </a:r>
          </a:p>
        </p:txBody>
      </p:sp>
      <p:sp>
        <p:nvSpPr>
          <p:cNvPr id="29" name=""/>
          <p:cNvSpPr txBox="1"/>
          <p:nvPr/>
        </p:nvSpPr>
        <p:spPr>
          <a:xfrm>
            <a:off x="345757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ising fast]]></a:t>
            </a:r>
          </a:p>
        </p:txBody>
      </p:sp>
      <p:sp>
        <p:nvSpPr>
          <p:cNvPr id="30" name=""/>
          <p:cNvSpPr txBox="1"/>
          <p:nvPr/>
        </p:nvSpPr>
        <p:spPr>
          <a:xfrm>
            <a:off x="622935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Profit begins]]></a:t>
            </a:r>
          </a:p>
        </p:txBody>
      </p:sp>
      <p:sp>
        <p:nvSpPr>
          <p:cNvPr id="31" name=""/>
          <p:cNvSpPr txBox="1"/>
          <p:nvPr/>
        </p:nvSpPr>
        <p:spPr>
          <a:xfrm>
            <a:off x="900112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Increases distribution; competitors may appear]]></a:t>
            </a:r>
          </a:p>
        </p:txBody>
      </p:sp>
      <p:sp>
        <p:nvSpPr>
          <p:cNvPr id="32"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Maturity]]></a:t>
            </a:r>
          </a:p>
        </p:txBody>
      </p:sp>
      <p:sp>
        <p:nvSpPr>
          <p:cNvPr id="35" name=""/>
          <p:cNvSpPr txBox="1"/>
          <p:nvPr/>
        </p:nvSpPr>
        <p:spPr>
          <a:xfrm>
            <a:off x="345757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At their peak, levelling off]]></a:t>
            </a:r>
          </a:p>
        </p:txBody>
      </p:sp>
      <p:sp>
        <p:nvSpPr>
          <p:cNvPr id="36" name=""/>
          <p:cNvSpPr txBox="1"/>
          <p:nvPr/>
        </p:nvSpPr>
        <p:spPr>
          <a:xfrm>
            <a:off x="622935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est]]></a:t>
            </a:r>
          </a:p>
        </p:txBody>
      </p:sp>
      <p:sp>
        <p:nvSpPr>
          <p:cNvPr id="37" name=""/>
          <p:cNvSpPr txBox="1"/>
          <p:nvPr/>
        </p:nvSpPr>
        <p:spPr>
          <a:xfrm>
            <a:off x="900112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Defends market share; considers extension strategies]]></a:t>
            </a:r>
          </a:p>
        </p:txBody>
      </p:sp>
      <p:sp>
        <p:nvSpPr>
          <p:cNvPr id="38"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Decline]]></a:t>
            </a:r>
          </a:p>
        </p:txBody>
      </p:sp>
      <p:sp>
        <p:nvSpPr>
          <p:cNvPr id="41" name=""/>
          <p:cNvSpPr txBox="1"/>
          <p:nvPr/>
        </p:nvSpPr>
        <p:spPr>
          <a:xfrm>
            <a:off x="345757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lling]]></a:t>
            </a:r>
          </a:p>
        </p:txBody>
      </p:sp>
      <p:sp>
        <p:nvSpPr>
          <p:cNvPr id="42" name=""/>
          <p:cNvSpPr txBox="1"/>
          <p:nvPr/>
        </p:nvSpPr>
        <p:spPr>
          <a:xfrm>
            <a:off x="622935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alling]]></a:t>
            </a:r>
          </a:p>
        </p:txBody>
      </p:sp>
      <p:sp>
        <p:nvSpPr>
          <p:cNvPr id="43" name=""/>
          <p:cNvSpPr txBox="1"/>
          <p:nvPr/>
        </p:nvSpPr>
        <p:spPr>
          <a:xfrm>
            <a:off x="900112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Uses extension strategies or withdraws the product]]></a:t>
            </a:r>
          </a:p>
        </p:txBody>
      </p:sp>
      <p:sp>
        <p:nvSpPr>
          <p:cNvPr id="4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tension Strategi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extension strategy is an action taken to make a product last longer before it declin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featur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ding improvements or new versions - new flavours, sizes or technolo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marke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to a new target market or in new countri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packaging and rebrand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iving the product a fresh look or a new imag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ertising and price cu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promotional campaign or a lower price to win back custom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Differenti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Standing out from the competit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Importance of Differenti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duct differentiation means making a product different from competitors' produc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rough design, features, quality, branding, packaging or a unique selling poin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differentiated product gives customers a reason to choose it over riva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igher pri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often pay more for a product they see as better or uniqu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yal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distinctive product and brand builds customer loyalty and repeat sal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ucozade: A Second Lif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Lucozade was created in 1927 by a Newcastle chemist as a drink to give energy to people recovering from illness, and for decades it was sold in chemists wrapped in orange cellophane. By the late 1970s sales were falling, as the product had reached decline. In the 1980s its owners used an extension strategy: they repositioned Lucozade as an energy drink for sport, with new packaging and adverts featuring Olympic athlete Daley Thompson. The new target market - active young people - gave the product a whole new life.]]></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2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Lucozade created as a drink for the sick]]></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80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Relaunched as a sports and energy drin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esign mix]]></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balance of function, aesthetics and cost in a product's design.]]></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un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well a product work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esthetic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product appeals to the sense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 life cycl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tages a product goes through: development, introduction, growth, maturity and declin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tension strateg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action taken to extend the life of a product before it decline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 differenti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a product different from competitors' product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ve the Product]]></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brand of fizzy orange drink has been sold for 30 years, and sales have been falling for three years. Identify which stage of the life cycle it is in, then suggest three different extension strategies and say which you would choose and why.]]></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dentify the stag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uggest three extension strategies.]]></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one and justify it.]]></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Decline identified, three distinct extension strategies (e.g. sugar-free version, new packaging, new market), and a justified choic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esign mix.]]></a:t>
            </a:r>
          </a:p>
        </p:txBody>
      </p:sp>
      <p:sp>
        <p:nvSpPr>
          <p:cNvPr id="12" name="" descr=""/>
          <p:cNvSpPr/>
          <p:nvPr/>
        </p:nvSpPr>
        <p:spPr>
          <a:xfrm>
            <a:off x="55245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he design mix is balanced.]]></a:t>
            </a:r>
          </a:p>
        </p:txBody>
      </p:sp>
      <p:sp>
        <p:nvSpPr>
          <p:cNvPr id="15" name="" descr=""/>
          <p:cNvSpPr/>
          <p:nvPr/>
        </p:nvSpPr>
        <p:spPr>
          <a:xfrm>
            <a:off x="55245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Name the five stages of the product life cycle.]]></a:t>
            </a:r>
          </a:p>
        </p:txBody>
      </p:sp>
      <p:sp>
        <p:nvSpPr>
          <p:cNvPr id="18" name="" descr=""/>
          <p:cNvSpPr/>
          <p:nvPr/>
        </p:nvSpPr>
        <p:spPr>
          <a:xfrm>
            <a:off x="621030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6270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676275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scribe sales and profit at each stage.]]></a:t>
            </a:r>
          </a:p>
        </p:txBody>
      </p:sp>
      <p:sp>
        <p:nvSpPr>
          <p:cNvPr id="21" name="" descr=""/>
          <p:cNvSpPr/>
          <p:nvPr/>
        </p:nvSpPr>
        <p:spPr>
          <a:xfrm>
            <a:off x="621030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xtension strategies.]]></a:t>
            </a:r>
          </a:p>
        </p:txBody>
      </p:sp>
      <p:sp>
        <p:nvSpPr>
          <p:cNvPr id="24" name="" descr=""/>
          <p:cNvSpPr/>
          <p:nvPr/>
        </p:nvSpPr>
        <p:spPr>
          <a:xfrm>
            <a:off x="621030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ortance of differentiat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design mix balances function, aesthetics and cos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product life cycle: development, introduction, growth, maturity and decline.]]></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xtension strategies: new features, new markets, repackaging, advertising and price cut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Differentiation gives customers a reason to choose the product over rival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extension strategy a business could use for a product in decline.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the strategy, explain how it attracts customers again, and link it to sales rising and the product lasting long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2026-09-28T07:08:56Z</dcterms:created>
  <dcterms:modified xsi:type="dcterms:W3CDTF">2026-09-28T07:08:56Z</dcterms:modified>
  <dc:title>Product</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