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Good answers link the strategy to why sales are falling - if customers want less sugar, a new flavour will not help.]]></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6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6325fdce23fc4767d042aa124c2d9e22.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3.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4.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5.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6.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af11c62bc0c3f8ed0d69d678fc897cc28.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9.png"/>
  <Relationship Id="rId3" Type="http://schemas.openxmlformats.org/officeDocument/2006/relationships/image" Target="../media/75fdeabb9411233ac4320095cd3424daf36c2c9f30.jpg"/>
  <Relationship Id="rId4" Type="http://schemas.openxmlformats.org/officeDocument/2006/relationships/image" Target="../media/56ee595ad632f1c8571cbece17d32c24127f5aad3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2.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33.png"/>
  <Relationship Id="rId3" Type="http://schemas.openxmlformats.org/officeDocument/2006/relationships/image" Target="../media/bf3b18b4b7bfcdc5e9523bd65ed4857e04a29cce3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35.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a6c9f6745c9e2a20151c661f304bd4f36.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7.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38.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39.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40.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1.png"/>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42.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3.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4.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45.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6.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47.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8.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49.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0.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1.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Product]]></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marketing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Topic 1]]></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Ps of the marketing mix.]]></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unique selling point?]]></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n integrated marketing mix?]]></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ways to add valu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Topic 1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Ps of the marketing mix.]]></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Product, price, promotion and place.]]></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unique selling poin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feature that makes a product different from all its competitor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n integrated marketing mix?]]></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ne where the four Ps fit together for the target market.]]></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ways to add valu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wo of: convenience, branding, quality, design, USP.]]></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design mix: function, aesthetics and cost.]]></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stages of the product life cycle.]]></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extension strategies.]]></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ortance of differentiating a produc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Design Mix]]></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ree things every product must balanc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Design Mix]]></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Func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well the product works and does its job - its features, reliability and ease of use.]]></a:t>
            </a:r>
          </a:p>
        </p:txBody>
      </p:sp>
      <p:sp>
        <p:nvSpPr>
          <p:cNvPr id="12" name="" descr=""/>
          <p:cNvSpPr/>
          <p:nvPr/>
        </p:nvSpPr>
        <p:spPr>
          <a:xfrm>
            <a:off x="4314825"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4486275"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4486275"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Aesthetic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the product looks, feels, smells, sounds or tastes - its appeal to the senses.]]></a:t>
            </a:r>
          </a:p>
        </p:txBody>
      </p:sp>
      <p:sp>
        <p:nvSpPr>
          <p:cNvPr id="15" name="" descr=""/>
          <p:cNvSpPr/>
          <p:nvPr/>
        </p:nvSpPr>
        <p:spPr>
          <a:xfrm>
            <a:off x="807720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824865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824865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os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cheaply it can be made, so it can be sold at a price customers will pay and still make a profi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alancing the Design Mix]]></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No product can be the best at everything, so businesses decide which element matters mos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unction fir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afety equipment and medical products must work perfectly, whatever they look lik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esthetics fir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ashion, jewellery and luxury goods sell mainly on how they look.]]></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st fir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upermarket own-brand basics are designed to be as cheap as possible to mak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arget marke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alance depends on what the target customers value and are willing to pay for.]]></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Idea to Shelf]]></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Design decides the balance of function, aesthetics and cost before a product is made.]]></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Design: balancing how it works, looks and costs.]]></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The finished product, ready to sell.]]></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Product Life Cycl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Every product's story, from launch to declin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Product Life Cycl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Sales rise, peak and fall - unless an extension strategy lifts them again.]]></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The product life cycle shows how a product's sales change over time. Knowing which stage a product is in helps a business decide how to price and promote it - and when to try to extend its life.]]></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Five Stag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tage]]></a:t>
            </a:r>
          </a:p>
        </p:txBody>
      </p:sp>
      <p:sp>
        <p:nvSpPr>
          <p:cNvPr id="11" name=""/>
          <p:cNvSpPr txBox="1"/>
          <p:nvPr/>
        </p:nvSpPr>
        <p:spPr>
          <a:xfrm>
            <a:off x="345757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ales]]></a:t>
            </a:r>
          </a:p>
        </p:txBody>
      </p:sp>
      <p:sp>
        <p:nvSpPr>
          <p:cNvPr id="12" name=""/>
          <p:cNvSpPr txBox="1"/>
          <p:nvPr/>
        </p:nvSpPr>
        <p:spPr>
          <a:xfrm>
            <a:off x="622935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rofit]]></a:t>
            </a:r>
          </a:p>
        </p:txBody>
      </p:sp>
      <p:sp>
        <p:nvSpPr>
          <p:cNvPr id="13" name=""/>
          <p:cNvSpPr txBox="1"/>
          <p:nvPr/>
        </p:nvSpPr>
        <p:spPr>
          <a:xfrm>
            <a:off x="900112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at the business does]]></a:t>
            </a:r>
          </a:p>
        </p:txBody>
      </p:sp>
      <p:sp>
        <p:nvSpPr>
          <p:cNvPr id="14"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5"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6" name=""/>
          <p:cNvSpPr txBox="1"/>
          <p:nvPr/>
        </p:nvSpPr>
        <p:spPr>
          <a:xfrm>
            <a:off x="685800"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Development]]></a:t>
            </a:r>
          </a:p>
        </p:txBody>
      </p:sp>
      <p:sp>
        <p:nvSpPr>
          <p:cNvPr id="17" name=""/>
          <p:cNvSpPr txBox="1"/>
          <p:nvPr/>
        </p:nvSpPr>
        <p:spPr>
          <a:xfrm>
            <a:off x="3457575"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one]]></a:t>
            </a:r>
          </a:p>
        </p:txBody>
      </p:sp>
      <p:sp>
        <p:nvSpPr>
          <p:cNvPr id="18" name=""/>
          <p:cNvSpPr txBox="1"/>
          <p:nvPr/>
        </p:nvSpPr>
        <p:spPr>
          <a:xfrm>
            <a:off x="6229350"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egative: R&D costs]]></a:t>
            </a:r>
          </a:p>
        </p:txBody>
      </p:sp>
      <p:sp>
        <p:nvSpPr>
          <p:cNvPr id="19" name=""/>
          <p:cNvSpPr txBox="1"/>
          <p:nvPr/>
        </p:nvSpPr>
        <p:spPr>
          <a:xfrm>
            <a:off x="9001125"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Researches, designs and tests the product]]></a:t>
            </a:r>
          </a:p>
        </p:txBody>
      </p:sp>
      <p:sp>
        <p:nvSpPr>
          <p:cNvPr id="20"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1"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2" name=""/>
          <p:cNvSpPr txBox="1"/>
          <p:nvPr/>
        </p:nvSpPr>
        <p:spPr>
          <a:xfrm>
            <a:off x="685800"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Introduction]]></a:t>
            </a:r>
          </a:p>
        </p:txBody>
      </p:sp>
      <p:sp>
        <p:nvSpPr>
          <p:cNvPr id="23" name=""/>
          <p:cNvSpPr txBox="1"/>
          <p:nvPr/>
        </p:nvSpPr>
        <p:spPr>
          <a:xfrm>
            <a:off x="3457575"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w, rising slowly]]></a:t>
            </a:r>
          </a:p>
        </p:txBody>
      </p:sp>
      <p:sp>
        <p:nvSpPr>
          <p:cNvPr id="24" name=""/>
          <p:cNvSpPr txBox="1"/>
          <p:nvPr/>
        </p:nvSpPr>
        <p:spPr>
          <a:xfrm>
            <a:off x="6229350"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Usually a loss]]></a:t>
            </a:r>
          </a:p>
        </p:txBody>
      </p:sp>
      <p:sp>
        <p:nvSpPr>
          <p:cNvPr id="25" name=""/>
          <p:cNvSpPr txBox="1"/>
          <p:nvPr/>
        </p:nvSpPr>
        <p:spPr>
          <a:xfrm>
            <a:off x="9001125"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eavy promotion to make customers aware]]></a:t>
            </a:r>
          </a:p>
        </p:txBody>
      </p:sp>
      <p:sp>
        <p:nvSpPr>
          <p:cNvPr id="26"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7"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8" name=""/>
          <p:cNvSpPr txBox="1"/>
          <p:nvPr/>
        </p:nvSpPr>
        <p:spPr>
          <a:xfrm>
            <a:off x="685800"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Growth]]></a:t>
            </a:r>
          </a:p>
        </p:txBody>
      </p:sp>
      <p:sp>
        <p:nvSpPr>
          <p:cNvPr id="29" name=""/>
          <p:cNvSpPr txBox="1"/>
          <p:nvPr/>
        </p:nvSpPr>
        <p:spPr>
          <a:xfrm>
            <a:off x="3457575"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Rising fast]]></a:t>
            </a:r>
          </a:p>
        </p:txBody>
      </p:sp>
      <p:sp>
        <p:nvSpPr>
          <p:cNvPr id="30" name=""/>
          <p:cNvSpPr txBox="1"/>
          <p:nvPr/>
        </p:nvSpPr>
        <p:spPr>
          <a:xfrm>
            <a:off x="6229350"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Profit begins]]></a:t>
            </a:r>
          </a:p>
        </p:txBody>
      </p:sp>
      <p:sp>
        <p:nvSpPr>
          <p:cNvPr id="31" name=""/>
          <p:cNvSpPr txBox="1"/>
          <p:nvPr/>
        </p:nvSpPr>
        <p:spPr>
          <a:xfrm>
            <a:off x="9001125"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420">
                    <a:alpha val="100000"/>
                  </a:srgbClr>
                </a:solidFill>
                <a:latin typeface="Calibri"/>
              </a:rPr>
              <a:t><![CDATA[Increases distribution; competitors may appear]]></a:t>
            </a:r>
          </a:p>
        </p:txBody>
      </p:sp>
      <p:sp>
        <p:nvSpPr>
          <p:cNvPr id="32"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3"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4" name=""/>
          <p:cNvSpPr txBox="1"/>
          <p:nvPr/>
        </p:nvSpPr>
        <p:spPr>
          <a:xfrm>
            <a:off x="685800"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Maturity]]></a:t>
            </a:r>
          </a:p>
        </p:txBody>
      </p:sp>
      <p:sp>
        <p:nvSpPr>
          <p:cNvPr id="35" name=""/>
          <p:cNvSpPr txBox="1"/>
          <p:nvPr/>
        </p:nvSpPr>
        <p:spPr>
          <a:xfrm>
            <a:off x="3457575"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At their peak, levelling off]]></a:t>
            </a:r>
          </a:p>
        </p:txBody>
      </p:sp>
      <p:sp>
        <p:nvSpPr>
          <p:cNvPr id="36" name=""/>
          <p:cNvSpPr txBox="1"/>
          <p:nvPr/>
        </p:nvSpPr>
        <p:spPr>
          <a:xfrm>
            <a:off x="6229350"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ighest]]></a:t>
            </a:r>
          </a:p>
        </p:txBody>
      </p:sp>
      <p:sp>
        <p:nvSpPr>
          <p:cNvPr id="37" name=""/>
          <p:cNvSpPr txBox="1"/>
          <p:nvPr/>
        </p:nvSpPr>
        <p:spPr>
          <a:xfrm>
            <a:off x="9001125"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420">
                    <a:alpha val="100000"/>
                  </a:srgbClr>
                </a:solidFill>
                <a:latin typeface="Calibri"/>
              </a:rPr>
              <a:t><![CDATA[Defends market share; considers extension strategies]]></a:t>
            </a:r>
          </a:p>
        </p:txBody>
      </p:sp>
      <p:sp>
        <p:nvSpPr>
          <p:cNvPr id="38" name="" descr=""/>
          <p:cNvSpPr/>
          <p:nvPr/>
        </p:nvSpPr>
        <p:spPr>
          <a:xfrm>
            <a:off x="552450" y="4991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39" name="" descr=""/>
          <p:cNvSpPr/>
          <p:nvPr/>
        </p:nvSpPr>
        <p:spPr>
          <a:xfrm>
            <a:off x="552450" y="5648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Decline]]></a:t>
            </a:r>
          </a:p>
        </p:txBody>
      </p:sp>
      <p:sp>
        <p:nvSpPr>
          <p:cNvPr id="41" name=""/>
          <p:cNvSpPr txBox="1"/>
          <p:nvPr/>
        </p:nvSpPr>
        <p:spPr>
          <a:xfrm>
            <a:off x="3457575"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Falling]]></a:t>
            </a:r>
          </a:p>
        </p:txBody>
      </p:sp>
      <p:sp>
        <p:nvSpPr>
          <p:cNvPr id="42" name=""/>
          <p:cNvSpPr txBox="1"/>
          <p:nvPr/>
        </p:nvSpPr>
        <p:spPr>
          <a:xfrm>
            <a:off x="6229350"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Falling]]></a:t>
            </a:r>
          </a:p>
        </p:txBody>
      </p:sp>
      <p:sp>
        <p:nvSpPr>
          <p:cNvPr id="43" name=""/>
          <p:cNvSpPr txBox="1"/>
          <p:nvPr/>
        </p:nvSpPr>
        <p:spPr>
          <a:xfrm>
            <a:off x="9001125"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420">
                    <a:alpha val="100000"/>
                  </a:srgbClr>
                </a:solidFill>
                <a:latin typeface="Calibri"/>
              </a:rPr>
              <a:t><![CDATA[Uses extension strategies or withdraws the product]]></a:t>
            </a:r>
          </a:p>
        </p:txBody>
      </p:sp>
      <p:sp>
        <p:nvSpPr>
          <p:cNvPr id="4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tension Strategi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 extension strategy is an action taken to make a product last longer before it declin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ew featur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dding improvements or new versions - new flavours, sizes or technology.]]></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ew marke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ing to a new target market or in new countrie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packaging and rebrand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iving the product a fresh look or a new imag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ertising and price cu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new promotional campaign or a lower price to win back custome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Differentiation]]></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Standing out from the competition.]]></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Importance of Differenti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Product differentiation means making a product different from competitors' product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ow]]></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rough design, features, quality, branding, packaging or a unique selling poin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differentiated product gives customers a reason to choose it over rival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igher pric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will often pay more for a product they see as better or uniqu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yal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distinctive product and brand builds customer loyalty and repeat sal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ucozade: A Second Life]]></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2B2420">
                    <a:alpha val="100000"/>
                  </a:srgbClr>
                </a:solidFill>
                <a:latin typeface="Calibri"/>
              </a:rPr>
              <a:t><![CDATA[Lucozade was created in 1927 by a Newcastle chemist as a drink to give energy to people recovering from illness, and for decades it was sold in chemists wrapped in orange cellophane. By the late 1970s sales were falling, as the product had reached decline. In the 1980s its owners used an extension strategy: they repositioned Lucozade as an energy drink for sport, with new packaging and adverts featuring Olympic athlete Daley Thompson. The new target market - active young people - gave the product a whole new life.]]></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27]]></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Lucozade created as a drink for the sick]]></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80s]]></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Relaunched as a sports and energy drink]]></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Design mix]]></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balance of function, aesthetics and cost in a product's design.]]></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unc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well a product work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esthetic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a product appeals to the sense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duct life cycl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stages a product goes through: development, introduction, growth, maturity and decline.]]></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xtension strateg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action taken to extend the life of a product before it decline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duct differenti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aking a product different from competitors' product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ave the Product]]></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A brand of fizzy orange drink has been sold for 30 years, and sales have been falling for three years. Identify which stage of the life cycle it is in, then suggest three different extension strategies and say which you would choose and why.]]></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Identify the stage.]]></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Suggest three extension strategies.]]></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one and justify it.]]></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Decline identified, three distinct extension strategies (e.g. sugar-free version, new packaging, new market), and a justified choic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30765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31527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design mix.]]></a:t>
            </a:r>
          </a:p>
        </p:txBody>
      </p:sp>
      <p:sp>
        <p:nvSpPr>
          <p:cNvPr id="12" name="" descr=""/>
          <p:cNvSpPr/>
          <p:nvPr/>
        </p:nvSpPr>
        <p:spPr>
          <a:xfrm>
            <a:off x="552450" y="37814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8576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the design mix is balanced.]]></a:t>
            </a:r>
          </a:p>
        </p:txBody>
      </p:sp>
      <p:sp>
        <p:nvSpPr>
          <p:cNvPr id="15" name="" descr=""/>
          <p:cNvSpPr/>
          <p:nvPr/>
        </p:nvSpPr>
        <p:spPr>
          <a:xfrm>
            <a:off x="552450" y="44862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5624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Name the five stages of the product life cycle.]]></a:t>
            </a:r>
          </a:p>
        </p:txBody>
      </p:sp>
      <p:sp>
        <p:nvSpPr>
          <p:cNvPr id="18" name="" descr=""/>
          <p:cNvSpPr/>
          <p:nvPr/>
        </p:nvSpPr>
        <p:spPr>
          <a:xfrm>
            <a:off x="6210300" y="30765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6270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6762750" y="31527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Describe sales and profit at each stage.]]></a:t>
            </a:r>
          </a:p>
        </p:txBody>
      </p:sp>
      <p:sp>
        <p:nvSpPr>
          <p:cNvPr id="21" name="" descr=""/>
          <p:cNvSpPr/>
          <p:nvPr/>
        </p:nvSpPr>
        <p:spPr>
          <a:xfrm>
            <a:off x="6210300" y="37814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38576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extension strategies.]]></a:t>
            </a:r>
          </a:p>
        </p:txBody>
      </p:sp>
      <p:sp>
        <p:nvSpPr>
          <p:cNvPr id="24" name="" descr=""/>
          <p:cNvSpPr/>
          <p:nvPr/>
        </p:nvSpPr>
        <p:spPr>
          <a:xfrm>
            <a:off x="6210300" y="44862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45624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importance of differentiatio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design mix balances function, aesthetics and cost.]]></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product life cycle: development, introduction, growth, maturity and decline.]]></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xtension strategies: new features, new markets, repackaging, advertising and price cut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Differentiation gives customers a reason to choose the product over rivals.]]></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extension strategy a business could use for a product in decline.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Name the strategy, explain how it attracts customers again, and link it to sales rising and the product lasting longer.]]></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Produc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extension strategy'.]]></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element of the design mix.]]></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extension strategy a business could use for a product in declin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6 marks · Analy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alyse the importance to TrailPro Ltd of balancing the design mix.]]></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extension strategy'.]]></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ction to extend the product's life / delay dec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element of the design mix.]]></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ny one of: function; aesthetics; co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extension strategy a business could use for a product in declin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n extension strategy identifi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6 marks · Analy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Analyse the importance to TrailPro Ltd of balancing the design mix.]]></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TrailPro Ltd makes walking boots. Its boots are known for being extremely waterproof and hard-wearing, but customers say they look old-fashioned. Younger customers are buying…]]></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Analyse. Worth 6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6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waterproof boots, old-fashioned look, younger 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O3a (Analysis, 3 marks): chains of reasoning about function, aesthetics and co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2026-09-28T07:08:56Z</dcterms:created>
  <dcterms:modified xsi:type="dcterms:W3CDTF">2026-09-28T07:08:56Z</dcterms:modified>
  <dc:title>Product</dc:title>
  <dc:description>Generated from a pasted lesson-pack script.</dc:description>
  <dc:subject>Making marketing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