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9fee4ce10c096ad303c9172d47a248b19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9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9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9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a6c9f6745c9e2a20151c661f304bd4f19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0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20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02.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03.png"/>
  <Relationship Id="rId3" Type="http://schemas.openxmlformats.org/officeDocument/2006/relationships/image" Target="../media/1232fa5d78690fb96192ead282d5b180b7ebc80d20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0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0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0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0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900" spc="0" u="none" cap="none">
                <a:solidFill>
                  <a:srgbClr val="FFFFFF">
                    <a:alpha val="100000"/>
                  </a:srgbClr>
                </a:solidFill>
                <a:latin typeface="Georgia"/>
              </a:rPr>
              <a:t><![CDATA[Using the marketing mix to make business decision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5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distribution channel?]]></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 wholesaler do?]]></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ulti-channel distribution?]]></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an e-tailer over a shop.]]></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distribution channel?]]></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route a product takes from producer to customer.]]></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 wholesaler do?]]></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ys in bulk from producers and sells smaller quantities to retailer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ulti-channel distribu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through several channels at onc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an e-tailer over a shop.]]></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Lower costs, wider reach or 24-hour open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each element of the marketing mix influences the other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to use the marketing mix to build competitive advantag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an integrated marketing mix influences competitive advantag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Use the marketing mix to make and justify business decision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ach P Affects the Oth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hange one element of the mix, and the others usually have to change too.]]></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 affects 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higher-quality product costs more to make and can justify a higher pric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ce affects promo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ow price may be the main message of the promotion; a premium price needs promotion that builds a premium imag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motion affects 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moting nationally only works if the product is available nationall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ce affects 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through intermediaries adds costs, so the price rises; selling direct online can lower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e Change, Four Effec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85950"/>
            <a:ext cx="110490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Decision]]></a:t>
            </a:r>
          </a:p>
        </p:txBody>
      </p:sp>
      <p:sp>
        <p:nvSpPr>
          <p:cNvPr id="11" name=""/>
          <p:cNvSpPr txBox="1"/>
          <p:nvPr/>
        </p:nvSpPr>
        <p:spPr>
          <a:xfrm>
            <a:off x="28956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duct]]></a:t>
            </a:r>
          </a:p>
        </p:txBody>
      </p:sp>
      <p:sp>
        <p:nvSpPr>
          <p:cNvPr id="12" name=""/>
          <p:cNvSpPr txBox="1"/>
          <p:nvPr/>
        </p:nvSpPr>
        <p:spPr>
          <a:xfrm>
            <a:off x="51054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ice]]></a:t>
            </a:r>
          </a:p>
        </p:txBody>
      </p:sp>
      <p:sp>
        <p:nvSpPr>
          <p:cNvPr id="13" name=""/>
          <p:cNvSpPr txBox="1"/>
          <p:nvPr/>
        </p:nvSpPr>
        <p:spPr>
          <a:xfrm>
            <a:off x="73152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motion]]></a:t>
            </a:r>
          </a:p>
        </p:txBody>
      </p:sp>
      <p:sp>
        <p:nvSpPr>
          <p:cNvPr id="14" name=""/>
          <p:cNvSpPr txBox="1"/>
          <p:nvPr/>
        </p:nvSpPr>
        <p:spPr>
          <a:xfrm>
            <a:off x="9525000" y="18859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lace]]></a:t>
            </a:r>
          </a:p>
        </p:txBody>
      </p:sp>
      <p:sp>
        <p:nvSpPr>
          <p:cNvPr id="15" name="" descr=""/>
          <p:cNvSpPr/>
          <p:nvPr/>
        </p:nvSpPr>
        <p:spPr>
          <a:xfrm>
            <a:off x="552450" y="2324100"/>
            <a:ext cx="11049000" cy="666750"/>
          </a:xfrm>
          <a:prstGeom prst="rect">
            <a:avLst/>
          </a:prstGeom>
          <a:solidFill>
            <a:srgbClr val="FBF4EA">
              <a:alpha val="100000"/>
            </a:srgbClr>
          </a:solidFill>
          <a:ln w="9525">
            <a:noFill/>
          </a:ln>
        </p:spPr>
        <p:txBody>
          <a:bodyPr vertOverflow="clip" rtlCol="0" anchor="ctr"/>
          <a:lstStyle/>
          <a:p>
            <a:pPr algn="ctr"/>
            <a:r>
              <a:t/>
            </a:r>
          </a:p>
        </p:txBody>
      </p:sp>
      <p:sp>
        <p:nvSpPr>
          <p:cNvPr id="16" name="" descr=""/>
          <p:cNvSpPr/>
          <p:nvPr/>
        </p:nvSpPr>
        <p:spPr>
          <a:xfrm>
            <a:off x="552450" y="2981325"/>
            <a:ext cx="11049000" cy="9525"/>
          </a:xfrm>
          <a:prstGeom prst="rect">
            <a:avLst/>
          </a:prstGeom>
          <a:solidFill>
            <a:srgbClr val="E4D2BB">
              <a:alpha val="100000"/>
            </a:srgbClr>
          </a:solidFill>
          <a:ln w="9525">
            <a:noFill/>
          </a:ln>
        </p:spPr>
        <p:txBody>
          <a:bodyPr vertOverflow="clip" rtlCol="0" anchor="ctr"/>
          <a:lstStyle/>
          <a:p>
            <a:pPr algn="ctr"/>
            <a:r>
              <a:t/>
            </a:r>
          </a:p>
        </p:txBody>
      </p:sp>
      <p:sp>
        <p:nvSpPr>
          <p:cNvPr id="17" name=""/>
          <p:cNvSpPr txBox="1"/>
          <p:nvPr/>
        </p:nvSpPr>
        <p:spPr>
          <a:xfrm>
            <a:off x="6858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Launch a premium range]]></a:t>
            </a:r>
          </a:p>
        </p:txBody>
      </p:sp>
      <p:sp>
        <p:nvSpPr>
          <p:cNvPr id="18" name=""/>
          <p:cNvSpPr txBox="1"/>
          <p:nvPr/>
        </p:nvSpPr>
        <p:spPr>
          <a:xfrm>
            <a:off x="28956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Better ingredients and packaging]]></a:t>
            </a:r>
          </a:p>
        </p:txBody>
      </p:sp>
      <p:sp>
        <p:nvSpPr>
          <p:cNvPr id="19" name=""/>
          <p:cNvSpPr txBox="1"/>
          <p:nvPr/>
        </p:nvSpPr>
        <p:spPr>
          <a:xfrm>
            <a:off x="51054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er]]></a:t>
            </a:r>
          </a:p>
        </p:txBody>
      </p:sp>
      <p:sp>
        <p:nvSpPr>
          <p:cNvPr id="20" name=""/>
          <p:cNvSpPr txBox="1"/>
          <p:nvPr/>
        </p:nvSpPr>
        <p:spPr>
          <a:xfrm>
            <a:off x="73152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tylish, aspirational adverts]]></a:t>
            </a:r>
          </a:p>
        </p:txBody>
      </p:sp>
      <p:sp>
        <p:nvSpPr>
          <p:cNvPr id="21" name=""/>
          <p:cNvSpPr txBox="1"/>
          <p:nvPr/>
        </p:nvSpPr>
        <p:spPr>
          <a:xfrm>
            <a:off x="9525000" y="23241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pmarket stores and own website]]></a:t>
            </a:r>
          </a:p>
        </p:txBody>
      </p:sp>
      <p:sp>
        <p:nvSpPr>
          <p:cNvPr id="22" name="" descr=""/>
          <p:cNvSpPr/>
          <p:nvPr/>
        </p:nvSpPr>
        <p:spPr>
          <a:xfrm>
            <a:off x="552450" y="2990850"/>
            <a:ext cx="11049000" cy="666750"/>
          </a:xfrm>
          <a:prstGeom prst="rect">
            <a:avLst/>
          </a:prstGeom>
          <a:solidFill>
            <a:srgbClr val="FFFFFF">
              <a:alpha val="100000"/>
            </a:srgbClr>
          </a:solidFill>
          <a:ln w="9525">
            <a:noFill/>
          </a:ln>
        </p:spPr>
        <p:txBody>
          <a:bodyPr vertOverflow="clip" rtlCol="0" anchor="ctr"/>
          <a:lstStyle/>
          <a:p>
            <a:pPr algn="ctr"/>
            <a:r>
              <a:t/>
            </a:r>
          </a:p>
        </p:txBody>
      </p:sp>
      <p:sp>
        <p:nvSpPr>
          <p:cNvPr id="23" name="" descr=""/>
          <p:cNvSpPr/>
          <p:nvPr/>
        </p:nvSpPr>
        <p:spPr>
          <a:xfrm>
            <a:off x="552450" y="3648075"/>
            <a:ext cx="11049000" cy="9525"/>
          </a:xfrm>
          <a:prstGeom prst="rect">
            <a:avLst/>
          </a:prstGeom>
          <a:solidFill>
            <a:srgbClr val="E4D2BB">
              <a:alpha val="100000"/>
            </a:srgbClr>
          </a:solidFill>
          <a:ln w="9525">
            <a:noFill/>
          </a:ln>
        </p:spPr>
        <p:txBody>
          <a:bodyPr vertOverflow="clip" rtlCol="0" anchor="ctr"/>
          <a:lstStyle/>
          <a:p>
            <a:pPr algn="ctr"/>
            <a:r>
              <a:t/>
            </a:r>
          </a:p>
        </p:txBody>
      </p:sp>
      <p:sp>
        <p:nvSpPr>
          <p:cNvPr id="24" name=""/>
          <p:cNvSpPr txBox="1"/>
          <p:nvPr/>
        </p:nvSpPr>
        <p:spPr>
          <a:xfrm>
            <a:off x="6858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Target students]]></a:t>
            </a:r>
          </a:p>
        </p:txBody>
      </p:sp>
      <p:sp>
        <p:nvSpPr>
          <p:cNvPr id="25" name=""/>
          <p:cNvSpPr txBox="1"/>
          <p:nvPr/>
        </p:nvSpPr>
        <p:spPr>
          <a:xfrm>
            <a:off x="28956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maller, simpler versions]]></a:t>
            </a:r>
          </a:p>
        </p:txBody>
      </p:sp>
      <p:sp>
        <p:nvSpPr>
          <p:cNvPr id="26" name=""/>
          <p:cNvSpPr txBox="1"/>
          <p:nvPr/>
        </p:nvSpPr>
        <p:spPr>
          <a:xfrm>
            <a:off x="51054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wer, with student discounts]]></a:t>
            </a:r>
          </a:p>
        </p:txBody>
      </p:sp>
      <p:sp>
        <p:nvSpPr>
          <p:cNvPr id="27" name=""/>
          <p:cNvSpPr txBox="1"/>
          <p:nvPr/>
        </p:nvSpPr>
        <p:spPr>
          <a:xfrm>
            <a:off x="73152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ocial media and campus events]]></a:t>
            </a:r>
          </a:p>
        </p:txBody>
      </p:sp>
      <p:sp>
        <p:nvSpPr>
          <p:cNvPr id="28" name=""/>
          <p:cNvSpPr txBox="1"/>
          <p:nvPr/>
        </p:nvSpPr>
        <p:spPr>
          <a:xfrm>
            <a:off x="9525000" y="29908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ear universities and online]]></a:t>
            </a:r>
          </a:p>
        </p:txBody>
      </p:sp>
      <p:sp>
        <p:nvSpPr>
          <p:cNvPr id="29" name="" descr=""/>
          <p:cNvSpPr/>
          <p:nvPr/>
        </p:nvSpPr>
        <p:spPr>
          <a:xfrm>
            <a:off x="552450" y="3657600"/>
            <a:ext cx="11049000" cy="666750"/>
          </a:xfrm>
          <a:prstGeom prst="rect">
            <a:avLst/>
          </a:prstGeom>
          <a:solidFill>
            <a:srgbClr val="FBF4EA">
              <a:alpha val="100000"/>
            </a:srgbClr>
          </a:solidFill>
          <a:ln w="9525">
            <a:noFill/>
          </a:ln>
        </p:spPr>
        <p:txBody>
          <a:bodyPr vertOverflow="clip" rtlCol="0" anchor="ctr"/>
          <a:lstStyle/>
          <a:p>
            <a:pPr algn="ctr"/>
            <a:r>
              <a:t/>
            </a:r>
          </a:p>
        </p:txBody>
      </p:sp>
      <p:sp>
        <p:nvSpPr>
          <p:cNvPr id="30" name="" descr=""/>
          <p:cNvSpPr/>
          <p:nvPr/>
        </p:nvSpPr>
        <p:spPr>
          <a:xfrm>
            <a:off x="552450" y="4314825"/>
            <a:ext cx="11049000" cy="9525"/>
          </a:xfrm>
          <a:prstGeom prst="rect">
            <a:avLst/>
          </a:prstGeom>
          <a:solidFill>
            <a:srgbClr val="E4D2BB">
              <a:alpha val="100000"/>
            </a:srgbClr>
          </a:solidFill>
          <a:ln w="9525">
            <a:noFill/>
          </a:ln>
        </p:spPr>
        <p:txBody>
          <a:bodyPr vertOverflow="clip" rtlCol="0" anchor="ctr"/>
          <a:lstStyle/>
          <a:p>
            <a:pPr algn="ctr"/>
            <a:r>
              <a:t/>
            </a:r>
          </a:p>
        </p:txBody>
      </p:sp>
      <p:sp>
        <p:nvSpPr>
          <p:cNvPr id="31" name=""/>
          <p:cNvSpPr txBox="1"/>
          <p:nvPr/>
        </p:nvSpPr>
        <p:spPr>
          <a:xfrm>
            <a:off x="6858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Enter a new country]]></a:t>
            </a:r>
          </a:p>
        </p:txBody>
      </p:sp>
      <p:sp>
        <p:nvSpPr>
          <p:cNvPr id="32" name=""/>
          <p:cNvSpPr txBox="1"/>
          <p:nvPr/>
        </p:nvSpPr>
        <p:spPr>
          <a:xfrm>
            <a:off x="28956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dapted to local tastes]]></a:t>
            </a:r>
          </a:p>
        </p:txBody>
      </p:sp>
      <p:sp>
        <p:nvSpPr>
          <p:cNvPr id="33" name=""/>
          <p:cNvSpPr txBox="1"/>
          <p:nvPr/>
        </p:nvSpPr>
        <p:spPr>
          <a:xfrm>
            <a:off x="51054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et for local incomes and rivals]]></a:t>
            </a:r>
          </a:p>
        </p:txBody>
      </p:sp>
      <p:sp>
        <p:nvSpPr>
          <p:cNvPr id="34" name=""/>
          <p:cNvSpPr txBox="1"/>
          <p:nvPr/>
        </p:nvSpPr>
        <p:spPr>
          <a:xfrm>
            <a:off x="73152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n the local language and media]]></a:t>
            </a:r>
          </a:p>
        </p:txBody>
      </p:sp>
      <p:sp>
        <p:nvSpPr>
          <p:cNvPr id="35" name=""/>
          <p:cNvSpPr txBox="1"/>
          <p:nvPr/>
        </p:nvSpPr>
        <p:spPr>
          <a:xfrm>
            <a:off x="9525000" y="36576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000" spc="0" u="none" cap="none">
                <a:solidFill>
                  <a:srgbClr val="2B2420">
                    <a:alpha val="100000"/>
                  </a:srgbClr>
                </a:solidFill>
                <a:latin typeface="Calibri"/>
              </a:rPr>
              <a:t><![CDATA[Local retailers or a local website]]></a:t>
            </a:r>
          </a:p>
        </p:txBody>
      </p:sp>
      <p:sp>
        <p:nvSpPr>
          <p:cNvPr id="3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etitive Advanta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ompetitive advantage is anything that makes a business more attractive to customers than its rival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rodu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etter, unique or more reliable product that rivals cannot match.]]></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ower costs that allow lower prices, or a premium brand that allows higher on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romo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trong, trusted brand that customers recognise and choos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ough 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easier to buy from - more locations, faster delivery, better online shopping.]]></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n Integrated Mix Builds Advanta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en all four Ps work together, the advantage is hard for rivals to cop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nsistenc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element sends the same message to the same target marke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ard to cop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ival can copy a price, but not a whole mix built over yea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ear position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know exactly what the business stands fo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weak lin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e element that does not fit - a cheap-looking advert for a luxury product - damages the whole mix.]]></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Mix That Fi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Premium product, premium price, stylish promotion, upmarket place: an integrated mix.]]></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Every element of this launch says the same thing: premium. The packaging, the price, the display and the store all match - and that consistency is what convinces customers the product is worth paying more fo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mark: A Low-Cost Mix]]></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Primark sells fashionable clothing at very low prices, and every element of its marketing mix supports that. Its product is on-trend but simple and made in huge quantities to keep costs down. Its prices are among the lowest on the high street. For most of its history it spent very little on traditional advertising, relying on social media, word of mouth and customers sharing their purchases online. And it sold mainly through large stores in busy locations rather than online, avoiding the costs of delivery and returns. The integrated low-cost mix is hard for rivals to cop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Low]]></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rices, costs and advertising spen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Store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ts main place, rather than online deliver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ing mix]]></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combination of product, price, promotion and place.]]></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tegrated marketing mix]]></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mix where all four Ps fit together for the same target market.]]></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petitive advanta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ything that makes a business more attractive to customers than its rivals.]]></a:t>
            </a:r>
          </a:p>
        </p:txBody>
      </p:sp>
      <p:sp>
        <p:nvSpPr>
          <p:cNvPr id="15" name="" descr=""/>
          <p:cNvSpPr/>
          <p:nvPr/>
        </p:nvSpPr>
        <p:spPr>
          <a:xfrm>
            <a:off x="62293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ositio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business wants customers to see its product compared with competitor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ild the Mix]]></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2B2420">
                    <a:alpha val="100000"/>
                  </a:srgbClr>
                </a:solidFill>
                <a:latin typeface="Calibri"/>
              </a:rPr>
              <a:t><![CDATA[A bakery chain wants to launch a new range of gluten-free cakes. Choose a target market, then decide all four Ps so that they fit together. Finally, explain what gives your range a competitive advantag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a target marke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the product, price, promotion and plac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eck they fit together.]]></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the competitive advantage.]]></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clear target market with all four Ps consistent with it, and a competitive advantage linked to at least one P.]]></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each P influences the others.]]></a:t>
            </a:r>
          </a:p>
        </p:txBody>
      </p:sp>
      <p:sp>
        <p:nvSpPr>
          <p:cNvPr id="12"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ompetitive advantage.]]></a:t>
            </a:r>
          </a:p>
        </p:txBody>
      </p:sp>
      <p:sp>
        <p:nvSpPr>
          <p:cNvPr id="15"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an integrated mix creates competitive advantage.]]></a:t>
            </a:r>
          </a:p>
        </p:txBody>
      </p:sp>
      <p:sp>
        <p:nvSpPr>
          <p:cNvPr id="18"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the mix to make and justify a business decisi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ach element of the marketing mix affects the other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ompetitive advantage can come from product, price, promotion or plac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n integrated mix is consistent, clear and hard for rivals to copy.]]></a:t>
            </a:r>
          </a:p>
        </p:txBody>
      </p:sp>
      <p:sp>
        <p:nvSpPr>
          <p:cNvPr id="12"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3"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4"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way a business could use its marketing mix to gain a competitive advantage. (3 marks)]]></a:t>
            </a:r>
          </a:p>
        </p:txBody>
      </p:sp>
      <p:sp>
        <p:nvSpPr>
          <p:cNvPr id="15"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In mix questions, show the knock-on effect: a change to one P should lead you to explain how at least one other P changes too.]]></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2026-09-28T07:08:59Z</dcterms:created>
  <dcterms:modified xsi:type="dcterms:W3CDTF">2026-09-28T07:08:59Z</dcterms:modified>
  <dc:title>Using the marketing mix to make business decisions</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