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9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f38f57666f4ef013007c02628c38b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fa218b06bf87565e9fb134b03f1a8c2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8.png"/>
  <Relationship Id="rId3" Type="http://schemas.openxmlformats.org/officeDocument/2006/relationships/image" Target="../media/5e12e67e9c49070d4f4e811a2ce8cbc31f3773249.jpg"/>
  <Relationship Id="rId4" Type="http://schemas.openxmlformats.org/officeDocument/2006/relationships/image" Target="../media/b2eaeb94012f5ee7a5b561143c5bbaf403d738481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2.png"/>
  <Relationship Id="rId3" Type="http://schemas.openxmlformats.org/officeDocument/2006/relationships/image" Target="../media/1de0ddc93f50c5d871df0ad285716be1dc1ce9391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4.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6.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7.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8.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9.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1.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operation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operational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Making Marketing Decis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parts of the design mix.]]></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n extension strategy?]]></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cost-plus pricing?]]></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competitive advantag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From Making Marketing Decisions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parts of the design mix.]]></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unction, aesthetics and cost.]]></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n extension strateg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 action taken to extend a product's lif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cost-plus pric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dding a percentage mark-up to the cost of a produc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competitive advantag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thing that makes a business more attractive to customers than its rival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urpose of business operation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job, batch and flow production, with their advantages and disadvantage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productivity i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technology on production: costs, productivity, quality and flexibility.]]></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Are Business Op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Operations are the activities that turn inputs into the goods and services a business sell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pu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aw materials, components, labour, machinery and energ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proc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king, assembling, preparing or delivering the product or servic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utpu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inished goods or services, sold to customer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ai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o produce products of the right quality, at the right cost, in the right quantity, at the right tim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Production Process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Job, batch and flow.]]></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ree Production Process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Job produ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ne product made at a time, usually to a customer's individual order. Every product is unique - a wedding dress, a bespoke kitchen, a building.]]></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Batch produ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group of identical products made together, then the process switches to a different batch - loaves of bread, then rolls; a batch of red paint, then blue.]]></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low produ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dentical products made continuously on a production line, often by machines - cars, cans of drink, chocolate ba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ne at a Time, or Thousands a Day?]]></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two extremes of production.]]></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Job production: every suit is unique.]]></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low production: identical cars, non-stop.]]></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aring Production Process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eatur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Job]]></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Batch]]></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low]]></a:t>
            </a:r>
          </a:p>
        </p:txBody>
      </p:sp>
      <p:sp>
        <p:nvSpPr>
          <p:cNvPr id="14" name="" descr=""/>
          <p:cNvSpPr/>
          <p:nvPr/>
        </p:nvSpPr>
        <p:spPr>
          <a:xfrm>
            <a:off x="552450" y="23241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718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Number made]]></a:t>
            </a:r>
          </a:p>
        </p:txBody>
      </p:sp>
      <p:sp>
        <p:nvSpPr>
          <p:cNvPr id="17" name=""/>
          <p:cNvSpPr txBox="1"/>
          <p:nvPr/>
        </p:nvSpPr>
        <p:spPr>
          <a:xfrm>
            <a:off x="3457575"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ne at a time]]></a:t>
            </a:r>
          </a:p>
        </p:txBody>
      </p:sp>
      <p:sp>
        <p:nvSpPr>
          <p:cNvPr id="18" name=""/>
          <p:cNvSpPr txBox="1"/>
          <p:nvPr/>
        </p:nvSpPr>
        <p:spPr>
          <a:xfrm>
            <a:off x="6229350"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Groups of identical items]]></a:t>
            </a:r>
          </a:p>
        </p:txBody>
      </p:sp>
      <p:sp>
        <p:nvSpPr>
          <p:cNvPr id="19" name=""/>
          <p:cNvSpPr txBox="1"/>
          <p:nvPr/>
        </p:nvSpPr>
        <p:spPr>
          <a:xfrm>
            <a:off x="9001125"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uge numbers, continuously]]></a:t>
            </a:r>
          </a:p>
        </p:txBody>
      </p:sp>
      <p:sp>
        <p:nvSpPr>
          <p:cNvPr id="20" name="" descr=""/>
          <p:cNvSpPr/>
          <p:nvPr/>
        </p:nvSpPr>
        <p:spPr>
          <a:xfrm>
            <a:off x="552450" y="29813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290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oduct]]></a:t>
            </a:r>
          </a:p>
        </p:txBody>
      </p:sp>
      <p:sp>
        <p:nvSpPr>
          <p:cNvPr id="23" name=""/>
          <p:cNvSpPr txBox="1"/>
          <p:nvPr/>
        </p:nvSpPr>
        <p:spPr>
          <a:xfrm>
            <a:off x="3457575"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nique, made to order]]></a:t>
            </a:r>
          </a:p>
        </p:txBody>
      </p:sp>
      <p:sp>
        <p:nvSpPr>
          <p:cNvPr id="24" name=""/>
          <p:cNvSpPr txBox="1"/>
          <p:nvPr/>
        </p:nvSpPr>
        <p:spPr>
          <a:xfrm>
            <a:off x="6229350"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ame within a batch]]></a:t>
            </a:r>
          </a:p>
        </p:txBody>
      </p:sp>
      <p:sp>
        <p:nvSpPr>
          <p:cNvPr id="25" name=""/>
          <p:cNvSpPr txBox="1"/>
          <p:nvPr/>
        </p:nvSpPr>
        <p:spPr>
          <a:xfrm>
            <a:off x="9001125"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Identical]]></a:t>
            </a:r>
          </a:p>
        </p:txBody>
      </p:sp>
      <p:sp>
        <p:nvSpPr>
          <p:cNvPr id="26" name="" descr=""/>
          <p:cNvSpPr/>
          <p:nvPr/>
        </p:nvSpPr>
        <p:spPr>
          <a:xfrm>
            <a:off x="552450" y="363855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2862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ost per unit]]></a:t>
            </a:r>
          </a:p>
        </p:txBody>
      </p:sp>
      <p:sp>
        <p:nvSpPr>
          <p:cNvPr id="29" name=""/>
          <p:cNvSpPr txBox="1"/>
          <p:nvPr/>
        </p:nvSpPr>
        <p:spPr>
          <a:xfrm>
            <a:off x="3457575"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a:t>
            </a:r>
          </a:p>
        </p:txBody>
      </p:sp>
      <p:sp>
        <p:nvSpPr>
          <p:cNvPr id="30" name=""/>
          <p:cNvSpPr txBox="1"/>
          <p:nvPr/>
        </p:nvSpPr>
        <p:spPr>
          <a:xfrm>
            <a:off x="6229350"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Medium]]></a:t>
            </a:r>
          </a:p>
        </p:txBody>
      </p:sp>
      <p:sp>
        <p:nvSpPr>
          <p:cNvPr id="31" name=""/>
          <p:cNvSpPr txBox="1"/>
          <p:nvPr/>
        </p:nvSpPr>
        <p:spPr>
          <a:xfrm>
            <a:off x="9001125"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w]]></a:t>
            </a:r>
          </a:p>
        </p:txBody>
      </p:sp>
      <p:sp>
        <p:nvSpPr>
          <p:cNvPr id="32" name="" descr=""/>
          <p:cNvSpPr/>
          <p:nvPr/>
        </p:nvSpPr>
        <p:spPr>
          <a:xfrm>
            <a:off x="552450" y="429577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43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Workers]]></a:t>
            </a:r>
          </a:p>
        </p:txBody>
      </p:sp>
      <p:sp>
        <p:nvSpPr>
          <p:cNvPr id="35" name=""/>
          <p:cNvSpPr txBox="1"/>
          <p:nvPr/>
        </p:nvSpPr>
        <p:spPr>
          <a:xfrm>
            <a:off x="3457575"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ly skilled]]></a:t>
            </a:r>
          </a:p>
        </p:txBody>
      </p:sp>
      <p:sp>
        <p:nvSpPr>
          <p:cNvPr id="36" name=""/>
          <p:cNvSpPr txBox="1"/>
          <p:nvPr/>
        </p:nvSpPr>
        <p:spPr>
          <a:xfrm>
            <a:off x="6229350"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emi-skilled]]></a:t>
            </a:r>
          </a:p>
        </p:txBody>
      </p:sp>
      <p:sp>
        <p:nvSpPr>
          <p:cNvPr id="37" name=""/>
          <p:cNvSpPr txBox="1"/>
          <p:nvPr/>
        </p:nvSpPr>
        <p:spPr>
          <a:xfrm>
            <a:off x="9001125"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Mostly machines, less skilled]]></a:t>
            </a:r>
          </a:p>
        </p:txBody>
      </p:sp>
      <p:sp>
        <p:nvSpPr>
          <p:cNvPr id="38" name="" descr=""/>
          <p:cNvSpPr/>
          <p:nvPr/>
        </p:nvSpPr>
        <p:spPr>
          <a:xfrm>
            <a:off x="552450" y="49530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56007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Flexibility]]></a:t>
            </a:r>
          </a:p>
        </p:txBody>
      </p:sp>
      <p:sp>
        <p:nvSpPr>
          <p:cNvPr id="41" name=""/>
          <p:cNvSpPr txBox="1"/>
          <p:nvPr/>
        </p:nvSpPr>
        <p:spPr>
          <a:xfrm>
            <a:off x="3457575"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Very high]]></a:t>
            </a:r>
          </a:p>
        </p:txBody>
      </p:sp>
      <p:sp>
        <p:nvSpPr>
          <p:cNvPr id="42" name=""/>
          <p:cNvSpPr txBox="1"/>
          <p:nvPr/>
        </p:nvSpPr>
        <p:spPr>
          <a:xfrm>
            <a:off x="6229350"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ome]]></a:t>
            </a:r>
          </a:p>
        </p:txBody>
      </p:sp>
      <p:sp>
        <p:nvSpPr>
          <p:cNvPr id="43" name=""/>
          <p:cNvSpPr txBox="1"/>
          <p:nvPr/>
        </p:nvSpPr>
        <p:spPr>
          <a:xfrm>
            <a:off x="9001125"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Very low]]></a:t>
            </a:r>
          </a:p>
        </p:txBody>
      </p:sp>
      <p:sp>
        <p:nvSpPr>
          <p:cNvPr id="44" name="" descr=""/>
          <p:cNvSpPr/>
          <p:nvPr/>
        </p:nvSpPr>
        <p:spPr>
          <a:xfrm>
            <a:off x="552450" y="56102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45" name="" descr=""/>
          <p:cNvSpPr/>
          <p:nvPr/>
        </p:nvSpPr>
        <p:spPr>
          <a:xfrm>
            <a:off x="552450" y="62579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6" name=""/>
          <p:cNvSpPr txBox="1"/>
          <p:nvPr/>
        </p:nvSpPr>
        <p:spPr>
          <a:xfrm>
            <a:off x="685800"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Example]]></a:t>
            </a:r>
          </a:p>
        </p:txBody>
      </p:sp>
      <p:sp>
        <p:nvSpPr>
          <p:cNvPr id="47" name=""/>
          <p:cNvSpPr txBox="1"/>
          <p:nvPr/>
        </p:nvSpPr>
        <p:spPr>
          <a:xfrm>
            <a:off x="3457575"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Wedding dress]]></a:t>
            </a:r>
          </a:p>
        </p:txBody>
      </p:sp>
      <p:sp>
        <p:nvSpPr>
          <p:cNvPr id="48" name=""/>
          <p:cNvSpPr txBox="1"/>
          <p:nvPr/>
        </p:nvSpPr>
        <p:spPr>
          <a:xfrm>
            <a:off x="6229350"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Bread]]></a:t>
            </a:r>
          </a:p>
        </p:txBody>
      </p:sp>
      <p:sp>
        <p:nvSpPr>
          <p:cNvPr id="49" name=""/>
          <p:cNvSpPr txBox="1"/>
          <p:nvPr/>
        </p:nvSpPr>
        <p:spPr>
          <a:xfrm>
            <a:off x="9001125"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ars]]></a:t>
            </a:r>
          </a:p>
        </p:txBody>
      </p:sp>
      <p:sp>
        <p:nvSpPr>
          <p:cNvPr id="5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atch by Bat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Batch production: one batch of rolls, then a batch of croissant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bakery is the classic example of batch production. It makes a batch of rolls, then switches to croissants, then to loaves. Each batch is identical, but the business can still offer variety - at the cost of time lost changing over between batche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lexibility or Low Co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JOB AND BATCH PRODUCTION]]></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lexible: products can be changed or customise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uits small orders and variet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get what they wan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higher cost per un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killed staff are expensive.]]></a:t>
            </a:r>
          </a:p>
        </p:txBody>
      </p:sp>
      <p:sp>
        <p:nvSpPr>
          <p:cNvPr id="13" name="" descr=""/>
          <p:cNvSpPr/>
          <p:nvPr/>
        </p:nvSpPr>
        <p:spPr>
          <a:xfrm>
            <a:off x="632460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FLOW PRODUCTION]]></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ery low cost per unit through economies of scal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onsistent quality from machin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uge outpu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expensive to set up.]]></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flexible: hard to change the product, and boring, repetitive work.]]></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echnology and Produc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How machines and computers change operation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ductiv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oductivity is the output produced per worker, or per machine, in a period of tim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akery worker who makes 400 loaves a day is more productive than one who makes 300.]]></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igher productivity means more output for the same cost, so the cost of each unit falls.]]></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to raise 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tter technology, training, and motivated staff.]]></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Impact of Technology on Produ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st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chines are expensive to buy, but reduce labour costs and waste, so cost per unit falls over time.]]></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ductiv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obots and automated machines work faster and non-stop, producing far more output.]]></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mputer-controlled machines make every product to exactly the same standard, with fewer mistakes.]]></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lexibi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dern computer-aided machines can be reprogrammed quickly, so even flow production can offer some variet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organ: Still Built by Hand]]></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The Morgan Motor Company has made cars in Malvern, Worcestershire, since 1910. While most car makers use flow production with thousands of robots, Morgan still builds its cars largely by hand, using skilled craftspeople and, on many models, a frame made partly of ash wood. Customers can choose colours, leather and details for their own car. Output is tiny compared with a mass-market factory and each car costs far more - but customers pay for a hand-built, personalised car that flow production could never offer.]]></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1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Morgan founded in Malvern]]></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By hand]]></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How most of each car is buil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peration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activities that turn inputs into goods and service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Job produc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one unique product at a time, usually to order.]]></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atch produc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a group of identical products together before switching to another batch.]]></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low produc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identical products continuously on a production lin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iv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utput per worker or per machine in a period of time.]]></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utom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Using machines and computers to carry out tasks with little human inpu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ich Process?]]></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2B2420">
                    <a:alpha val="100000"/>
                  </a:srgbClr>
                </a:solidFill>
                <a:latin typeface="Calibri"/>
              </a:rPr>
              <a:t><![CDATA[Choose the best production process for each and explain why: a custom-built garden shed; 50,000 identical cans of cola a day; 200 birthday cards in each of 20 designs; a portrait painting; frozen pizzas in six flavours.]]></a:t>
            </a:r>
          </a:p>
        </p:txBody>
      </p:sp>
      <p:sp>
        <p:nvSpPr>
          <p:cNvPr id="15" name="" descr=""/>
          <p:cNvSpPr/>
          <p:nvPr/>
        </p:nvSpPr>
        <p:spPr>
          <a:xfrm>
            <a:off x="552450" y="4086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job, batch or flow.]]></a:t>
            </a:r>
          </a:p>
        </p:txBody>
      </p:sp>
      <p:sp>
        <p:nvSpPr>
          <p:cNvPr id="18" name="" descr=""/>
          <p:cNvSpPr/>
          <p:nvPr/>
        </p:nvSpPr>
        <p:spPr>
          <a:xfrm>
            <a:off x="552450" y="471487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your choice.]]></a:t>
            </a:r>
          </a:p>
        </p:txBody>
      </p:sp>
      <p:sp>
        <p:nvSpPr>
          <p:cNvPr id="21"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Job for the shed and the portrait, flow for the cola, batch for the cards and the pizzas, each with a reason about quantity, variety and cost.]]></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operations are.]]></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job production.]]></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batch production.]]></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low production.]]></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the three processe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ductivity.]]></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technology affects costs and productivity.]]></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technology affects quality and flexibility.]]></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Job production: unique products, high cost, very flexibl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atch production: groups of identical products, some flexibilit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Flow production: identical products continuously, low unit cost, inflexibl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echnology affects costs, productivity, quality and flexibility.]]></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impact on a business of introducing automated machinery into its production.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100" spc="0" u="none" cap="none">
                <a:solidFill>
                  <a:srgbClr val="E4D2BB">
                    <a:alpha val="100000"/>
                  </a:srgbClr>
                </a:solidFill>
                <a:latin typeface="Calibri"/>
              </a:rPr>
              <a:t><![CDATA[Technology questions have two sides: high set-up costs now, lower unit costs and better quality later. Use the business's context to decide which matters mor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2026-09-28T07:14:43Z</dcterms:created>
  <dcterms:modified xsi:type="dcterms:W3CDTF">2026-09-28T07:14:43Z</dcterms:modified>
  <dc:title>Business operations</dc:title>
  <dc:description>Generated from a pasted lesson-pack script.</dc:description>
  <dc:subject>Making operational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