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Pizzas are debatable - flow within a flavour, batch between flavours. Reward a justified answer.]]></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9595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f38f57666f4ef013007c02628c38b22.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3.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4.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25.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fa218b06bf87565e9fb134b03f1a8c226.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27.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28.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29.png"/>
  <Relationship Id="rId3" Type="http://schemas.openxmlformats.org/officeDocument/2006/relationships/image" Target="../media/5e12e67e9c49070d4f4e811a2ce8cbc31f37732430.jpg"/>
  <Relationship Id="rId4" Type="http://schemas.openxmlformats.org/officeDocument/2006/relationships/image" Target="../media/b2eaeb94012f5ee7a5b561143c5bbaf403d7384831.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32.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33.png"/>
  <Relationship Id="rId3" Type="http://schemas.openxmlformats.org/officeDocument/2006/relationships/image" Target="../media/1de0ddc93f50c5d871df0ad285716be1dc1ce93934.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35.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36.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ea114a2e10f782df3e478a4bbc6885337.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38.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39.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40.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41.png"/>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42.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43.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44.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45.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46.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47.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48.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49.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50.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51.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Business operations]]></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Making operational decision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1 of 4]]></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rom Making Marketing Decision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three parts of the design mix.]]></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n extension strategy?]]></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cost-plus pricing?]]></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competitive advantage?]]></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8A4326">
                    <a:alpha val="100000"/>
                  </a:srgbClr>
                </a:solidFill>
                <a:latin typeface="Georgia"/>
              </a:rPr>
              <a:t><![CDATA[From Making Marketing Decisions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three parts of the design mix.]]></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Function, aesthetics and cost.]]></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an extension strategy?]]></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n action taken to extend a product's life.]]></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cost-plus pricing?]]></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dding a percentage mark-up to the cost of a product.]]></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competitive advantag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nything that makes a business more attractive to customers than its rivals.]]></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purpose of business operations.]]></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job, batch and flow production, with their advantages and disadvantages.]]></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at productivity is.]]></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impact of technology on production: costs, productivity, quality and flexibility.]]></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Are Business Operation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Operations are the activities that turn inputs into the goods and services a business sell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Inpu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Raw materials, components, labour, machinery and energy.]]></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he proces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aking, assembling, preparing or delivering the product or servic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Outpu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Finished goods or services, sold to customer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he aim]]></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o produce products of the right quality, at the right cost, in the right quantity, at the right time.]]></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Production Processe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Job, batch and flow.]]></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ree Production Process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30956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32670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34385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Job production]]></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ne product made at a time, usually to a customer's individual order. Every product is unique - a wedding dress, a bespoke kitchen, a building.]]></a:t>
            </a:r>
          </a:p>
        </p:txBody>
      </p:sp>
      <p:sp>
        <p:nvSpPr>
          <p:cNvPr id="12" name="" descr=""/>
          <p:cNvSpPr/>
          <p:nvPr/>
        </p:nvSpPr>
        <p:spPr>
          <a:xfrm>
            <a:off x="4314825" y="30956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4486275" y="32670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4486275" y="34385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Batch production]]></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group of identical products made together, then the process switches to a different batch - loaves of bread, then rolls; a batch of red paint, then blue.]]></a:t>
            </a:r>
          </a:p>
        </p:txBody>
      </p:sp>
      <p:sp>
        <p:nvSpPr>
          <p:cNvPr id="15" name="" descr=""/>
          <p:cNvSpPr/>
          <p:nvPr/>
        </p:nvSpPr>
        <p:spPr>
          <a:xfrm>
            <a:off x="8077200" y="30956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8248650" y="32670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8248650" y="34385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Flow production]]></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dentical products made continuously on a production line, often by machines - cars, cans of drink, chocolate bar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One at a Time, or Thousands a Day?]]></a:t>
            </a:r>
          </a:p>
        </p:txBody>
      </p:sp>
      <p:sp>
        <p:nvSpPr>
          <p:cNvPr id="7"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he two extremes of production.]]></a:t>
            </a:r>
          </a:p>
        </p:txBody>
      </p:sp>
      <p:sp>
        <p:nvSpPr>
          <p:cNvPr id="8"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9"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pic>
        <p:nvPicPr>
          <p:cNvPr id="10" name="" descr=""/>
          <p:cNvPicPr>
            <a:picLocks noChangeAspect="1"/>
          </p:cNvPicPr>
          <p:nvPr/>
        </p:nvPicPr>
        <p:blipFill>
          <a:blip r:embed="rId3"/>
          <a:stretch>
            <a:fillRect/>
          </a:stretch>
        </p:blipFill>
        <p:spPr>
          <a:xfrm>
            <a:off x="552450" y="2276475"/>
            <a:ext cx="5448300" cy="3657600"/>
          </a:xfrm>
          <a:prstGeom prst="rect">
            <a:avLst/>
          </a:prstGeom>
          <a:noFill/>
        </p:spPr>
      </p:pic>
      <p:sp>
        <p:nvSpPr>
          <p:cNvPr id="11" name="" descr=""/>
          <p:cNvSpPr/>
          <p:nvPr/>
        </p:nvSpPr>
        <p:spPr>
          <a:xfrm>
            <a:off x="5524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2" name=""/>
          <p:cNvSpPr txBox="1"/>
          <p:nvPr/>
        </p:nvSpPr>
        <p:spPr>
          <a:xfrm>
            <a:off x="5524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Job production: every suit is unique.]]></a:t>
            </a:r>
          </a:p>
        </p:txBody>
      </p:sp>
      <p:pic>
        <p:nvPicPr>
          <p:cNvPr id="13" name="" descr=""/>
          <p:cNvPicPr>
            <a:picLocks noChangeAspect="1"/>
          </p:cNvPicPr>
          <p:nvPr/>
        </p:nvPicPr>
        <p:blipFill>
          <a:blip r:embed="rId4"/>
          <a:stretch>
            <a:fillRect/>
          </a:stretch>
        </p:blipFill>
        <p:spPr>
          <a:xfrm>
            <a:off x="6191250" y="2276475"/>
            <a:ext cx="5448300" cy="3657600"/>
          </a:xfrm>
          <a:prstGeom prst="rect">
            <a:avLst/>
          </a:prstGeom>
          <a:noFill/>
        </p:spPr>
      </p:pic>
      <p:sp>
        <p:nvSpPr>
          <p:cNvPr id="14" name="" descr=""/>
          <p:cNvSpPr/>
          <p:nvPr/>
        </p:nvSpPr>
        <p:spPr>
          <a:xfrm>
            <a:off x="61912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5" name=""/>
          <p:cNvSpPr txBox="1"/>
          <p:nvPr/>
        </p:nvSpPr>
        <p:spPr>
          <a:xfrm>
            <a:off x="61912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Flow production: identical cars, non-stop.]]></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omparing Production Process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885950"/>
            <a:ext cx="110871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Feature]]></a:t>
            </a:r>
          </a:p>
        </p:txBody>
      </p:sp>
      <p:sp>
        <p:nvSpPr>
          <p:cNvPr id="11" name=""/>
          <p:cNvSpPr txBox="1"/>
          <p:nvPr/>
        </p:nvSpPr>
        <p:spPr>
          <a:xfrm>
            <a:off x="3457575"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Job]]></a:t>
            </a:r>
          </a:p>
        </p:txBody>
      </p:sp>
      <p:sp>
        <p:nvSpPr>
          <p:cNvPr id="12" name=""/>
          <p:cNvSpPr txBox="1"/>
          <p:nvPr/>
        </p:nvSpPr>
        <p:spPr>
          <a:xfrm>
            <a:off x="6229350"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Batch]]></a:t>
            </a:r>
          </a:p>
        </p:txBody>
      </p:sp>
      <p:sp>
        <p:nvSpPr>
          <p:cNvPr id="13" name=""/>
          <p:cNvSpPr txBox="1"/>
          <p:nvPr/>
        </p:nvSpPr>
        <p:spPr>
          <a:xfrm>
            <a:off x="9001125"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Flow]]></a:t>
            </a:r>
          </a:p>
        </p:txBody>
      </p:sp>
      <p:sp>
        <p:nvSpPr>
          <p:cNvPr id="14" name="" descr=""/>
          <p:cNvSpPr/>
          <p:nvPr/>
        </p:nvSpPr>
        <p:spPr>
          <a:xfrm>
            <a:off x="552450" y="2324100"/>
            <a:ext cx="11087100" cy="657225"/>
          </a:xfrm>
          <a:prstGeom prst="rect">
            <a:avLst/>
          </a:prstGeom>
          <a:solidFill>
            <a:srgbClr val="FBF4EA">
              <a:alpha val="100000"/>
            </a:srgbClr>
          </a:solidFill>
          <a:ln w="9525">
            <a:noFill/>
          </a:ln>
        </p:spPr>
        <p:txBody>
          <a:bodyPr vertOverflow="clip" rtlCol="0" anchor="ctr"/>
          <a:lstStyle/>
          <a:p>
            <a:pPr algn="ctr"/>
            <a:r>
              <a:t/>
            </a:r>
          </a:p>
        </p:txBody>
      </p:sp>
      <p:sp>
        <p:nvSpPr>
          <p:cNvPr id="15" name="" descr=""/>
          <p:cNvSpPr/>
          <p:nvPr/>
        </p:nvSpPr>
        <p:spPr>
          <a:xfrm>
            <a:off x="552450" y="2971800"/>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16" name=""/>
          <p:cNvSpPr txBox="1"/>
          <p:nvPr/>
        </p:nvSpPr>
        <p:spPr>
          <a:xfrm>
            <a:off x="685800" y="232410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Number made]]></a:t>
            </a:r>
          </a:p>
        </p:txBody>
      </p:sp>
      <p:sp>
        <p:nvSpPr>
          <p:cNvPr id="17" name=""/>
          <p:cNvSpPr txBox="1"/>
          <p:nvPr/>
        </p:nvSpPr>
        <p:spPr>
          <a:xfrm>
            <a:off x="3457575" y="232410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One at a time]]></a:t>
            </a:r>
          </a:p>
        </p:txBody>
      </p:sp>
      <p:sp>
        <p:nvSpPr>
          <p:cNvPr id="18" name=""/>
          <p:cNvSpPr txBox="1"/>
          <p:nvPr/>
        </p:nvSpPr>
        <p:spPr>
          <a:xfrm>
            <a:off x="6229350" y="232410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Groups of identical items]]></a:t>
            </a:r>
          </a:p>
        </p:txBody>
      </p:sp>
      <p:sp>
        <p:nvSpPr>
          <p:cNvPr id="19" name=""/>
          <p:cNvSpPr txBox="1"/>
          <p:nvPr/>
        </p:nvSpPr>
        <p:spPr>
          <a:xfrm>
            <a:off x="9001125" y="232410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Huge numbers, continuously]]></a:t>
            </a:r>
          </a:p>
        </p:txBody>
      </p:sp>
      <p:sp>
        <p:nvSpPr>
          <p:cNvPr id="20" name="" descr=""/>
          <p:cNvSpPr/>
          <p:nvPr/>
        </p:nvSpPr>
        <p:spPr>
          <a:xfrm>
            <a:off x="552450" y="2981325"/>
            <a:ext cx="11087100" cy="657225"/>
          </a:xfrm>
          <a:prstGeom prst="rect">
            <a:avLst/>
          </a:prstGeom>
          <a:solidFill>
            <a:srgbClr val="FFFFFF">
              <a:alpha val="100000"/>
            </a:srgbClr>
          </a:solidFill>
          <a:ln w="9525">
            <a:noFill/>
          </a:ln>
        </p:spPr>
        <p:txBody>
          <a:bodyPr vertOverflow="clip" rtlCol="0" anchor="ctr"/>
          <a:lstStyle/>
          <a:p>
            <a:pPr algn="ctr"/>
            <a:r>
              <a:t/>
            </a:r>
          </a:p>
        </p:txBody>
      </p:sp>
      <p:sp>
        <p:nvSpPr>
          <p:cNvPr id="21" name="" descr=""/>
          <p:cNvSpPr/>
          <p:nvPr/>
        </p:nvSpPr>
        <p:spPr>
          <a:xfrm>
            <a:off x="552450" y="36290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2" name=""/>
          <p:cNvSpPr txBox="1"/>
          <p:nvPr/>
        </p:nvSpPr>
        <p:spPr>
          <a:xfrm>
            <a:off x="685800" y="298132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Product]]></a:t>
            </a:r>
          </a:p>
        </p:txBody>
      </p:sp>
      <p:sp>
        <p:nvSpPr>
          <p:cNvPr id="23" name=""/>
          <p:cNvSpPr txBox="1"/>
          <p:nvPr/>
        </p:nvSpPr>
        <p:spPr>
          <a:xfrm>
            <a:off x="3457575" y="298132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Unique, made to order]]></a:t>
            </a:r>
          </a:p>
        </p:txBody>
      </p:sp>
      <p:sp>
        <p:nvSpPr>
          <p:cNvPr id="24" name=""/>
          <p:cNvSpPr txBox="1"/>
          <p:nvPr/>
        </p:nvSpPr>
        <p:spPr>
          <a:xfrm>
            <a:off x="6229350" y="298132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Same within a batch]]></a:t>
            </a:r>
          </a:p>
        </p:txBody>
      </p:sp>
      <p:sp>
        <p:nvSpPr>
          <p:cNvPr id="25" name=""/>
          <p:cNvSpPr txBox="1"/>
          <p:nvPr/>
        </p:nvSpPr>
        <p:spPr>
          <a:xfrm>
            <a:off x="9001125" y="298132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Identical]]></a:t>
            </a:r>
          </a:p>
        </p:txBody>
      </p:sp>
      <p:sp>
        <p:nvSpPr>
          <p:cNvPr id="26" name="" descr=""/>
          <p:cNvSpPr/>
          <p:nvPr/>
        </p:nvSpPr>
        <p:spPr>
          <a:xfrm>
            <a:off x="552450" y="3638550"/>
            <a:ext cx="11087100" cy="657225"/>
          </a:xfrm>
          <a:prstGeom prst="rect">
            <a:avLst/>
          </a:prstGeom>
          <a:solidFill>
            <a:srgbClr val="FBF4EA">
              <a:alpha val="100000"/>
            </a:srgbClr>
          </a:solidFill>
          <a:ln w="9525">
            <a:noFill/>
          </a:ln>
        </p:spPr>
        <p:txBody>
          <a:bodyPr vertOverflow="clip" rtlCol="0" anchor="ctr"/>
          <a:lstStyle/>
          <a:p>
            <a:pPr algn="ctr"/>
            <a:r>
              <a:t/>
            </a:r>
          </a:p>
        </p:txBody>
      </p:sp>
      <p:sp>
        <p:nvSpPr>
          <p:cNvPr id="27" name="" descr=""/>
          <p:cNvSpPr/>
          <p:nvPr/>
        </p:nvSpPr>
        <p:spPr>
          <a:xfrm>
            <a:off x="552450" y="4286250"/>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8" name=""/>
          <p:cNvSpPr txBox="1"/>
          <p:nvPr/>
        </p:nvSpPr>
        <p:spPr>
          <a:xfrm>
            <a:off x="685800" y="363855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Cost per unit]]></a:t>
            </a:r>
          </a:p>
        </p:txBody>
      </p:sp>
      <p:sp>
        <p:nvSpPr>
          <p:cNvPr id="29" name=""/>
          <p:cNvSpPr txBox="1"/>
          <p:nvPr/>
        </p:nvSpPr>
        <p:spPr>
          <a:xfrm>
            <a:off x="3457575" y="363855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High]]></a:t>
            </a:r>
          </a:p>
        </p:txBody>
      </p:sp>
      <p:sp>
        <p:nvSpPr>
          <p:cNvPr id="30" name=""/>
          <p:cNvSpPr txBox="1"/>
          <p:nvPr/>
        </p:nvSpPr>
        <p:spPr>
          <a:xfrm>
            <a:off x="6229350" y="363855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Medium]]></a:t>
            </a:r>
          </a:p>
        </p:txBody>
      </p:sp>
      <p:sp>
        <p:nvSpPr>
          <p:cNvPr id="31" name=""/>
          <p:cNvSpPr txBox="1"/>
          <p:nvPr/>
        </p:nvSpPr>
        <p:spPr>
          <a:xfrm>
            <a:off x="9001125" y="363855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Low]]></a:t>
            </a:r>
          </a:p>
        </p:txBody>
      </p:sp>
      <p:sp>
        <p:nvSpPr>
          <p:cNvPr id="32" name="" descr=""/>
          <p:cNvSpPr/>
          <p:nvPr/>
        </p:nvSpPr>
        <p:spPr>
          <a:xfrm>
            <a:off x="552450" y="4295775"/>
            <a:ext cx="11087100" cy="657225"/>
          </a:xfrm>
          <a:prstGeom prst="rect">
            <a:avLst/>
          </a:prstGeom>
          <a:solidFill>
            <a:srgbClr val="FFFFFF">
              <a:alpha val="100000"/>
            </a:srgbClr>
          </a:solidFill>
          <a:ln w="9525">
            <a:noFill/>
          </a:ln>
        </p:spPr>
        <p:txBody>
          <a:bodyPr vertOverflow="clip" rtlCol="0" anchor="ctr"/>
          <a:lstStyle/>
          <a:p>
            <a:pPr algn="ctr"/>
            <a:r>
              <a:t/>
            </a:r>
          </a:p>
        </p:txBody>
      </p:sp>
      <p:sp>
        <p:nvSpPr>
          <p:cNvPr id="33" name="" descr=""/>
          <p:cNvSpPr/>
          <p:nvPr/>
        </p:nvSpPr>
        <p:spPr>
          <a:xfrm>
            <a:off x="552450" y="49434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4" name=""/>
          <p:cNvSpPr txBox="1"/>
          <p:nvPr/>
        </p:nvSpPr>
        <p:spPr>
          <a:xfrm>
            <a:off x="685800" y="429577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Workers]]></a:t>
            </a:r>
          </a:p>
        </p:txBody>
      </p:sp>
      <p:sp>
        <p:nvSpPr>
          <p:cNvPr id="35" name=""/>
          <p:cNvSpPr txBox="1"/>
          <p:nvPr/>
        </p:nvSpPr>
        <p:spPr>
          <a:xfrm>
            <a:off x="3457575" y="429577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Highly skilled]]></a:t>
            </a:r>
          </a:p>
        </p:txBody>
      </p:sp>
      <p:sp>
        <p:nvSpPr>
          <p:cNvPr id="36" name=""/>
          <p:cNvSpPr txBox="1"/>
          <p:nvPr/>
        </p:nvSpPr>
        <p:spPr>
          <a:xfrm>
            <a:off x="6229350" y="429577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Semi-skilled]]></a:t>
            </a:r>
          </a:p>
        </p:txBody>
      </p:sp>
      <p:sp>
        <p:nvSpPr>
          <p:cNvPr id="37" name=""/>
          <p:cNvSpPr txBox="1"/>
          <p:nvPr/>
        </p:nvSpPr>
        <p:spPr>
          <a:xfrm>
            <a:off x="9001125" y="429577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Mostly machines, less skilled]]></a:t>
            </a:r>
          </a:p>
        </p:txBody>
      </p:sp>
      <p:sp>
        <p:nvSpPr>
          <p:cNvPr id="38" name="" descr=""/>
          <p:cNvSpPr/>
          <p:nvPr/>
        </p:nvSpPr>
        <p:spPr>
          <a:xfrm>
            <a:off x="552450" y="4953000"/>
            <a:ext cx="11087100" cy="657225"/>
          </a:xfrm>
          <a:prstGeom prst="rect">
            <a:avLst/>
          </a:prstGeom>
          <a:solidFill>
            <a:srgbClr val="FBF4EA">
              <a:alpha val="100000"/>
            </a:srgbClr>
          </a:solidFill>
          <a:ln w="9525">
            <a:noFill/>
          </a:ln>
        </p:spPr>
        <p:txBody>
          <a:bodyPr vertOverflow="clip" rtlCol="0" anchor="ctr"/>
          <a:lstStyle/>
          <a:p>
            <a:pPr algn="ctr"/>
            <a:r>
              <a:t/>
            </a:r>
          </a:p>
        </p:txBody>
      </p:sp>
      <p:sp>
        <p:nvSpPr>
          <p:cNvPr id="39" name="" descr=""/>
          <p:cNvSpPr/>
          <p:nvPr/>
        </p:nvSpPr>
        <p:spPr>
          <a:xfrm>
            <a:off x="552450" y="5600700"/>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40" name=""/>
          <p:cNvSpPr txBox="1"/>
          <p:nvPr/>
        </p:nvSpPr>
        <p:spPr>
          <a:xfrm>
            <a:off x="685800" y="495300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Flexibility]]></a:t>
            </a:r>
          </a:p>
        </p:txBody>
      </p:sp>
      <p:sp>
        <p:nvSpPr>
          <p:cNvPr id="41" name=""/>
          <p:cNvSpPr txBox="1"/>
          <p:nvPr/>
        </p:nvSpPr>
        <p:spPr>
          <a:xfrm>
            <a:off x="3457575" y="495300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Very high]]></a:t>
            </a:r>
          </a:p>
        </p:txBody>
      </p:sp>
      <p:sp>
        <p:nvSpPr>
          <p:cNvPr id="42" name=""/>
          <p:cNvSpPr txBox="1"/>
          <p:nvPr/>
        </p:nvSpPr>
        <p:spPr>
          <a:xfrm>
            <a:off x="6229350" y="495300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Some]]></a:t>
            </a:r>
          </a:p>
        </p:txBody>
      </p:sp>
      <p:sp>
        <p:nvSpPr>
          <p:cNvPr id="43" name=""/>
          <p:cNvSpPr txBox="1"/>
          <p:nvPr/>
        </p:nvSpPr>
        <p:spPr>
          <a:xfrm>
            <a:off x="9001125" y="4953000"/>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Very low]]></a:t>
            </a:r>
          </a:p>
        </p:txBody>
      </p:sp>
      <p:sp>
        <p:nvSpPr>
          <p:cNvPr id="44" name="" descr=""/>
          <p:cNvSpPr/>
          <p:nvPr/>
        </p:nvSpPr>
        <p:spPr>
          <a:xfrm>
            <a:off x="552450" y="5610225"/>
            <a:ext cx="11087100" cy="657225"/>
          </a:xfrm>
          <a:prstGeom prst="rect">
            <a:avLst/>
          </a:prstGeom>
          <a:solidFill>
            <a:srgbClr val="FFFFFF">
              <a:alpha val="100000"/>
            </a:srgbClr>
          </a:solidFill>
          <a:ln w="9525">
            <a:noFill/>
          </a:ln>
        </p:spPr>
        <p:txBody>
          <a:bodyPr vertOverflow="clip" rtlCol="0" anchor="ctr"/>
          <a:lstStyle/>
          <a:p>
            <a:pPr algn="ctr"/>
            <a:r>
              <a:t/>
            </a:r>
          </a:p>
        </p:txBody>
      </p:sp>
      <p:sp>
        <p:nvSpPr>
          <p:cNvPr id="45" name="" descr=""/>
          <p:cNvSpPr/>
          <p:nvPr/>
        </p:nvSpPr>
        <p:spPr>
          <a:xfrm>
            <a:off x="552450" y="62579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46" name=""/>
          <p:cNvSpPr txBox="1"/>
          <p:nvPr/>
        </p:nvSpPr>
        <p:spPr>
          <a:xfrm>
            <a:off x="685800" y="561022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Example]]></a:t>
            </a:r>
          </a:p>
        </p:txBody>
      </p:sp>
      <p:sp>
        <p:nvSpPr>
          <p:cNvPr id="47" name=""/>
          <p:cNvSpPr txBox="1"/>
          <p:nvPr/>
        </p:nvSpPr>
        <p:spPr>
          <a:xfrm>
            <a:off x="3457575" y="561022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Wedding dress]]></a:t>
            </a:r>
          </a:p>
        </p:txBody>
      </p:sp>
      <p:sp>
        <p:nvSpPr>
          <p:cNvPr id="48" name=""/>
          <p:cNvSpPr txBox="1"/>
          <p:nvPr/>
        </p:nvSpPr>
        <p:spPr>
          <a:xfrm>
            <a:off x="6229350" y="561022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Bread]]></a:t>
            </a:r>
          </a:p>
        </p:txBody>
      </p:sp>
      <p:sp>
        <p:nvSpPr>
          <p:cNvPr id="49" name=""/>
          <p:cNvSpPr txBox="1"/>
          <p:nvPr/>
        </p:nvSpPr>
        <p:spPr>
          <a:xfrm>
            <a:off x="9001125" y="5610225"/>
            <a:ext cx="2505075"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Cars]]></a:t>
            </a:r>
          </a:p>
        </p:txBody>
      </p:sp>
      <p:sp>
        <p:nvSpPr>
          <p:cNvPr id="5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Batch by Batc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Batch production: one batch of rolls, then a batch of croissant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A bakery is the classic example of batch production. It makes a batch of rolls, then switches to croissants, then to loaves. Each batch is identical, but the business can still offer variety - at the cost of time lost changing over between batches.]]></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lexibility or Low Cos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781175"/>
            <a:ext cx="5314950" cy="30194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JOB AND BATCH PRODUCTION]]></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215265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Flexible: products can be changed or customised.]]></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Suits small orders and variety.]]></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ustomers get what they want.]]></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But: higher cost per unit.]]></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Skilled staff are expensive.]]></a:t>
            </a:r>
          </a:p>
        </p:txBody>
      </p:sp>
      <p:sp>
        <p:nvSpPr>
          <p:cNvPr id="13" name="" descr=""/>
          <p:cNvSpPr/>
          <p:nvPr/>
        </p:nvSpPr>
        <p:spPr>
          <a:xfrm>
            <a:off x="6324600" y="1781175"/>
            <a:ext cx="5314950" cy="30194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FLOW PRODUCTION]]></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215265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Very low cost per unit through economies of scal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onsistent quality from machine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Huge output.]]></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But: expensive to set up.]]></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Inflexible: hard to change the product, and boring, repetitive work.]]></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Technology and Production]]></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How machines and computers change operation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roductivi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Productivity is the output produced per worker, or per machine, in a period of tim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xampl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akery worker who makes 400 loaves a day is more productive than one who makes 300.]]></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y it matt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Higher productivity means more output for the same cost, so the cost of each unit falls.]]></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How to raise i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etter technology, training, and motivated staff.]]></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Impact of Technology on Produc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Cost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achines are expensive to buy, but reduce labour costs and waste, so cost per unit falls over time.]]></a:t>
            </a:r>
          </a:p>
        </p:txBody>
      </p:sp>
      <p:sp>
        <p:nvSpPr>
          <p:cNvPr id="12" name="" descr=""/>
          <p:cNvSpPr/>
          <p:nvPr/>
        </p:nvSpPr>
        <p:spPr>
          <a:xfrm>
            <a:off x="6200775"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roductivity]]></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Robots and automated machines work faster and non-stop, producing far more output.]]></a:t>
            </a:r>
          </a:p>
        </p:txBody>
      </p:sp>
      <p:sp>
        <p:nvSpPr>
          <p:cNvPr id="15" name="" descr=""/>
          <p:cNvSpPr/>
          <p:nvPr/>
        </p:nvSpPr>
        <p:spPr>
          <a:xfrm>
            <a:off x="552450"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Quality]]></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omputer-controlled machines make every product to exactly the same standard, with fewer mistakes.]]></a:t>
            </a:r>
          </a:p>
        </p:txBody>
      </p:sp>
      <p:sp>
        <p:nvSpPr>
          <p:cNvPr id="18" name="" descr=""/>
          <p:cNvSpPr/>
          <p:nvPr/>
        </p:nvSpPr>
        <p:spPr>
          <a:xfrm>
            <a:off x="6200775"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Flexibility]]></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odern computer-aided machines can be reprogrammed quickly, so even flow production can offer some variety.]]></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Morgan: Still Built by Hand]]></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200" spc="0" u="none" cap="none">
                <a:solidFill>
                  <a:srgbClr val="2B2420">
                    <a:alpha val="100000"/>
                  </a:srgbClr>
                </a:solidFill>
                <a:latin typeface="Calibri"/>
              </a:rPr>
              <a:t><![CDATA[The Morgan Motor Company has made cars in Malvern, Worcestershire, since 1910. While most car makers use flow production with thousands of robots, Morgan still builds its cars largely by hand, using skilled craftspeople and, on many models, a frame made partly of ash wood. Customers can choose colours, leather and details for their own car. Output is tiny compared with a mass-market factory and each car costs far more - but customers pay for a hand-built, personalised car that flow production could never offer.]]></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1910]]></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Morgan founded in Malvern]]></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By hand]]></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How most of each car is built]]></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Operation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activities that turn inputs into goods and services.]]></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Job produc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Making one unique product at a time, usually to order.]]></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Batch produc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Making a group of identical products together before switching to another batch.]]></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Flow produc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Making identical products continuously on a production line.]]></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roductivit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Output per worker or per machine in a period of time.]]></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utoma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Using machines and computers to carry out tasks with little human input.]]></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ich Process?]]></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0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500" spc="0" u="none" cap="none">
                <a:solidFill>
                  <a:srgbClr val="2B2420">
                    <a:alpha val="100000"/>
                  </a:srgbClr>
                </a:solidFill>
                <a:latin typeface="Calibri"/>
              </a:rPr>
              <a:t><![CDATA[Choose the best production process for each and explain why: a custom-built garden shed; 50,000 identical cans of cola a day; 200 birthday cards in each of 20 designs; a portrait painting; frozen pizzas in six flavours.]]></a:t>
            </a:r>
          </a:p>
        </p:txBody>
      </p:sp>
      <p:sp>
        <p:nvSpPr>
          <p:cNvPr id="15" name="" descr=""/>
          <p:cNvSpPr/>
          <p:nvPr/>
        </p:nvSpPr>
        <p:spPr>
          <a:xfrm>
            <a:off x="552450" y="4086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4105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96240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Choose job, batch or flow.]]></a:t>
            </a:r>
          </a:p>
        </p:txBody>
      </p:sp>
      <p:sp>
        <p:nvSpPr>
          <p:cNvPr id="18" name="" descr=""/>
          <p:cNvSpPr/>
          <p:nvPr/>
        </p:nvSpPr>
        <p:spPr>
          <a:xfrm>
            <a:off x="552450" y="471487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73392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59105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Explain your choice.]]></a:t>
            </a:r>
          </a:p>
        </p:txBody>
      </p:sp>
      <p:sp>
        <p:nvSpPr>
          <p:cNvPr id="21"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2"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3"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Job for the shed and the portrait, flow for the cola, batch for the cards and the pizzas, each with a reason about quantity, variety and cost.]]></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at operations are.]]></a:t>
            </a:r>
          </a:p>
        </p:txBody>
      </p:sp>
      <p:sp>
        <p:nvSpPr>
          <p:cNvPr id="12" name="" descr=""/>
          <p:cNvSpPr/>
          <p:nvPr/>
        </p:nvSpPr>
        <p:spPr>
          <a:xfrm>
            <a:off x="55245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job production.]]></a:t>
            </a:r>
          </a:p>
        </p:txBody>
      </p:sp>
      <p:sp>
        <p:nvSpPr>
          <p:cNvPr id="15" name="" descr=""/>
          <p:cNvSpPr/>
          <p:nvPr/>
        </p:nvSpPr>
        <p:spPr>
          <a:xfrm>
            <a:off x="55245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batch production.]]></a:t>
            </a:r>
          </a:p>
        </p:txBody>
      </p:sp>
      <p:sp>
        <p:nvSpPr>
          <p:cNvPr id="18" name="" descr=""/>
          <p:cNvSpPr/>
          <p:nvPr/>
        </p:nvSpPr>
        <p:spPr>
          <a:xfrm>
            <a:off x="55245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flow production.]]></a:t>
            </a:r>
          </a:p>
        </p:txBody>
      </p:sp>
      <p:sp>
        <p:nvSpPr>
          <p:cNvPr id="21" name="" descr=""/>
          <p:cNvSpPr/>
          <p:nvPr/>
        </p:nvSpPr>
        <p:spPr>
          <a:xfrm>
            <a:off x="621030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ompare the three processes.]]></a:t>
            </a:r>
          </a:p>
        </p:txBody>
      </p:sp>
      <p:sp>
        <p:nvSpPr>
          <p:cNvPr id="24" name="" descr=""/>
          <p:cNvSpPr/>
          <p:nvPr/>
        </p:nvSpPr>
        <p:spPr>
          <a:xfrm>
            <a:off x="621030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productivity.]]></a:t>
            </a:r>
          </a:p>
        </p:txBody>
      </p:sp>
      <p:sp>
        <p:nvSpPr>
          <p:cNvPr id="27" name="" descr=""/>
          <p:cNvSpPr/>
          <p:nvPr/>
        </p:nvSpPr>
        <p:spPr>
          <a:xfrm>
            <a:off x="621030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technology affects costs and productivity.]]></a:t>
            </a:r>
          </a:p>
        </p:txBody>
      </p:sp>
      <p:sp>
        <p:nvSpPr>
          <p:cNvPr id="30" name="" descr=""/>
          <p:cNvSpPr/>
          <p:nvPr/>
        </p:nvSpPr>
        <p:spPr>
          <a:xfrm>
            <a:off x="621030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technology affects quality and flexibility.]]></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Job production: unique products, high cost, very flexible.]]></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Batch production: groups of identical products, some flexibility.]]></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Flow production: identical products continuously, low unit cost, inflexible.]]></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Technology affects costs, productivity, quality and flexibility.]]></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impact on a business of introducing automated machinery into its production.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100" spc="0" u="none" cap="none">
                <a:solidFill>
                  <a:srgbClr val="E4D2BB">
                    <a:alpha val="100000"/>
                  </a:srgbClr>
                </a:solidFill>
                <a:latin typeface="Calibri"/>
              </a:rPr>
              <a:t><![CDATA[Technology questions have two sides: high set-up costs now, lower unit costs and better quality later. Use the business's context to decide which matters more.]]></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xam Practice: Business Operation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all questions. Use the context of the business in the question where one is given. · 20 minute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1 · 1 mark · Def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fine the term 'batch production'.]]></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2 · 2 marks · Outl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utline one disadvantage of flow production.]]></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3 · 3 marks · Expl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 one impact on a business of introducing automated machinery into its production.]]></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4 · 6 marks · Analys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nalyse the impact on Oak & Grain Ltd of changing from job production to flow production to meet the retailer's order.]]></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1 mark · Def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Define the term 'batch production'.]]></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fin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Groups of identical products made together]]></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2 marks · Outl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Outline one disadvantage of flow production.]]></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Outlin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400" spc="0" u="none" cap="none">
                <a:solidFill>
                  <a:srgbClr val="8A4326">
                    <a:alpha val="100000"/>
                  </a:srgbClr>
                </a:solidFill>
                <a:latin typeface="Georgia"/>
              </a:rPr>
              <a:t><![CDATA[A disadvantage identified, e.g. inflexible / high set-up cost / repetitive work]]></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evelope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xplain one impact on a business of introducing automated machinery into its production.]]></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n impact identified, e.g. higher productivity / lower unit cost / consistent quality / high set-up cos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rst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cond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6 marks · Analys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866900"/>
            <a:ext cx="11087100" cy="1828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096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Analyse the impact on Oak & Grain Ltd of changing from job production to flow production to meet the retailer's order.]]></a:t>
            </a:r>
          </a:p>
        </p:txBody>
      </p:sp>
      <p:sp>
        <p:nvSpPr>
          <p:cNvPr id="12" name=""/>
          <p:cNvSpPr txBox="1"/>
          <p:nvPr/>
        </p:nvSpPr>
        <p:spPr>
          <a:xfrm>
            <a:off x="1428750" y="3238500"/>
            <a:ext cx="9848850" cy="342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0" u="none" cap="none">
                <a:solidFill>
                  <a:srgbClr val="D8973C">
                    <a:alpha val="100000"/>
                  </a:srgbClr>
                </a:solidFill>
                <a:latin typeface="Calibri"/>
              </a:rPr>
              <a:t><![CDATA[—  Oak & Grain Ltd makes wooden dining tables using job production. Each table is made to the customer's exact size and choice of wood by skilled carpenters, taking about two weeks…]]></a:t>
            </a:r>
          </a:p>
        </p:txBody>
      </p:sp>
      <p:sp>
        <p:nvSpPr>
          <p:cNvPr id="13" name="" descr=""/>
          <p:cNvSpPr/>
          <p:nvPr/>
        </p:nvSpPr>
        <p:spPr>
          <a:xfrm>
            <a:off x="552450" y="392430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4" name=""/>
          <p:cNvSpPr txBox="1"/>
          <p:nvPr/>
        </p:nvSpPr>
        <p:spPr>
          <a:xfrm>
            <a:off x="819150" y="407670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5" name=""/>
          <p:cNvSpPr txBox="1"/>
          <p:nvPr/>
        </p:nvSpPr>
        <p:spPr>
          <a:xfrm>
            <a:off x="819150" y="434340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Analyse. Worth 6 marks, so plan before writing.]]></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6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2 (Application, 3 marks): uses the context - made-to-order tables, £1,500 vs £400, 2,000 tables, skilled carpent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400" spc="0" u="none" cap="none">
                <a:solidFill>
                  <a:srgbClr val="8A4326">
                    <a:alpha val="100000"/>
                  </a:srgbClr>
                </a:solidFill>
                <a:latin typeface="Georgia"/>
              </a:rPr>
              <a:t><![CDATA[AO3a (Analysis, 3 marks): chains of reasoning about costs, output and flexibilit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2026-09-28T07:14:43Z</dcterms:created>
  <dcterms:modified xsi:type="dcterms:W3CDTF">2026-09-28T07:14:43Z</dcterms:modified>
  <dc:title>Business operations</dc:title>
  <dc:description>Generated from a pasted lesson-pack script.</dc:description>
  <dc:subject>Making operational decisions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