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</p:sldIdLst>
  <p:sldSz cx="12192000" cy="6858000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presProps" Target="presProps.xml"/>
  <Relationship Id="rId19" Type="http://schemas.openxmlformats.org/officeDocument/2006/relationships/viewProps" Target="viewProps.xml"/>
  <Relationship Id="rId20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59595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885c9305ca2a90408294a19994638486149.png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5aaf3ac736617ecf40b6ff8164af7ce3150.png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5aaf3ac736617ecf40b6ff8164af7ce3151.png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0e531858986bb70e7c0671559e0fc938152.png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cfa218b06bf87565e9fb134b03f1a8c2153.png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61afebc2875d2a73fe7ba6879a50dcc8154.png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c791bb5bf9f0bdbb59f354d130fbe536155.png"/>
  <Relationship Id="rId3" Type="http://schemas.openxmlformats.org/officeDocument/2006/relationships/image" Target="../media/86f24451050a704c554739eebd8bc485fa34b02b156.jpg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f5f576595552ad97c8dee2aecaa6bb98157.png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c791bb5bf9f0bdbb59f354d130fbe536158.png"/>
  <Relationship Id="rId3" Type="http://schemas.openxmlformats.org/officeDocument/2006/relationships/image" Target="../media/4e8c5726dba568673900f480a0ce0da752f93fc5159.jpg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5cdcda6b57d368418ef46257ee57ccb0160.png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532df6f73cce77ecd86990e4e3d50680161.png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5e6974a25f092c792d21d5795571a049162.png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0710b3c76945156d9b60133d22f035cf163.png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f5f576595552ad97c8dee2aecaa6bb98164.png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A2113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A8762F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A8762F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50482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E6BB80">
                    <a:alpha val="100000"/>
                  </a:srgbClr>
                </a:solidFill>
                <a:latin typeface="Calibri"/>
              </a:rPr>
              <a:t><![CDATA[EDEXCEL GCSE BUSINESS  ·  PAPER 2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10200" y="1419225"/>
            <a:ext cx="1371600" cy="13716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095375" y="2971800"/>
            <a:ext cx="10001250" cy="15525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40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The sales process]]></a:t>
            </a:r>
          </a:p>
        </p:txBody>
      </p:sp>
      <p:sp>
        <p:nvSpPr>
          <p:cNvPr id="7" name="" descr=""/>
          <p:cNvSpPr/>
          <p:nvPr/>
        </p:nvSpPr>
        <p:spPr>
          <a:xfrm>
            <a:off x="5086350" y="5076825"/>
            <a:ext cx="2009775" cy="28575"/>
          </a:xfrm>
          <a:prstGeom prst="rect">
            <a:avLst/>
          </a:prstGeom>
          <a:solidFill>
            <a:srgbClr val="A8762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/>
          <p:cNvSpPr txBox="1"/>
          <p:nvPr/>
        </p:nvSpPr>
        <p:spPr>
          <a:xfrm>
            <a:off x="1095375" y="5257800"/>
            <a:ext cx="10001250" cy="3619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EBDDCC">
                    <a:alpha val="100000"/>
                  </a:srgbClr>
                </a:solidFill>
                <a:latin typeface="Calibri"/>
              </a:rPr>
              <a:t><![CDATA[Making operational decisions]]></a:t>
            </a:r>
          </a:p>
        </p:txBody>
      </p:sp>
      <p:sp>
        <p:nvSpPr>
          <p:cNvPr id="9" name=""/>
          <p:cNvSpPr txBox="1"/>
          <p:nvPr/>
        </p:nvSpPr>
        <p:spPr>
          <a:xfrm>
            <a:off x="1095375" y="5619750"/>
            <a:ext cx="10001250" cy="3619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200" spc="100" u="none" cap="none">
                <a:solidFill>
                  <a:srgbClr val="E6BB80">
                    <a:alpha val="100000"/>
                  </a:srgbClr>
                </a:solidFill>
                <a:latin typeface="Calibri"/>
              </a:rPr>
              <a:t><![CDATA[Lesson 4 of 4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BAABA5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EFD9B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EFD9B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D8973C">
                    <a:alpha val="100000"/>
                  </a:srgbClr>
                </a:solidFill>
                <a:latin typeface="Calibri"/>
              </a:rPr>
              <a:t><![CDATA[EDEXCEL GCSE BUSINESS  ·  PAPER 2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Last Lesson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Making operational decision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Lesson 4 of 4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Answer from memory before the answers appear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438400"/>
            <a:ext cx="11087100" cy="80010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62000" y="2647950"/>
            <a:ext cx="381000" cy="381000"/>
          </a:xfrm>
          <a:prstGeom prst="ellipse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762000" y="270510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1390650" y="2552700"/>
            <a:ext cx="10039350" cy="5715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What is quality control?]]></a:t>
            </a:r>
          </a:p>
        </p:txBody>
      </p:sp>
      <p:sp>
        <p:nvSpPr>
          <p:cNvPr id="14" name="" descr=""/>
          <p:cNvSpPr/>
          <p:nvPr/>
        </p:nvSpPr>
        <p:spPr>
          <a:xfrm>
            <a:off x="552450" y="3390900"/>
            <a:ext cx="11087100" cy="80010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 descr=""/>
          <p:cNvSpPr/>
          <p:nvPr/>
        </p:nvSpPr>
        <p:spPr>
          <a:xfrm>
            <a:off x="762000" y="3600450"/>
            <a:ext cx="381000" cy="381000"/>
          </a:xfrm>
          <a:prstGeom prst="ellipse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/>
          <p:cNvSpPr txBox="1"/>
          <p:nvPr/>
        </p:nvSpPr>
        <p:spPr>
          <a:xfrm>
            <a:off x="762000" y="365760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1390650" y="3505200"/>
            <a:ext cx="10039350" cy="5715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What is quality assurance?]]></a:t>
            </a:r>
          </a:p>
        </p:txBody>
      </p:sp>
      <p:sp>
        <p:nvSpPr>
          <p:cNvPr id="18" name="" descr=""/>
          <p:cNvSpPr/>
          <p:nvPr/>
        </p:nvSpPr>
        <p:spPr>
          <a:xfrm>
            <a:off x="552450" y="4343400"/>
            <a:ext cx="11087100" cy="80010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 descr=""/>
          <p:cNvSpPr/>
          <p:nvPr/>
        </p:nvSpPr>
        <p:spPr>
          <a:xfrm>
            <a:off x="762000" y="4552950"/>
            <a:ext cx="381000" cy="381000"/>
          </a:xfrm>
          <a:prstGeom prst="ellipse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/>
          <p:cNvSpPr txBox="1"/>
          <p:nvPr/>
        </p:nvSpPr>
        <p:spPr>
          <a:xfrm>
            <a:off x="762000" y="461010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1" name=""/>
          <p:cNvSpPr txBox="1"/>
          <p:nvPr/>
        </p:nvSpPr>
        <p:spPr>
          <a:xfrm>
            <a:off x="1390650" y="4457700"/>
            <a:ext cx="10039350" cy="5715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Give one cost of poor quality.]]></a:t>
            </a:r>
          </a:p>
        </p:txBody>
      </p:sp>
      <p:sp>
        <p:nvSpPr>
          <p:cNvPr id="22" name="" descr=""/>
          <p:cNvSpPr/>
          <p:nvPr/>
        </p:nvSpPr>
        <p:spPr>
          <a:xfrm>
            <a:off x="552450" y="5295900"/>
            <a:ext cx="11087100" cy="80010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 descr=""/>
          <p:cNvSpPr/>
          <p:nvPr/>
        </p:nvSpPr>
        <p:spPr>
          <a:xfrm>
            <a:off x="762000" y="5505450"/>
            <a:ext cx="381000" cy="381000"/>
          </a:xfrm>
          <a:prstGeom prst="ellipse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4" name=""/>
          <p:cNvSpPr txBox="1"/>
          <p:nvPr/>
        </p:nvSpPr>
        <p:spPr>
          <a:xfrm>
            <a:off x="762000" y="556260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5" name=""/>
          <p:cNvSpPr txBox="1"/>
          <p:nvPr/>
        </p:nvSpPr>
        <p:spPr>
          <a:xfrm>
            <a:off x="1390650" y="5410200"/>
            <a:ext cx="10039350" cy="5715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How does quality give competitive advantage?]]></a:t>
            </a:r>
          </a:p>
        </p:txBody>
      </p:sp>
      <p:sp>
        <p:nvSpPr>
          <p:cNvPr id="26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EFD9B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EFD9B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D8973C">
                    <a:alpha val="100000"/>
                  </a:srgbClr>
                </a:solidFill>
                <a:latin typeface="Calibri"/>
              </a:rPr>
              <a:t><![CDATA[EDEXCEL GCSE BUSINESS  ·  PAPER 2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Last Lesson - Answer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Making operational decision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Lesson 4 of 4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914525"/>
            <a:ext cx="11087100" cy="99060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762000" y="2219325"/>
            <a:ext cx="381000" cy="381000"/>
          </a:xfrm>
          <a:prstGeom prst="ellipse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762000" y="2276475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1390650" y="2028825"/>
            <a:ext cx="10039350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What is quality control?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D8973C">
                    <a:alpha val="100000"/>
                  </a:srgbClr>
                </a:solidFill>
                <a:latin typeface="Calibri"/>
              </a:rPr>
              <a:t><![CDATA[Checking finished products for faults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038475"/>
            <a:ext cx="11087100" cy="99060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62000" y="3343275"/>
            <a:ext cx="381000" cy="381000"/>
          </a:xfrm>
          <a:prstGeom prst="ellipse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762000" y="3400425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1390650" y="3152775"/>
            <a:ext cx="10039350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What is quality assurance?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D8973C">
                    <a:alpha val="100000"/>
                  </a:srgbClr>
                </a:solidFill>
                <a:latin typeface="Calibri"/>
              </a:rPr>
              <a:t><![CDATA[Checking quality at every stage to prevent faults.]]></a:t>
            </a:r>
          </a:p>
        </p:txBody>
      </p:sp>
      <p:sp>
        <p:nvSpPr>
          <p:cNvPr id="17" name="" descr=""/>
          <p:cNvSpPr/>
          <p:nvPr/>
        </p:nvSpPr>
        <p:spPr>
          <a:xfrm>
            <a:off x="552450" y="4162425"/>
            <a:ext cx="11087100" cy="99060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 descr=""/>
          <p:cNvSpPr/>
          <p:nvPr/>
        </p:nvSpPr>
        <p:spPr>
          <a:xfrm>
            <a:off x="762000" y="4467225"/>
            <a:ext cx="381000" cy="381000"/>
          </a:xfrm>
          <a:prstGeom prst="ellipse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/>
          <p:cNvSpPr txBox="1"/>
          <p:nvPr/>
        </p:nvSpPr>
        <p:spPr>
          <a:xfrm>
            <a:off x="762000" y="4524375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0" name=""/>
          <p:cNvSpPr txBox="1"/>
          <p:nvPr/>
        </p:nvSpPr>
        <p:spPr>
          <a:xfrm>
            <a:off x="1390650" y="4276725"/>
            <a:ext cx="10039350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Give one cost of poor quality.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D8973C">
                    <a:alpha val="100000"/>
                  </a:srgbClr>
                </a:solidFill>
                <a:latin typeface="Calibri"/>
              </a:rPr>
              <a:t><![CDATA[Waste, returns, recalls or damaged reputation.]]></a:t>
            </a:r>
          </a:p>
        </p:txBody>
      </p:sp>
      <p:sp>
        <p:nvSpPr>
          <p:cNvPr id="21" name="" descr=""/>
          <p:cNvSpPr/>
          <p:nvPr/>
        </p:nvSpPr>
        <p:spPr>
          <a:xfrm>
            <a:off x="552450" y="5286375"/>
            <a:ext cx="11087100" cy="99060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 descr=""/>
          <p:cNvSpPr/>
          <p:nvPr/>
        </p:nvSpPr>
        <p:spPr>
          <a:xfrm>
            <a:off x="762000" y="5591175"/>
            <a:ext cx="381000" cy="381000"/>
          </a:xfrm>
          <a:prstGeom prst="ellipse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/>
          <p:cNvSpPr txBox="1"/>
          <p:nvPr/>
        </p:nvSpPr>
        <p:spPr>
          <a:xfrm>
            <a:off x="762000" y="5648325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4" name=""/>
          <p:cNvSpPr txBox="1"/>
          <p:nvPr/>
        </p:nvSpPr>
        <p:spPr>
          <a:xfrm>
            <a:off x="1390650" y="5400675"/>
            <a:ext cx="10039350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How does quality give competitive advantage?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D8973C">
                    <a:alpha val="100000"/>
                  </a:srgbClr>
                </a:solidFill>
                <a:latin typeface="Calibri"/>
              </a:rPr>
              <a:t><![CDATA[A reputation for quality makes customers choose the business over rivals.]]></a:t>
            </a:r>
          </a:p>
        </p:txBody>
      </p:sp>
      <p:sp>
        <p:nvSpPr>
          <p:cNvPr id="2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EFD9B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EFD9B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D8973C">
                    <a:alpha val="100000"/>
                  </a:srgbClr>
                </a:solidFill>
                <a:latin typeface="Calibri"/>
              </a:rPr>
              <a:t><![CDATA[EDEXCEL GCSE BUSINESS  ·  PAPER 2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Learning Objective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Making operational decision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Lesson 4 of 4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2009775"/>
            <a:ext cx="11087100" cy="100965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819150" y="2152650"/>
            <a:ext cx="723900" cy="723900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D897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819150" y="2152650"/>
            <a:ext cx="723900" cy="7239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1781175" y="2009775"/>
            <a:ext cx="9582150" cy="1009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Explain the stages of the sales process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095625"/>
            <a:ext cx="11087100" cy="100965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819150" y="3238500"/>
            <a:ext cx="723900" cy="723900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D897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819150" y="3238500"/>
            <a:ext cx="723900" cy="7239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1781175" y="3095625"/>
            <a:ext cx="9582150" cy="1009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Explain product knowledge, speed and efficiency of service, customer engagement and responding to feedback.]]></a:t>
            </a:r>
          </a:p>
        </p:txBody>
      </p:sp>
      <p:sp>
        <p:nvSpPr>
          <p:cNvPr id="17" name="" descr=""/>
          <p:cNvSpPr/>
          <p:nvPr/>
        </p:nvSpPr>
        <p:spPr>
          <a:xfrm>
            <a:off x="552450" y="4181475"/>
            <a:ext cx="11087100" cy="100965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 descr=""/>
          <p:cNvSpPr/>
          <p:nvPr/>
        </p:nvSpPr>
        <p:spPr>
          <a:xfrm>
            <a:off x="819150" y="4324350"/>
            <a:ext cx="723900" cy="723900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D897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/>
          <p:cNvSpPr txBox="1"/>
          <p:nvPr/>
        </p:nvSpPr>
        <p:spPr>
          <a:xfrm>
            <a:off x="819150" y="4324350"/>
            <a:ext cx="723900" cy="7239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0" name=""/>
          <p:cNvSpPr txBox="1"/>
          <p:nvPr/>
        </p:nvSpPr>
        <p:spPr>
          <a:xfrm>
            <a:off x="1781175" y="4181475"/>
            <a:ext cx="9582150" cy="1009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Explain post-sales service.]]></a:t>
            </a:r>
          </a:p>
        </p:txBody>
      </p:sp>
      <p:sp>
        <p:nvSpPr>
          <p:cNvPr id="21" name="" descr=""/>
          <p:cNvSpPr/>
          <p:nvPr/>
        </p:nvSpPr>
        <p:spPr>
          <a:xfrm>
            <a:off x="552450" y="5267325"/>
            <a:ext cx="11087100" cy="100965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 descr=""/>
          <p:cNvSpPr/>
          <p:nvPr/>
        </p:nvSpPr>
        <p:spPr>
          <a:xfrm>
            <a:off x="819150" y="5410200"/>
            <a:ext cx="723900" cy="723900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D897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/>
          <p:cNvSpPr txBox="1"/>
          <p:nvPr/>
        </p:nvSpPr>
        <p:spPr>
          <a:xfrm>
            <a:off x="819150" y="5410200"/>
            <a:ext cx="723900" cy="7239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4" name=""/>
          <p:cNvSpPr txBox="1"/>
          <p:nvPr/>
        </p:nvSpPr>
        <p:spPr>
          <a:xfrm>
            <a:off x="1781175" y="5267325"/>
            <a:ext cx="9582150" cy="1009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Explain the importance of good customer service to a business.]]></a:t>
            </a:r>
          </a:p>
        </p:txBody>
      </p:sp>
      <p:sp>
        <p:nvSpPr>
          <p:cNvPr id="2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EFD9B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EFD9B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D8973C">
                    <a:alpha val="100000"/>
                  </a:srgbClr>
                </a:solidFill>
                <a:latin typeface="Calibri"/>
              </a:rPr>
              <a:t><![CDATA[EDEXCEL GCSE BUSINESS  ·  PAPER 2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The Sales Proces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Making operational decision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Lesson 4 of 4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Customer service matters at every stag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86000"/>
            <a:ext cx="2581275" cy="180975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1581150" y="2476500"/>
            <a:ext cx="514350" cy="514350"/>
          </a:xfrm>
          <a:prstGeom prst="ellipse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552450" y="2476500"/>
            <a:ext cx="2581275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2B2420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685800" y="3143250"/>
            <a:ext cx="2314575" cy="8001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Before the sale]]></a:t>
            </a:r>
          </a:p>
          <a:p>
            <a:pPr algn="ctr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Answering questions, giving advice and helping the customer choose.]]></a:t>
            </a:r>
          </a:p>
        </p:txBody>
      </p:sp>
      <p:sp>
        <p:nvSpPr>
          <p:cNvPr id="14" name="" descr=""/>
          <p:cNvSpPr/>
          <p:nvPr/>
        </p:nvSpPr>
        <p:spPr>
          <a:xfrm>
            <a:off x="3162300" y="2647950"/>
            <a:ext cx="190500" cy="171450"/>
          </a:xfrm>
          <a:prstGeom prst="rightArrow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 descr=""/>
          <p:cNvSpPr/>
          <p:nvPr/>
        </p:nvSpPr>
        <p:spPr>
          <a:xfrm>
            <a:off x="3381375" y="2286000"/>
            <a:ext cx="2581275" cy="180975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 descr=""/>
          <p:cNvSpPr/>
          <p:nvPr/>
        </p:nvSpPr>
        <p:spPr>
          <a:xfrm>
            <a:off x="4410075" y="2476500"/>
            <a:ext cx="514350" cy="514350"/>
          </a:xfrm>
          <a:prstGeom prst="ellipse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3381375" y="2476500"/>
            <a:ext cx="2581275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2B2420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3514725" y="3143250"/>
            <a:ext cx="2314575" cy="8001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The sale]]></a:t>
            </a:r>
          </a:p>
          <a:p>
            <a:pPr algn="ctr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Taking the order and payment quickly and accurately.]]></a:t>
            </a:r>
          </a:p>
        </p:txBody>
      </p:sp>
      <p:sp>
        <p:nvSpPr>
          <p:cNvPr id="19" name="" descr=""/>
          <p:cNvSpPr/>
          <p:nvPr/>
        </p:nvSpPr>
        <p:spPr>
          <a:xfrm>
            <a:off x="5991225" y="2647950"/>
            <a:ext cx="190500" cy="171450"/>
          </a:xfrm>
          <a:prstGeom prst="rightArrow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 descr=""/>
          <p:cNvSpPr/>
          <p:nvPr/>
        </p:nvSpPr>
        <p:spPr>
          <a:xfrm>
            <a:off x="6210300" y="2286000"/>
            <a:ext cx="2581275" cy="180975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 descr=""/>
          <p:cNvSpPr/>
          <p:nvPr/>
        </p:nvSpPr>
        <p:spPr>
          <a:xfrm>
            <a:off x="7239000" y="2476500"/>
            <a:ext cx="514350" cy="514350"/>
          </a:xfrm>
          <a:prstGeom prst="ellipse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/>
          <p:cNvSpPr txBox="1"/>
          <p:nvPr/>
        </p:nvSpPr>
        <p:spPr>
          <a:xfrm>
            <a:off x="6210300" y="2476500"/>
            <a:ext cx="2581275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2B2420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6343650" y="3143250"/>
            <a:ext cx="2314575" cy="8001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Delivery]]></a:t>
            </a:r>
          </a:p>
          <a:p>
            <a:pPr algn="ctr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Getting the product to the customer on time and in perfect condition.]]></a:t>
            </a:r>
          </a:p>
        </p:txBody>
      </p:sp>
      <p:sp>
        <p:nvSpPr>
          <p:cNvPr id="24" name="" descr=""/>
          <p:cNvSpPr/>
          <p:nvPr/>
        </p:nvSpPr>
        <p:spPr>
          <a:xfrm>
            <a:off x="8820150" y="2647950"/>
            <a:ext cx="190500" cy="171450"/>
          </a:xfrm>
          <a:prstGeom prst="rightArrow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 descr=""/>
          <p:cNvSpPr/>
          <p:nvPr/>
        </p:nvSpPr>
        <p:spPr>
          <a:xfrm>
            <a:off x="9039225" y="2286000"/>
            <a:ext cx="2581275" cy="180975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6" name="" descr=""/>
          <p:cNvSpPr/>
          <p:nvPr/>
        </p:nvSpPr>
        <p:spPr>
          <a:xfrm>
            <a:off x="10067925" y="2476500"/>
            <a:ext cx="514350" cy="514350"/>
          </a:xfrm>
          <a:prstGeom prst="ellipse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7" name=""/>
          <p:cNvSpPr txBox="1"/>
          <p:nvPr/>
        </p:nvSpPr>
        <p:spPr>
          <a:xfrm>
            <a:off x="9039225" y="2476500"/>
            <a:ext cx="2581275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2B2420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8" name=""/>
          <p:cNvSpPr txBox="1"/>
          <p:nvPr/>
        </p:nvSpPr>
        <p:spPr>
          <a:xfrm>
            <a:off x="9172575" y="3143250"/>
            <a:ext cx="2314575" cy="8001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After the sale]]></a:t>
            </a:r>
          </a:p>
          <a:p>
            <a:pPr algn="ctr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Help with problems, repairs, returns and follow-up.]]></a:t>
            </a:r>
          </a:p>
        </p:txBody>
      </p:sp>
      <p:sp>
        <p:nvSpPr>
          <p:cNvPr id="29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EFD9B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EFD9B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D8973C">
                    <a:alpha val="100000"/>
                  </a:srgbClr>
                </a:solidFill>
                <a:latin typeface="Calibri"/>
              </a:rPr>
              <a:t><![CDATA[EDEXCEL GCSE BUSINESS  ·  PAPER 2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Good Customer Servic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Making operational decision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Lesson 4 of 4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990725"/>
            <a:ext cx="5438775" cy="200025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723900" y="2162175"/>
            <a:ext cx="323850" cy="28575"/>
          </a:xfrm>
          <a:prstGeom prst="rect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723900" y="2333625"/>
            <a:ext cx="5095875" cy="15049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</a:pPr>
            <a:r>
              <a:rPr lang="en-US" b="1" strike="noStrike" sz="1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Product knowledge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Staff understand the products well enough to answer questions and recommend the right one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6200775" y="1990725"/>
            <a:ext cx="5438775" cy="200025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 descr=""/>
          <p:cNvSpPr/>
          <p:nvPr/>
        </p:nvSpPr>
        <p:spPr>
          <a:xfrm>
            <a:off x="6372225" y="2162175"/>
            <a:ext cx="323850" cy="28575"/>
          </a:xfrm>
          <a:prstGeom prst="rect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6372225" y="2333625"/>
            <a:ext cx="5095875" cy="15049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</a:pPr>
            <a:r>
              <a:rPr lang="en-US" b="1" strike="noStrike" sz="1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Speed and efficiency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Short queues, quick answers, fast delivery and accurate orders.]]></a:t>
            </a:r>
          </a:p>
        </p:txBody>
      </p:sp>
      <p:sp>
        <p:nvSpPr>
          <p:cNvPr id="15" name="" descr=""/>
          <p:cNvSpPr/>
          <p:nvPr/>
        </p:nvSpPr>
        <p:spPr>
          <a:xfrm>
            <a:off x="552450" y="4200525"/>
            <a:ext cx="5438775" cy="200025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 descr=""/>
          <p:cNvSpPr/>
          <p:nvPr/>
        </p:nvSpPr>
        <p:spPr>
          <a:xfrm>
            <a:off x="723900" y="4371975"/>
            <a:ext cx="323850" cy="28575"/>
          </a:xfrm>
          <a:prstGeom prst="rect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723900" y="4543425"/>
            <a:ext cx="5095875" cy="15049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</a:pPr>
            <a:r>
              <a:rPr lang="en-US" b="1" strike="noStrike" sz="1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Customer engagement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Friendly, personal contact that makes customers feel valued - in person and online.]]></a:t>
            </a:r>
          </a:p>
        </p:txBody>
      </p:sp>
      <p:sp>
        <p:nvSpPr>
          <p:cNvPr id="18" name="" descr=""/>
          <p:cNvSpPr/>
          <p:nvPr/>
        </p:nvSpPr>
        <p:spPr>
          <a:xfrm>
            <a:off x="6200775" y="4200525"/>
            <a:ext cx="5438775" cy="200025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 descr=""/>
          <p:cNvSpPr/>
          <p:nvPr/>
        </p:nvSpPr>
        <p:spPr>
          <a:xfrm>
            <a:off x="6372225" y="4371975"/>
            <a:ext cx="323850" cy="28575"/>
          </a:xfrm>
          <a:prstGeom prst="rect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/>
          <p:cNvSpPr txBox="1"/>
          <p:nvPr/>
        </p:nvSpPr>
        <p:spPr>
          <a:xfrm>
            <a:off x="6372225" y="4543425"/>
            <a:ext cx="5095875" cy="15049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</a:pPr>
            <a:r>
              <a:rPr lang="en-US" b="1" strike="noStrike" sz="1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Responding to feedback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Listening to reviews and complaints, fixing problems and improving.]]></a:t>
            </a:r>
          </a:p>
        </p:txBody>
      </p:sp>
      <p:sp>
        <p:nvSpPr>
          <p:cNvPr id="21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EFD9B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EFD9B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D8973C">
                    <a:alpha val="100000"/>
                  </a:srgbClr>
                </a:solidFill>
                <a:latin typeface="Calibri"/>
              </a:rPr>
              <a:t><![CDATA[EDEXCEL GCSE BUSINESS  ·  PAPER 2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Knowing the Product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Making operational decision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Lesson 4 of 4]]></a:t>
            </a:r>
          </a:p>
        </p:txBody>
      </p:sp>
      <p:pic>
        <p:nvPicPr>
          <p:cNvPr id="9" name="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05550" y="1943100"/>
            <a:ext cx="5334000" cy="3981450"/>
          </a:xfrm>
          <a:prstGeom prst="rect">
            <a:avLst/>
          </a:prstGeom>
          <a:noFill/>
        </p:spPr>
      </p:pic>
      <p:sp>
        <p:nvSpPr>
          <p:cNvPr id="10" name="" descr=""/>
          <p:cNvSpPr/>
          <p:nvPr/>
        </p:nvSpPr>
        <p:spPr>
          <a:xfrm>
            <a:off x="6305550" y="1943100"/>
            <a:ext cx="5334000" cy="3981450"/>
          </a:xfrm>
          <a:prstGeom prst="rect">
            <a:avLst/>
          </a:prstGeom>
          <a:noFill/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6305550" y="6000750"/>
            <a:ext cx="53340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Product knowledge helps customers choose - and trust the business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552450" y="1905000"/>
            <a:ext cx="5334000" cy="43815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1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9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A customer spending hundreds of pounds on a bike wants advice they can trust. A sales assistant who really knows the products helps them choose the right one, so they are happier with it, less likely to return it and more likely to come back.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EFD9B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EFD9B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D8973C">
                    <a:alpha val="100000"/>
                  </a:srgbClr>
                </a:solidFill>
                <a:latin typeface="Calibri"/>
              </a:rPr>
              <a:t><![CDATA[EDEXCEL GCSE BUSINESS  ·  PAPER 2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Post-sales Servic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Making operational decision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Lesson 4 of 4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Post-sales service is the help a business gives customers after they have bought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47900"/>
            <a:ext cx="11087100" cy="95250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2628900"/>
            <a:ext cx="200025" cy="200025"/>
          </a:xfrm>
          <a:prstGeom prst="ellipse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23431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Guarantees and warranties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Promises to repair or replace a faulty product for a set time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276600"/>
            <a:ext cx="11087100" cy="95250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3657600"/>
            <a:ext cx="200025" cy="200025"/>
          </a:xfrm>
          <a:prstGeom prst="ellipse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33718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Repairs and servicing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Fixing or maintaining products, such as servicing a car or a boiler.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4305300"/>
            <a:ext cx="11087100" cy="95250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 descr=""/>
          <p:cNvSpPr/>
          <p:nvPr/>
        </p:nvSpPr>
        <p:spPr>
          <a:xfrm>
            <a:off x="781050" y="4686300"/>
            <a:ext cx="200025" cy="200025"/>
          </a:xfrm>
          <a:prstGeom prst="ellipse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1143000" y="44005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Returns and refunds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Handling returns quickly and fairly.]]></a:t>
            </a:r>
          </a:p>
        </p:txBody>
      </p:sp>
      <p:sp>
        <p:nvSpPr>
          <p:cNvPr id="19" name="" descr=""/>
          <p:cNvSpPr/>
          <p:nvPr/>
        </p:nvSpPr>
        <p:spPr>
          <a:xfrm>
            <a:off x="552450" y="5334000"/>
            <a:ext cx="11087100" cy="95250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 descr=""/>
          <p:cNvSpPr/>
          <p:nvPr/>
        </p:nvSpPr>
        <p:spPr>
          <a:xfrm>
            <a:off x="781050" y="5715000"/>
            <a:ext cx="200025" cy="200025"/>
          </a:xfrm>
          <a:prstGeom prst="ellipse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1143000" y="54292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Follow-up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Checking the customer is happy, and offering help, tips or future offers.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EFD9B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EFD9B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D8973C">
                    <a:alpha val="100000"/>
                  </a:srgbClr>
                </a:solidFill>
                <a:latin typeface="Calibri"/>
              </a:rPr>
              <a:t><![CDATA[EDEXCEL GCSE BUSINESS  ·  PAPER 2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Help After the Sal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Making operational decision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Lesson 4 of 4]]></a:t>
            </a:r>
          </a:p>
        </p:txBody>
      </p:sp>
      <p:pic>
        <p:nvPicPr>
          <p:cNvPr id="9" name="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05550" y="1943100"/>
            <a:ext cx="5334000" cy="3981450"/>
          </a:xfrm>
          <a:prstGeom prst="rect">
            <a:avLst/>
          </a:prstGeom>
          <a:noFill/>
        </p:spPr>
      </p:pic>
      <p:sp>
        <p:nvSpPr>
          <p:cNvPr id="10" name="" descr=""/>
          <p:cNvSpPr/>
          <p:nvPr/>
        </p:nvSpPr>
        <p:spPr>
          <a:xfrm>
            <a:off x="6305550" y="1943100"/>
            <a:ext cx="5334000" cy="3981450"/>
          </a:xfrm>
          <a:prstGeom prst="rect">
            <a:avLst/>
          </a:prstGeom>
          <a:noFill/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6305550" y="6000750"/>
            <a:ext cx="53340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Post-sales service: the relationship continues after the sale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552450" y="1905000"/>
            <a:ext cx="5334000" cy="43815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1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9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Post-sales service turns a one-off sale into a long-term relationship. A customer whose phone is fixed quickly and politely is far more likely to buy their next phone from the same business.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EFD9B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EFD9B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D8973C">
                    <a:alpha val="100000"/>
                  </a:srgbClr>
                </a:solidFill>
                <a:latin typeface="Calibri"/>
              </a:rPr>
              <a:t><![CDATA[EDEXCEL GCSE BUSINESS  ·  PAPER 2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Why Customer Service Matter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Making operational decision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Lesson 4 of 4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Good service is one of the few advantages rivals cannot easily copy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47900"/>
            <a:ext cx="11087100" cy="95250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2628900"/>
            <a:ext cx="200025" cy="200025"/>
          </a:xfrm>
          <a:prstGeom prst="ellipse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23431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Customer satisfaction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Happy customers are more likely to buy again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276600"/>
            <a:ext cx="11087100" cy="95250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3657600"/>
            <a:ext cx="200025" cy="200025"/>
          </a:xfrm>
          <a:prstGeom prst="ellipse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33718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Customer loyalty and repeat purchases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It costs far less to keep a customer than to win a new one.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4305300"/>
            <a:ext cx="11087100" cy="95250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 descr=""/>
          <p:cNvSpPr/>
          <p:nvPr/>
        </p:nvSpPr>
        <p:spPr>
          <a:xfrm>
            <a:off x="781050" y="4686300"/>
            <a:ext cx="200025" cy="200025"/>
          </a:xfrm>
          <a:prstGeom prst="ellipse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1143000" y="44005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Reputation and reviews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Good reviews online attract new customers; bad ones drive them away.]]></a:t>
            </a:r>
          </a:p>
        </p:txBody>
      </p:sp>
      <p:sp>
        <p:nvSpPr>
          <p:cNvPr id="19" name="" descr=""/>
          <p:cNvSpPr/>
          <p:nvPr/>
        </p:nvSpPr>
        <p:spPr>
          <a:xfrm>
            <a:off x="552450" y="5334000"/>
            <a:ext cx="11087100" cy="95250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 descr=""/>
          <p:cNvSpPr/>
          <p:nvPr/>
        </p:nvSpPr>
        <p:spPr>
          <a:xfrm>
            <a:off x="781050" y="5715000"/>
            <a:ext cx="200025" cy="200025"/>
          </a:xfrm>
          <a:prstGeom prst="ellipse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1143000" y="54292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Competitive advantage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When products and prices are similar, service decides where customers buy.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EFD9B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EFD9B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D8973C">
                    <a:alpha val="100000"/>
                  </a:srgbClr>
                </a:solidFill>
                <a:latin typeface="Calibri"/>
              </a:rPr>
              <a:t><![CDATA[EDEXCEL GCSE BUSINESS  ·  PAPER 2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Making operational decision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Lesson 4 of 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8667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200" spc="150" u="none" cap="none">
                <a:solidFill>
                  <a:srgbClr val="D8973C">
                    <a:alpha val="100000"/>
                  </a:srgbClr>
                </a:solidFill>
                <a:latin typeface="Calibri"/>
              </a:rPr>
              <a:t><![CDATA[CASE STUDY]]></a:t>
            </a:r>
          </a:p>
        </p:txBody>
      </p:sp>
      <p:pic>
        <p:nvPicPr>
          <p:cNvPr id="8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1143000"/>
            <a:ext cx="571500" cy="571500"/>
          </a:xfrm>
          <a:prstGeom prst="rect">
            <a:avLst/>
          </a:prstGeom>
          <a:noFill/>
        </p:spPr>
      </p:pic>
      <p:sp>
        <p:nvSpPr>
          <p:cNvPr id="9" name=""/>
          <p:cNvSpPr txBox="1"/>
          <p:nvPr/>
        </p:nvSpPr>
        <p:spPr>
          <a:xfrm>
            <a:off x="1295400" y="10953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Apple: The Genius Bar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1962150"/>
            <a:ext cx="11087100" cy="2333625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866775" y="2057400"/>
            <a:ext cx="10458450" cy="21431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1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When Apple opened its first shops in 2001, it included a "Genius Bar" - a counter where customers could get free advice and technical help from trained staff, and book repairs for their devices. It turned the shop into a place customers returned to after buying, not just before. Staff are trained to have deep product knowledge, and customers can book appointments online. By making post-sales service a central part of the shop, Apple built a reputation for looking after its customers that encourages them to stay loyal to the brand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4572000"/>
            <a:ext cx="5362575" cy="1419225"/>
          </a:xfrm>
          <a:prstGeom prst="roundRect">
            <a:avLst/>
          </a:prstGeom>
          <a:solidFill>
            <a:srgbClr val="8A432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733425" y="4733925"/>
            <a:ext cx="5000625" cy="5524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E6BB80">
                    <a:alpha val="100000"/>
                  </a:srgbClr>
                </a:solidFill>
                <a:latin typeface="Georgia"/>
              </a:rPr>
              <a:t><![CDATA[2001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733425" y="5305425"/>
            <a:ext cx="5000625" cy="5905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Apple's first shops open with a Genius Bar]]></a:t>
            </a:r>
          </a:p>
        </p:txBody>
      </p:sp>
      <p:sp>
        <p:nvSpPr>
          <p:cNvPr id="15" name="" descr=""/>
          <p:cNvSpPr/>
          <p:nvPr/>
        </p:nvSpPr>
        <p:spPr>
          <a:xfrm>
            <a:off x="6276975" y="4572000"/>
            <a:ext cx="5362575" cy="1419225"/>
          </a:xfrm>
          <a:prstGeom prst="roundRect">
            <a:avLst/>
          </a:prstGeom>
          <a:solidFill>
            <a:srgbClr val="8A432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/>
          <p:cNvSpPr txBox="1"/>
          <p:nvPr/>
        </p:nvSpPr>
        <p:spPr>
          <a:xfrm>
            <a:off x="6457950" y="4733925"/>
            <a:ext cx="5000625" cy="5524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E6BB80">
                    <a:alpha val="100000"/>
                  </a:srgbClr>
                </a:solidFill>
                <a:latin typeface="Georgia"/>
              </a:rPr>
              <a:t><![CDATA[After the sale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6457950" y="5305425"/>
            <a:ext cx="5000625" cy="5905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Where the Genius Bar focuses its help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EFD9B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EFD9B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D8973C">
                    <a:alpha val="100000"/>
                  </a:srgbClr>
                </a:solidFill>
                <a:latin typeface="Calibri"/>
              </a:rPr>
              <a:t><![CDATA[EDEXCEL GCSE BUSINESS  ·  PAPER 2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Key Term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Making operational decision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Lesson 4 of 4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781175"/>
            <a:ext cx="5410200" cy="1343025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52475" y="185737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Sales process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All the stages of selling, from the first enquiry to after-sales help.]]></a:t>
            </a:r>
          </a:p>
        </p:txBody>
      </p:sp>
      <p:sp>
        <p:nvSpPr>
          <p:cNvPr id="11" name="" descr=""/>
          <p:cNvSpPr/>
          <p:nvPr/>
        </p:nvSpPr>
        <p:spPr>
          <a:xfrm>
            <a:off x="6229350" y="1781175"/>
            <a:ext cx="5410200" cy="1343025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6438900" y="185737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Customer service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How a business looks after its customers before, during and after a sale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362325"/>
            <a:ext cx="5410200" cy="1343025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752475" y="343852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Product knowledge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Staff understanding of the products they sell.]]></a:t>
            </a:r>
          </a:p>
        </p:txBody>
      </p:sp>
      <p:sp>
        <p:nvSpPr>
          <p:cNvPr id="15" name="" descr=""/>
          <p:cNvSpPr/>
          <p:nvPr/>
        </p:nvSpPr>
        <p:spPr>
          <a:xfrm>
            <a:off x="6229350" y="3362325"/>
            <a:ext cx="5410200" cy="1343025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/>
          <p:cNvSpPr txBox="1"/>
          <p:nvPr/>
        </p:nvSpPr>
        <p:spPr>
          <a:xfrm>
            <a:off x="6438900" y="343852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Customer engagement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How a business interacts with and builds relationships with customers.]]></a:t>
            </a:r>
          </a:p>
        </p:txBody>
      </p:sp>
      <p:sp>
        <p:nvSpPr>
          <p:cNvPr id="17" name="" descr=""/>
          <p:cNvSpPr/>
          <p:nvPr/>
        </p:nvSpPr>
        <p:spPr>
          <a:xfrm>
            <a:off x="552450" y="4943475"/>
            <a:ext cx="5410200" cy="1343025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752475" y="501967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Post-sales service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Help given to customers after they have bought, such as repairs and warranties.]]></a:t>
            </a:r>
          </a:p>
        </p:txBody>
      </p:sp>
      <p:sp>
        <p:nvSpPr>
          <p:cNvPr id="19" name="" descr=""/>
          <p:cNvSpPr/>
          <p:nvPr/>
        </p:nvSpPr>
        <p:spPr>
          <a:xfrm>
            <a:off x="6229350" y="4943475"/>
            <a:ext cx="5410200" cy="1343025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/>
          <p:cNvSpPr txBox="1"/>
          <p:nvPr/>
        </p:nvSpPr>
        <p:spPr>
          <a:xfrm>
            <a:off x="6438900" y="501967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Customer loyalty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When customers keep buying from the same business.]]></a:t>
            </a:r>
          </a:p>
        </p:txBody>
      </p:sp>
      <p:sp>
        <p:nvSpPr>
          <p:cNvPr id="21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EFD9B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EFD9B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D8973C">
                    <a:alpha val="100000"/>
                  </a:srgbClr>
                </a:solidFill>
                <a:latin typeface="Calibri"/>
              </a:rPr>
              <a:t><![CDATA[EDEXCEL GCSE BUSINESS  ·  PAPER 2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Making operational decision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Lesson 4 of 4]]></a:t>
            </a:r>
          </a:p>
        </p:txBody>
      </p:sp>
      <p:pic>
        <p:nvPicPr>
          <p:cNvPr id="7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8" name=""/>
          <p:cNvSpPr txBox="1"/>
          <p:nvPr/>
        </p:nvSpPr>
        <p:spPr>
          <a:xfrm>
            <a:off x="1295400" y="876300"/>
            <a:ext cx="57150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D8973C">
                    <a:alpha val="100000"/>
                  </a:srgbClr>
                </a:solidFill>
                <a:latin typeface="Calibri"/>
              </a:rPr>
              <a:t><![CDATA[YOUR TASK]]></a:t>
            </a:r>
          </a:p>
        </p:txBody>
      </p:sp>
      <p:sp>
        <p:nvSpPr>
          <p:cNvPr id="9" name=""/>
          <p:cNvSpPr txBox="1"/>
          <p:nvPr/>
        </p:nvSpPr>
        <p:spPr>
          <a:xfrm>
            <a:off x="1295400" y="1104900"/>
            <a:ext cx="8248650" cy="533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Fix the Service]]></a:t>
            </a:r>
          </a:p>
        </p:txBody>
      </p:sp>
      <p:sp>
        <p:nvSpPr>
          <p:cNvPr id="10" name="" descr=""/>
          <p:cNvSpPr/>
          <p:nvPr/>
        </p:nvSpPr>
        <p:spPr>
          <a:xfrm>
            <a:off x="9639300" y="1009650"/>
            <a:ext cx="2000250" cy="495300"/>
          </a:xfrm>
          <a:prstGeom prst="roundRect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9639300" y="1009650"/>
            <a:ext cx="200025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2 minutes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1905000"/>
            <a:ext cx="11087100" cy="169545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1905000"/>
            <a:ext cx="57150" cy="1695450"/>
          </a:xfrm>
          <a:prstGeom prst="rect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819150" y="2076450"/>
            <a:ext cx="10553700" cy="13525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An online electronics shop has these reviews: "Nobody could tell me which laptop suited me", "Took three weeks to arrive", "Never replied to my email about a faulty charger", "Five weeks to get a refund". For each review, name the part of customer service that failed, and suggest an improvement.]]></a:t>
            </a:r>
          </a:p>
        </p:txBody>
      </p:sp>
      <p:sp>
        <p:nvSpPr>
          <p:cNvPr id="15" name="" descr=""/>
          <p:cNvSpPr/>
          <p:nvPr/>
        </p:nvSpPr>
        <p:spPr>
          <a:xfrm>
            <a:off x="552450" y="3895725"/>
            <a:ext cx="285750" cy="285750"/>
          </a:xfrm>
          <a:prstGeom prst="ellipse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/>
          <p:cNvSpPr txBox="1"/>
          <p:nvPr/>
        </p:nvSpPr>
        <p:spPr>
          <a:xfrm>
            <a:off x="552450" y="3914775"/>
            <a:ext cx="28575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1066800" y="3790950"/>
            <a:ext cx="1057275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Identify the failure.]]></a:t>
            </a:r>
          </a:p>
        </p:txBody>
      </p:sp>
      <p:sp>
        <p:nvSpPr>
          <p:cNvPr id="18" name="" descr=""/>
          <p:cNvSpPr/>
          <p:nvPr/>
        </p:nvSpPr>
        <p:spPr>
          <a:xfrm>
            <a:off x="552450" y="4467225"/>
            <a:ext cx="285750" cy="285750"/>
          </a:xfrm>
          <a:prstGeom prst="ellipse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/>
          <p:cNvSpPr txBox="1"/>
          <p:nvPr/>
        </p:nvSpPr>
        <p:spPr>
          <a:xfrm>
            <a:off x="552450" y="4486275"/>
            <a:ext cx="28575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20" name=""/>
          <p:cNvSpPr txBox="1"/>
          <p:nvPr/>
        </p:nvSpPr>
        <p:spPr>
          <a:xfrm>
            <a:off x="1066800" y="4362450"/>
            <a:ext cx="1057275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Suggest an improvement.]]></a:t>
            </a:r>
          </a:p>
        </p:txBody>
      </p:sp>
      <p:sp>
        <p:nvSpPr>
          <p:cNvPr id="21" name="" descr=""/>
          <p:cNvSpPr/>
          <p:nvPr/>
        </p:nvSpPr>
        <p:spPr>
          <a:xfrm>
            <a:off x="552450" y="5038725"/>
            <a:ext cx="285750" cy="285750"/>
          </a:xfrm>
          <a:prstGeom prst="ellipse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/>
          <p:cNvSpPr txBox="1"/>
          <p:nvPr/>
        </p:nvSpPr>
        <p:spPr>
          <a:xfrm>
            <a:off x="552450" y="5057775"/>
            <a:ext cx="28575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1066800" y="4933950"/>
            <a:ext cx="1057275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Explain the benefit to the business.]]></a:t>
            </a:r>
          </a:p>
        </p:txBody>
      </p:sp>
      <p:sp>
        <p:nvSpPr>
          <p:cNvPr id="24" name="" descr=""/>
          <p:cNvSpPr/>
          <p:nvPr/>
        </p:nvSpPr>
        <p:spPr>
          <a:xfrm>
            <a:off x="552450" y="5448300"/>
            <a:ext cx="11087100" cy="838200"/>
          </a:xfrm>
          <a:prstGeom prst="roundRect">
            <a:avLst/>
          </a:prstGeom>
          <a:solidFill>
            <a:srgbClr val="8A432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/>
          <p:cNvSpPr txBox="1"/>
          <p:nvPr/>
        </p:nvSpPr>
        <p:spPr>
          <a:xfrm>
            <a:off x="781050" y="5562600"/>
            <a:ext cx="4762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E6BB80">
                    <a:alpha val="100000"/>
                  </a:srgbClr>
                </a:solidFill>
                <a:latin typeface="Calibri"/>
              </a:rPr>
              <a:t><![CDATA[WHAT A GOOD ANSWER SHOWS]]></a:t>
            </a:r>
          </a:p>
        </p:txBody>
      </p:sp>
      <p:sp>
        <p:nvSpPr>
          <p:cNvPr id="26" name=""/>
          <p:cNvSpPr txBox="1"/>
          <p:nvPr/>
        </p:nvSpPr>
        <p:spPr>
          <a:xfrm>
            <a:off x="781050" y="5829300"/>
            <a:ext cx="10629900" cy="3810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Each review linked to product knowledge, speed of service, responding to feedback or post-sales service, with a practical improvement.]]></a:t>
            </a:r>
          </a:p>
        </p:txBody>
      </p:sp>
      <p:sp>
        <p:nvSpPr>
          <p:cNvPr id="27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EFD9B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EFD9B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D8973C">
                    <a:alpha val="100000"/>
                  </a:srgbClr>
                </a:solidFill>
                <a:latin typeface="Calibri"/>
              </a:rPr>
              <a:t><![CDATA[EDEXCEL GCSE BUSINESS  ·  PAPER 2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Can I...?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Making operational decision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Lesson 4 of 4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876425"/>
            <a:ext cx="11087100" cy="561975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704850" y="2028825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D897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1104900" y="1952625"/>
            <a:ext cx="10344150" cy="4095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Describe the stages of the sales process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2514600"/>
            <a:ext cx="11087100" cy="561975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 descr=""/>
          <p:cNvSpPr/>
          <p:nvPr/>
        </p:nvSpPr>
        <p:spPr>
          <a:xfrm>
            <a:off x="704850" y="266700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D897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1104900" y="2590800"/>
            <a:ext cx="10344150" cy="4095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Explain product knowledge.]]></a:t>
            </a:r>
          </a:p>
        </p:txBody>
      </p:sp>
      <p:sp>
        <p:nvSpPr>
          <p:cNvPr id="15" name="" descr=""/>
          <p:cNvSpPr/>
          <p:nvPr/>
        </p:nvSpPr>
        <p:spPr>
          <a:xfrm>
            <a:off x="552450" y="3152775"/>
            <a:ext cx="11087100" cy="561975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 descr=""/>
          <p:cNvSpPr/>
          <p:nvPr/>
        </p:nvSpPr>
        <p:spPr>
          <a:xfrm>
            <a:off x="704850" y="3305175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D897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1104900" y="3228975"/>
            <a:ext cx="10344150" cy="4095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Explain speed and efficiency of service.]]></a:t>
            </a:r>
          </a:p>
        </p:txBody>
      </p:sp>
      <p:sp>
        <p:nvSpPr>
          <p:cNvPr id="18" name="" descr=""/>
          <p:cNvSpPr/>
          <p:nvPr/>
        </p:nvSpPr>
        <p:spPr>
          <a:xfrm>
            <a:off x="552450" y="3790950"/>
            <a:ext cx="11087100" cy="561975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 descr=""/>
          <p:cNvSpPr/>
          <p:nvPr/>
        </p:nvSpPr>
        <p:spPr>
          <a:xfrm>
            <a:off x="704850" y="394335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D897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/>
          <p:cNvSpPr txBox="1"/>
          <p:nvPr/>
        </p:nvSpPr>
        <p:spPr>
          <a:xfrm>
            <a:off x="1104900" y="3867150"/>
            <a:ext cx="10344150" cy="4095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Explain customer engagement.]]></a:t>
            </a:r>
          </a:p>
        </p:txBody>
      </p:sp>
      <p:sp>
        <p:nvSpPr>
          <p:cNvPr id="21" name="" descr=""/>
          <p:cNvSpPr/>
          <p:nvPr/>
        </p:nvSpPr>
        <p:spPr>
          <a:xfrm>
            <a:off x="552450" y="4429125"/>
            <a:ext cx="11087100" cy="561975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 descr=""/>
          <p:cNvSpPr/>
          <p:nvPr/>
        </p:nvSpPr>
        <p:spPr>
          <a:xfrm>
            <a:off x="704850" y="4581525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D897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/>
          <p:cNvSpPr txBox="1"/>
          <p:nvPr/>
        </p:nvSpPr>
        <p:spPr>
          <a:xfrm>
            <a:off x="1104900" y="4505325"/>
            <a:ext cx="10344150" cy="4095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Explain responding to customer feedback.]]></a:t>
            </a:r>
          </a:p>
        </p:txBody>
      </p:sp>
      <p:sp>
        <p:nvSpPr>
          <p:cNvPr id="24" name="" descr=""/>
          <p:cNvSpPr/>
          <p:nvPr/>
        </p:nvSpPr>
        <p:spPr>
          <a:xfrm>
            <a:off x="552450" y="5067300"/>
            <a:ext cx="11087100" cy="561975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 descr=""/>
          <p:cNvSpPr/>
          <p:nvPr/>
        </p:nvSpPr>
        <p:spPr>
          <a:xfrm>
            <a:off x="704850" y="521970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D897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6" name=""/>
          <p:cNvSpPr txBox="1"/>
          <p:nvPr/>
        </p:nvSpPr>
        <p:spPr>
          <a:xfrm>
            <a:off x="1104900" y="5143500"/>
            <a:ext cx="10344150" cy="4095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Explain post-sales service.]]></a:t>
            </a:r>
          </a:p>
        </p:txBody>
      </p:sp>
      <p:sp>
        <p:nvSpPr>
          <p:cNvPr id="27" name="" descr=""/>
          <p:cNvSpPr/>
          <p:nvPr/>
        </p:nvSpPr>
        <p:spPr>
          <a:xfrm>
            <a:off x="552450" y="5705475"/>
            <a:ext cx="11087100" cy="561975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8" name="" descr=""/>
          <p:cNvSpPr/>
          <p:nvPr/>
        </p:nvSpPr>
        <p:spPr>
          <a:xfrm>
            <a:off x="704850" y="5857875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D897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9" name=""/>
          <p:cNvSpPr txBox="1"/>
          <p:nvPr/>
        </p:nvSpPr>
        <p:spPr>
          <a:xfrm>
            <a:off x="1104900" y="5781675"/>
            <a:ext cx="10344150" cy="4095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Explain why good customer service matters.]]></a:t>
            </a:r>
          </a:p>
        </p:txBody>
      </p:sp>
      <p:sp>
        <p:nvSpPr>
          <p:cNvPr id="30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A2113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A8762F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A8762F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457200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E6BB80">
                    <a:alpha val="100000"/>
                  </a:srgbClr>
                </a:solidFill>
                <a:latin typeface="Calibri"/>
              </a:rPr>
              <a:t><![CDATA[EDEXCEL GCSE BUSINESS  ·  PAPER 2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52450" y="752475"/>
            <a:ext cx="11087100" cy="5524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Summary & Exam Focus]]></a:t>
            </a:r>
          </a:p>
        </p:txBody>
      </p:sp>
      <p:sp>
        <p:nvSpPr>
          <p:cNvPr id="6" name="" descr=""/>
          <p:cNvSpPr/>
          <p:nvPr/>
        </p:nvSpPr>
        <p:spPr>
          <a:xfrm>
            <a:off x="552450" y="1552575"/>
            <a:ext cx="180975" cy="180975"/>
          </a:xfrm>
          <a:prstGeom prst="ellipse">
            <a:avLst/>
          </a:prstGeom>
          <a:solidFill>
            <a:srgbClr val="E6BB80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7" name=""/>
          <p:cNvSpPr txBox="1"/>
          <p:nvPr/>
        </p:nvSpPr>
        <p:spPr>
          <a:xfrm>
            <a:off x="933450" y="14382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BF4EA">
                    <a:alpha val="100000"/>
                  </a:srgbClr>
                </a:solidFill>
                <a:latin typeface="Calibri"/>
              </a:rPr>
              <a:t><![CDATA[The sales process runs from the first enquiry to after the sale.]]></a:t>
            </a:r>
          </a:p>
        </p:txBody>
      </p:sp>
      <p:sp>
        <p:nvSpPr>
          <p:cNvPr id="8" name="" descr=""/>
          <p:cNvSpPr/>
          <p:nvPr/>
        </p:nvSpPr>
        <p:spPr>
          <a:xfrm>
            <a:off x="552450" y="2085975"/>
            <a:ext cx="180975" cy="180975"/>
          </a:xfrm>
          <a:prstGeom prst="ellipse">
            <a:avLst/>
          </a:prstGeom>
          <a:solidFill>
            <a:srgbClr val="E6BB80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933450" y="19716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BF4EA">
                    <a:alpha val="100000"/>
                  </a:srgbClr>
                </a:solidFill>
                <a:latin typeface="Calibri"/>
              </a:rPr>
              <a:t><![CDATA[Good service: product knowledge, speed and efficiency, engagement and responding to feedback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619375"/>
            <a:ext cx="180975" cy="180975"/>
          </a:xfrm>
          <a:prstGeom prst="ellipse">
            <a:avLst/>
          </a:prstGeom>
          <a:solidFill>
            <a:srgbClr val="E6BB80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933450" y="25050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BF4EA">
                    <a:alpha val="100000"/>
                  </a:srgbClr>
                </a:solidFill>
                <a:latin typeface="Calibri"/>
              </a:rPr>
              <a:t><![CDATA[Post-sales service includes warranties, repairs, returns and follow-up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152775"/>
            <a:ext cx="180975" cy="180975"/>
          </a:xfrm>
          <a:prstGeom prst="ellipse">
            <a:avLst/>
          </a:prstGeom>
          <a:solidFill>
            <a:srgbClr val="E6BB80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933450" y="30384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BF4EA">
                    <a:alpha val="100000"/>
                  </a:srgbClr>
                </a:solidFill>
                <a:latin typeface="Calibri"/>
              </a:rPr>
              <a:t><![CDATA[Good service builds satisfaction, loyalty, reputation and competitive advantage.]]></a:t>
            </a:r>
          </a:p>
        </p:txBody>
      </p:sp>
      <p:sp>
        <p:nvSpPr>
          <p:cNvPr id="14" name="" descr=""/>
          <p:cNvSpPr/>
          <p:nvPr/>
        </p:nvSpPr>
        <p:spPr>
          <a:xfrm>
            <a:off x="552450" y="4314825"/>
            <a:ext cx="11087100" cy="1666875"/>
          </a:xfrm>
          <a:prstGeom prst="roundRect">
            <a:avLst/>
          </a:prstGeom>
          <a:solidFill>
            <a:srgbClr val="603C2F">
              <a:alpha val="100000"/>
            </a:srgbClr>
          </a:solidFill>
          <a:ln w="19050">
            <a:solidFill>
              <a:srgbClr val="D897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819150" y="4457700"/>
            <a:ext cx="10544175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E6BB80">
                    <a:alpha val="100000"/>
                  </a:srgbClr>
                </a:solidFill>
                <a:latin typeface="Calibri"/>
              </a:rPr>
              <a:t><![CDATA[EXAM FOCUS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819150" y="4724400"/>
            <a:ext cx="10544175" cy="4953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i="1" strike="noStrike" sz="16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Explain one benefit to a business of providing good post-sales service. (3 marks)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819150" y="5210175"/>
            <a:ext cx="10544175" cy="5524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E4D2BB">
                    <a:alpha val="100000"/>
                  </a:srgbClr>
                </a:solidFill>
                <a:latin typeface="Calibri"/>
              </a:rPr>
              <a:t><![CDATA[Service answers should always finish with what it means for the business: repeat purchases, loyalty, reviews or competitive advantage.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BAABA5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1">
  <a:themeElements>
    <a:clrScheme name="Theme6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1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Lesson Pack Maker</dc:creator>
  <cp:lastModifiedBy>Unknown Creator</cp:lastModifiedBy>
  <dcterms:created xsi:type="dcterms:W3CDTF">2026-09-28T07:14:44Z</dcterms:created>
  <dcterms:modified xsi:type="dcterms:W3CDTF">2026-09-28T07:14:44Z</dcterms:modified>
  <dc:title>The sales process</dc:title>
  <dc:description>Generated from a pasted lesson-pack script.</dc:description>
  <dc:subject>Making operational decisions</dc:subject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OpenRevise drawing">
    <vt:i4>3</vt:i4>
  </property>
</Properties>
</file>