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Extend by asking what each failure costs the business - lost sales, returns, bad review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959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885c9305ca2a90408294a19994638486165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af3ac736617ecf40b6ff8164af7ce3166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af3ac736617ecf40b6ff8164af7ce3167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531858986bb70e7c0671559e0fc938168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fa218b06bf87565e9fb134b03f1a8c2169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1afebc2875d2a73fe7ba6879a50dcc8170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791bb5bf9f0bdbb59f354d130fbe536171.png"/>
  <Relationship Id="rId3" Type="http://schemas.openxmlformats.org/officeDocument/2006/relationships/image" Target="../media/86f24451050a704c554739eebd8bc485fa34b02b172.jp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173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791bb5bf9f0bdbb59f354d130fbe536174.png"/>
  <Relationship Id="rId3" Type="http://schemas.openxmlformats.org/officeDocument/2006/relationships/image" Target="../media/4e8c5726dba568673900f480a0ce0da752f93fc5175.jp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cdcda6b57d368418ef46257ee57ccb0176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32df6f73cce77ecd86990e4e3d50680177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e6974a25f092c792d21d5795571a049178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179.png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180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181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182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183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184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185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186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187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188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189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sales proces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A876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EBDDCC">
                    <a:alpha val="100000"/>
                  </a:srgbClr>
                </a:solidFill>
                <a:latin typeface="Calibri"/>
              </a:rPr>
              <a:t><![CDATA[Making operational decision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ast Less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operation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Answer from memory before the answers appea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4384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6479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7051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5527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s quality control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3909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6004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6576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5052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s quality assurance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3434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5529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6101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4577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Give one cost of poor quality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52959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55054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55626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54102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does quality give competitive advantage?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ast Lesson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operation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21932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2764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s quality control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Checking finished products for fault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3847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34327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4004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315277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s quality assuranc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Checking quality at every stage to prevent fault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6242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446722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45243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427672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Give one cost of poor quality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Waste, returns, recalls or damaged reputatio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8637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559117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56483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540067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does quality give competitive advantag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A reputation for quality makes customers choose the business over rival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operation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the stages of the sales proces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product knowledge, speed and efficiency of service, customer engagement and responding to feedback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post-sales servic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the importance of good customer service to a busines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Sales Proces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operation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Customer service matters at every stag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581275" cy="1809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581150" y="2476500"/>
            <a:ext cx="514350" cy="5143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2420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Before the sal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nswering questions, giving advice and helping the customer choose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3162300" y="2647950"/>
            <a:ext cx="190500" cy="171450"/>
          </a:xfrm>
          <a:prstGeom prst="rightArrow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3381375" y="2286000"/>
            <a:ext cx="2581275" cy="1809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4410075" y="2476500"/>
            <a:ext cx="514350" cy="5143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338137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2420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514725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sal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aking the order and payment quickly and accurately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991225" y="2647950"/>
            <a:ext cx="190500" cy="171450"/>
          </a:xfrm>
          <a:prstGeom prst="rightArrow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6210300" y="2286000"/>
            <a:ext cx="2581275" cy="1809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7239000" y="2476500"/>
            <a:ext cx="514350" cy="5143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621030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2420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6343650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Delivery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Getting the product to the customer on time and in perfect condition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8820150" y="2647950"/>
            <a:ext cx="190500" cy="171450"/>
          </a:xfrm>
          <a:prstGeom prst="rightArrow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9039225" y="2286000"/>
            <a:ext cx="2581275" cy="1809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10067925" y="2476500"/>
            <a:ext cx="514350" cy="5143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903922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2420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9172575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fter the sal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Help with problems, repairs, returns and follow-up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Good Customer Servi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operation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90725"/>
            <a:ext cx="5438775" cy="20002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2162175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duct knowledg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taff understand the products well enough to answer questions and recommend the right on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6200775" y="1990725"/>
            <a:ext cx="5438775" cy="20002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6372225" y="2162175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372225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peed and efficienc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hort queues, quick answers, fast delivery and accurate order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200525"/>
            <a:ext cx="5438775" cy="20002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23900" y="4371975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723900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ustomer engagem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Friendly, personal contact that makes customers feel valued - in person and onlin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6200775" y="4200525"/>
            <a:ext cx="5438775" cy="20002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6372225" y="4371975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372225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Responding to feedback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Listening to reviews and complaints, fixing problems and improving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Knowing the Produc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operation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1943100"/>
            <a:ext cx="5334000" cy="398145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1943100"/>
            <a:ext cx="5334000" cy="3981450"/>
          </a:xfrm>
          <a:prstGeom prst="rect">
            <a:avLst/>
          </a:prstGeom>
          <a:noFill/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305550" y="6000750"/>
            <a:ext cx="53340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roduct knowledge helps customers choose - and trust the busines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customer spending hundreds of pounds on a bike wants advice they can trust. A sales assistant who really knows the products helps them choose the right one, so they are happier with it, less likely to return it and more likely to come back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ost-sales Servi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operation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ost-sales service is the help a business gives customers after they have bough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Guarantees and warranti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Promises to repair or replace a faulty product for a set tim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Repairs and servic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Fixing or maintaining products, such as servicing a car or a boiler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Returns and refund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Handling returns quickly and fairly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ollow-up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hecking the customer is happy, and offering help, tips or future offer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elp After the Sa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operation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1943100"/>
            <a:ext cx="5334000" cy="398145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1943100"/>
            <a:ext cx="5334000" cy="3981450"/>
          </a:xfrm>
          <a:prstGeom prst="rect">
            <a:avLst/>
          </a:prstGeom>
          <a:noFill/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305550" y="6000750"/>
            <a:ext cx="53340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ost-sales service: the relationship continues after the sal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Post-sales service turns a one-off sale into a long-term relationship. A customer whose phone is fixed quickly and politely is far more likely to buy their next phone from the same busines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y Customer Service Matt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operation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Good service is one of the few advantages rivals cannot easily copy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ustomer satisfac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Happy customers are more likely to buy agai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ustomer loyalty and repeat purchas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It costs far less to keep a customer than to win a new on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Reputation and review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Good reviews online attract new customers; bad ones drive them away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mpetitive advantag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When products and prices are similar, service decides where customers buy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operational decisio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8667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CASE STUDY]]></a:t>
            </a:r>
          </a:p>
        </p:txBody>
      </p:sp>
      <p:pic>
        <p:nvPicPr>
          <p:cNvPr id="8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1143000"/>
            <a:ext cx="571500" cy="57150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1295400" y="10953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pple: The Genius Bar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62150"/>
            <a:ext cx="11087100" cy="23336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66775" y="2057400"/>
            <a:ext cx="10458450" cy="21431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When Apple opened its first shops in 2001, it included a "Genius Bar" - a counter where customers could get free advice and technical help from trained staff, and book repairs for their devices. It turned the shop into a place customers returned to after buying, not just before. Staff are trained to have deep product knowledge, and customers can book appointments online. By making post-sales service a central part of the shop, Apple built a reputation for looking after its customers that encourages them to stay loyal to the bran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572000"/>
            <a:ext cx="5362575" cy="1419225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733425" y="4733925"/>
            <a:ext cx="5000625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E6BB80">
                    <a:alpha val="100000"/>
                  </a:srgbClr>
                </a:solidFill>
                <a:latin typeface="Georgia"/>
              </a:rPr>
              <a:t><![CDATA[200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33425" y="5305425"/>
            <a:ext cx="5000625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e's first shops open with a Genius Bar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76975" y="4572000"/>
            <a:ext cx="5362575" cy="1419225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57950" y="4733925"/>
            <a:ext cx="5000625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E6BB80">
                    <a:alpha val="100000"/>
                  </a:srgbClr>
                </a:solidFill>
                <a:latin typeface="Georgia"/>
              </a:rPr>
              <a:t><![CDATA[After the sale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457950" y="5305425"/>
            <a:ext cx="5000625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Where the Genius Bar focuses its help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operation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ales proces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ll the stages of selling, from the first enquiry to after-sales help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ustomer servi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How a business looks after its customers before, during and after a sal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duct knowledg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taff understanding of the products they sell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ustomer engagem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How a business interacts with and builds relationships with customer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ost-sales servi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Help given to customers after they have bought, such as repairs and warrantie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ustomer loyal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When customers keep buying from the same busines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operational decisio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ix the Servic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n online electronics shop has these reviews: "Nobody could tell me which laptop suited me", "Took three weeks to arrive", "Never replied to my email about a faulty charger", "Five weeks to get a refund". For each review, name the part of customer service that failed, and suggest an improvemen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Identify the failur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uggest an improvement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the benefit to the busines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Each review linked to product knowledge, speed of service, responding to feedback or post-sales service, with a practical improvement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operation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76425"/>
            <a:ext cx="11087100" cy="5619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02882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1952625"/>
            <a:ext cx="10344150" cy="409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Describe the stages of the sales proces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514600"/>
            <a:ext cx="11087100" cy="5619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26670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2590800"/>
            <a:ext cx="10344150" cy="409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product knowledg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152775"/>
            <a:ext cx="11087100" cy="5619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330517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3228975"/>
            <a:ext cx="10344150" cy="409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speed and efficiency of servic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790950"/>
            <a:ext cx="11087100" cy="5619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39433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3867150"/>
            <a:ext cx="10344150" cy="409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customer engagement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429125"/>
            <a:ext cx="11087100" cy="5619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04850" y="458152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1104900" y="4505325"/>
            <a:ext cx="10344150" cy="409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responding to customer feedback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67300"/>
            <a:ext cx="11087100" cy="5619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04850" y="52197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1104900" y="5143500"/>
            <a:ext cx="10344150" cy="409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post-sales service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552450" y="5705475"/>
            <a:ext cx="11087100" cy="5619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704850" y="585787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1104900" y="5781675"/>
            <a:ext cx="10344150" cy="409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why good customer service matters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The sales process runs from the first enquiry to after the sal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Good service: product knowledge, speed and efficiency, engagement and responding to feedba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Post-sales service includes warranties, repairs, returns and follow-up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Good service builds satisfaction, loyalty, reputation and competitive advantage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603C2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plain one benefit to a business of providing good post-sales service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Service answers should always finish with what it means for the business: repeat purchases, loyalty, reviews or competitive advantage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Exam Practice: The Sales Proces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operation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Answer all questions. Use the context of the business in the question where one is given. · 20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1 · 1 mark · Defin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Define the term 'post-sales service'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2 · 1 mark · St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tate one feature of good customer servic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3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one benefit to a business of providing good post-sales servic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4 · 9 marks · Justif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Justify which one of these two options HomeGlow Ltd should choose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1 · 1 mark · Defi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operation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FD9B6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Define the term 'post-sales service'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efine. Worth 1 mark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operation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1 mark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ervice / support given after the sa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2 · 1 mark · St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operation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FD9B6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tate one feature of good customer servi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tate. Worth 1 mark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operation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1 mark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ny one of: product knowledge; speed / efficiency of service; customer engagement; responding to feedback; post-sales servi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3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operation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FD9B6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Explain one benefit to a business of providing good post-sales servi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operation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 benefit identified, e.g. loyalty / repeat purchase / reputation / competitive advantag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irst linked point of explan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econd linked point of explan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4 · 9 marks · Justif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operation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859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FD9B6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Justify which one of these two options HomeGlow Ltd should choos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428750" y="2895600"/>
            <a:ext cx="9848850" cy="342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—  HomeGlow Ltd sells kitchen appliances online. Its customer satisfaction scores have fallen, and many reviews complain about slow replies and a lack of help choosing products. It…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581400"/>
            <a:ext cx="11087100" cy="10668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73380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00050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Justify. Worth 9 marks, so plan before writing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operation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9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O2 (Application, 3 marks): uses the context - online sales, slow replies, lack of help choosing, £60,00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Level 1-3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O3a (Analysis, 3 marks): chains of reasoning about each op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Level 1-3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O3b (Evaluation, 3 marks): a justified choice with a supported judgeme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Level 1-3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2026-09-28T07:14:45Z</dcterms:created>
  <dcterms:modified xsi:type="dcterms:W3CDTF">2026-09-28T07:14:45Z</dcterms:modified>
  <dc:title>The sales process</dc:title>
  <dc:description>Generated from a pasted lesson-pack script.</dc:description>
  <dc:subject>Making operational decisions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