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961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7ee6eaccb494ae0cd5144c163fe8a6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531858986bb70e7c0671559e0fc938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ea114a2e10f782df3e478a4bbc688536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ea114a2e10f782df3e478a4bbc688537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1afebc2875d2a73fe7ba6879a50dcc88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791bb5bf9f0bdbb59f354d130fbe5369.png"/>
  <Relationship Id="rId3" Type="http://schemas.openxmlformats.org/officeDocument/2006/relationships/image" Target="../media/81264a22776a6673991ee9a107e9635baddfd23e10.jp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ec8e5b4c0816793f9c310323e6cd583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ec8e5b4c0816793f9c310323e6cd583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ec8e5b4c0816793f9c310323e6cd583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ec8e5b4c0816793f9c310323e6cd583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ea114a2e10f782df3e478a4bbc6885316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32df6f73cce77ecd86990e4e3d5068017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e6974a25f092c792d21d5795571a04918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e6974a25f092c792d21d5795571a04919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20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21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Business calculation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A876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BDDCC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rom Topic 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nswer from memory before the answers appea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438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647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705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552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 you calculate revenue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90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600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657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505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 you calculate total costs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343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552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610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457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 you calculate profit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5295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5505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5562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5410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 you calculate interest as a percentage?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rom Topic 1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2193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2764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 you calculate revenu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Price × quantity sol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384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3432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4004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31527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 you calculate total cost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Fixed costs + total variable cost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624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44672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45243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42767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 you calculate profi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Total revenue - total cos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863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55911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56483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54006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 you calculate interest as a percentag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(Total repayment - borrowed amount) ÷ borrowed amount × 100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gross profi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net profi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the gross profit margi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the net profit margin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nterpret profit and profit margins to judge performance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Gross and Net Profit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Two measures of profit, telling two different stori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ross Profi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Gross profit = sales revenue - cost of sal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ales revenu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money received from selling product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st of sa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direct cost of making or buying the products that were sold - raw materials, stock bought to sell and production wage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t show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How much profit the business makes from its products, before paying for everything els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amp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Bright Bikes sells £500,000 of bikes. The bikes and parts it sold cost £300,000. Gross profit = £500,000 - £300,000 = £200,000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et Profi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Net profit = gross profit - other operating expenses and interes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Other operating expens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costs of running the business that are not part of cost of sales - rent, salaries of office staff, marketing, insurance and utiliti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nteres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cost of borrowing - interest paid on loans and overdraft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t show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true profit left for the owners after every cost has been paid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amp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Bright Bikes' other operating expenses are £120,000 and it pays £10,000 interest. Net profit = £200,000 - £120,000 - £10,000 = £70,000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Bright Bikes Ltd: Income Statem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85950"/>
            <a:ext cx="11087100" cy="438150"/>
          </a:xfrm>
          <a:prstGeom prst="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8859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tem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29350" y="18859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£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324100"/>
            <a:ext cx="11087100" cy="657225"/>
          </a:xfrm>
          <a:prstGeom prst="rect">
            <a:avLst/>
          </a:prstGeom>
          <a:solidFill>
            <a:srgbClr val="FBF4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971800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2324100"/>
            <a:ext cx="52768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ales revenu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29350" y="2324100"/>
            <a:ext cx="52768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500,00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2981325"/>
            <a:ext cx="11087100" cy="6572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2902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685800" y="2981325"/>
            <a:ext cx="52768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st of sal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6229350" y="2981325"/>
            <a:ext cx="52768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(300,000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638550"/>
            <a:ext cx="11087100" cy="657225"/>
          </a:xfrm>
          <a:prstGeom prst="rect">
            <a:avLst/>
          </a:prstGeom>
          <a:solidFill>
            <a:srgbClr val="FBF4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286250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85800" y="3638550"/>
            <a:ext cx="52768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ross profi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229350" y="3638550"/>
            <a:ext cx="52768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200,00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295775"/>
            <a:ext cx="11087100" cy="6572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94347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295775"/>
            <a:ext cx="52768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Other operating expense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6229350" y="4295775"/>
            <a:ext cx="52768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(120,000)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4953000"/>
            <a:ext cx="11087100" cy="657225"/>
          </a:xfrm>
          <a:prstGeom prst="rect">
            <a:avLst/>
          </a:prstGeom>
          <a:solidFill>
            <a:srgbClr val="FBF4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5600700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/>
          <p:cNvSpPr txBox="1"/>
          <p:nvPr/>
        </p:nvSpPr>
        <p:spPr>
          <a:xfrm>
            <a:off x="685800" y="4953000"/>
            <a:ext cx="52768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nterest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6229350" y="4953000"/>
            <a:ext cx="52768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(10,000)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610225"/>
            <a:ext cx="11087100" cy="6572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 descr=""/>
          <p:cNvSpPr/>
          <p:nvPr/>
        </p:nvSpPr>
        <p:spPr>
          <a:xfrm>
            <a:off x="552450" y="625792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/>
          <p:cNvSpPr txBox="1"/>
          <p:nvPr/>
        </p:nvSpPr>
        <p:spPr>
          <a:xfrm>
            <a:off x="685800" y="5610225"/>
            <a:ext cx="52768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et profit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6229350" y="5610225"/>
            <a:ext cx="52768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70,000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ading the Accoun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1943100"/>
            <a:ext cx="5334000" cy="39814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1943100"/>
            <a:ext cx="5334000" cy="3981450"/>
          </a:xfrm>
          <a:prstGeom prst="rect">
            <a:avLst/>
          </a:prstGeom>
          <a:noFill/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6000750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Gross profit, net profit and margins tell an owner how the business is really doing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Revenue alone tells an owner little. Gross profit shows whether the business is buying and making its products at the right cost; net profit shows whether it is controlling everything else. The margins let the owner compare one year with another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TW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rofit Margin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Turning profit into a percentag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ross Profit Marg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Gross profit margin (%) = (gross profit ÷ sales revenue) × 100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t show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How many pence of gross profit the business makes from every £1 of sal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 higher marg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Means the business buys or makes its products cheaply compared with its selling pric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to improve i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Raise prices, or find cheaper suppliers and cut the cost of sales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Bright Bikes' Gross Profit Marg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Divide, then multiply by 100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7239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2247900"/>
            <a:ext cx="57150" cy="72390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800100" y="23812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Bright Bikes' gross profit is £200,000 and its sales revenue is £500,000. Calculate its gross profit margi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1066800" y="332422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rite the formula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933950" y="332422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GPM = (gross profit ÷ sales revenue) × 100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52900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552450" y="41814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1066800" y="401002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ut in the numbers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4933950" y="401002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= (£200,000 ÷ £500,000) × 100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838700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48672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69582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ork it out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933950" y="469582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= 0.4 × 100 = 40%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Gross profit margin = 40%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et Profit Marg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Net profit margin (%) = (net profit ÷ sales revenue) × 100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t show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How many pence of net profit the business keeps from every £1 of sales, after all cost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 higher marg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Means the business controls its costs well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gap between margi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big gap between gross and net margin means operating expenses and interest are taking a large share - a sign to control overheads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Bright Bikes' Net Profit Marg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Same method, using net profi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7239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2247900"/>
            <a:ext cx="57150" cy="72390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800100" y="23812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Bright Bikes' net profit is £70,000 and its sales revenue is £500,000. Calculate its net profit margi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1066800" y="332422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rite the formula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933950" y="332422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NPM = (net profit ÷ sales revenue) × 100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52900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552450" y="41814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1066800" y="401002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ut in the numbers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4933950" y="401002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= (£70,000 ÷ £500,000) × 100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838700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48672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69582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ork it out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933950" y="469582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= 0.14 × 100 = 14%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Net profit margin = 14%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Bright Bikes at a Glan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981325"/>
            <a:ext cx="2581275" cy="22860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1590675" y="3209925"/>
            <a:ext cx="4953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438525"/>
            <a:ext cx="2314575" cy="1143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£200,000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04850" y="4543425"/>
            <a:ext cx="2276475" cy="6096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Gross profit]]></a:t>
            </a:r>
          </a:p>
        </p:txBody>
      </p:sp>
      <p:sp>
        <p:nvSpPr>
          <p:cNvPr id="13" name="" descr=""/>
          <p:cNvSpPr/>
          <p:nvPr/>
        </p:nvSpPr>
        <p:spPr>
          <a:xfrm>
            <a:off x="3381375" y="2981325"/>
            <a:ext cx="2581275" cy="22860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4419600" y="3209925"/>
            <a:ext cx="4953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3514725" y="3438525"/>
            <a:ext cx="2314575" cy="1143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40%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3533775" y="4543425"/>
            <a:ext cx="2276475" cy="6096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Gross profit margin]]></a:t>
            </a:r>
          </a:p>
        </p:txBody>
      </p:sp>
      <p:sp>
        <p:nvSpPr>
          <p:cNvPr id="17" name="" descr=""/>
          <p:cNvSpPr/>
          <p:nvPr/>
        </p:nvSpPr>
        <p:spPr>
          <a:xfrm>
            <a:off x="6210300" y="2981325"/>
            <a:ext cx="2581275" cy="22860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248525" y="3209925"/>
            <a:ext cx="4953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6343650" y="3438525"/>
            <a:ext cx="2314575" cy="1143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£70,000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362700" y="4543425"/>
            <a:ext cx="2276475" cy="6096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Net profit]]></a:t>
            </a:r>
          </a:p>
        </p:txBody>
      </p:sp>
      <p:sp>
        <p:nvSpPr>
          <p:cNvPr id="21" name="" descr=""/>
          <p:cNvSpPr/>
          <p:nvPr/>
        </p:nvSpPr>
        <p:spPr>
          <a:xfrm>
            <a:off x="9039225" y="2981325"/>
            <a:ext cx="2581275" cy="22860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10077450" y="3209925"/>
            <a:ext cx="4953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9172575" y="3438525"/>
            <a:ext cx="2314575" cy="1143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14%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9191625" y="4543425"/>
            <a:ext cx="2276475" cy="6096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Net profit margin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8667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CASE STUDY]]></a:t>
            </a:r>
          </a:p>
        </p:txBody>
      </p:sp>
      <p:pic>
        <p:nvPicPr>
          <p:cNvPr id="8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1143000"/>
            <a:ext cx="571500" cy="57150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1295400" y="10953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upermarkets: Pennies in the Pound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62150"/>
            <a:ext cx="11087100" cy="23336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66775" y="2057400"/>
            <a:ext cx="10458450" cy="21431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UK's big supermarkets sell billions of pounds of food and household goods every year, but their net profit margins are usually very low - often just a few pence of profit for every pound customers spend. Competition on price is fierce, so they keep prices low and make their profit through enormous sales volumes. A luxury brand, by contrast, may sell far less but keep a much larger share of every pound as profit. Comparing margins, not just profit in pounds, shows how differently businesses make their mone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572000"/>
            <a:ext cx="5362575" cy="1419225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733425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E6BB80">
                    <a:alpha val="100000"/>
                  </a:srgbClr>
                </a:solidFill>
                <a:latin typeface="Georgia"/>
              </a:rPr>
              <a:t><![CDATA[Few pence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3425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Net profit per £1 of sales at a typical UK supermarket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76975" y="4572000"/>
            <a:ext cx="5362575" cy="1419225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57950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E6BB80">
                    <a:alpha val="100000"/>
                  </a:srgbClr>
                </a:solidFill>
                <a:latin typeface="Georgia"/>
              </a:rPr>
              <a:t><![CDATA[Volume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457950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ow supermarkets make their profit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ales revenu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money received from selling product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st of sal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direct cost of making or buying the products sol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ross profi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ales revenue minus cost of sal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Other operating expens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osts of running the business not included in cost of sales, such as rent and salari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et profi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Gross profit minus other operating expenses and interes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ross profit margi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Gross profit as a percentage of sales revenu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Key Term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et profit margi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Net profit as a percentage of sales revenu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ncome state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financial statement showing a business's revenue, costs and profit over a period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un the Account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sports shop has sales revenue of £250,000, cost of sales of £150,000, other operating expenses of £60,000 and interest of £5,000. Calculate its gross profit, net profit, gross profit margin and net profit margin. Then suggest one way to improve each margi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gross profi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net profi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both margin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6102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629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5505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uggest improvement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Gross profit £100,000; net profit £35,000; GPM 40%; NPM 14%; a way to cut cost of sales or raise prices, and a way to cut overheads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cost of sal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gross profi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other operating expens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net profi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gross profit margin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net profit margin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Read an income statement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uggest how to improve margin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Gross profit = sales revenue - cost of sal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Net profit = gross profit - other operating expenses and interes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Gross profit margin = (gross profit ÷ sales revenue) × 10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Net profit margin = (net profit ÷ sales revenue) × 100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603C2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4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alculate the net profit margin for a business with net profit of £45,000 and sales revenue of £300,000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Write the formula, show the division, give the answer with a % sign. Margins always divide by sales revenue - never by cost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2026-09-28T07:17:11Z</dcterms:created>
  <dcterms:modified xsi:type="dcterms:W3CDTF">2026-09-28T07:17:11Z</dcterms:modified>
  <dc:title>Business calculations</dc:title>
  <dc:description>Generated from a pasted lesson-pack script.</dc:description>
  <dc:subject>Making financial decisions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