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12192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961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82cbad71f9a37048a32dcf3f5c93b10b55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af3ac736617ecf40b6ff8164af7ce356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af3ac736617ecf40b6ff8164af7ce357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e531858986bb70e7c0671559e0fc93858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568b826b7b785298cd4dabcd60c991f59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4ea114a2e10f782df3e478a4bbc6885360.png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ec8e5b4c0816793f9c310323e6cd58361.png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9af11c62bc0c3f8ed0d69d678fc897cc62.png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568b826b7b785298cd4dabcd60c991f63.png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c791bb5bf9f0bdbb59f354d130fbe53664.png"/>
  <Relationship Id="rId3" Type="http://schemas.openxmlformats.org/officeDocument/2006/relationships/image" Target="../media/d5dbb2275a9d8c4bbaed2637c62cc96b01b5e96b65.png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1afebc2875d2a73fe7ba6879a50dcc866.png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af3ac736617ecf40b6ff8164af7ce367.png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b568b826b7b785298cd4dabcd60c991f68.png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61afebc2875d2a73fe7ba6879a50dcc869.png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a2ddbcd6cc6a25f021ae26e07f9b9d070.png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a41b1cf15cc532c9acf1cda396e5872c71.png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5e6974a25f092c792d21d5795571a04972.png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0710b3c76945156d9b60133d22f035cf73.png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lesson-pack-icon-f5f576595552ad97c8dee2aecaa6bb9874.png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0200" y="1419225"/>
            <a:ext cx="1371600" cy="13716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971800"/>
            <a:ext cx="10001250" cy="155257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40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Understanding business performance]]></a:t>
            </a:r>
          </a:p>
        </p:txBody>
      </p:sp>
      <p:sp>
        <p:nvSpPr>
          <p:cNvPr id="7" name="" descr=""/>
          <p:cNvSpPr/>
          <p:nvPr/>
        </p:nvSpPr>
        <p:spPr>
          <a:xfrm>
            <a:off x="5086350" y="5076825"/>
            <a:ext cx="2009775" cy="28575"/>
          </a:xfrm>
          <a:prstGeom prst="rect">
            <a:avLst/>
          </a:prstGeom>
          <a:solidFill>
            <a:srgbClr val="A8762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1095375" y="525780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EBDDCC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095375" y="5619750"/>
            <a:ext cx="10001250" cy="361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1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Lesson 2 of 2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ast Less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Answer from memory before the answers appea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4384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62000" y="26479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7051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1390650" y="25527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do you calculate gross profit?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33909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762000" y="36004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36576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390650" y="35052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do you calculate net profit?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3434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62000" y="45529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762000" y="46101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1390650" y="44577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do you calculate gross profit margin?]]></a:t>
            </a:r>
          </a:p>
        </p:txBody>
      </p:sp>
      <p:sp>
        <p:nvSpPr>
          <p:cNvPr id="22" name="" descr=""/>
          <p:cNvSpPr/>
          <p:nvPr/>
        </p:nvSpPr>
        <p:spPr>
          <a:xfrm>
            <a:off x="552450" y="5295900"/>
            <a:ext cx="11087100" cy="8001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 descr=""/>
          <p:cNvSpPr/>
          <p:nvPr/>
        </p:nvSpPr>
        <p:spPr>
          <a:xfrm>
            <a:off x="762000" y="5505450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4" name=""/>
          <p:cNvSpPr txBox="1"/>
          <p:nvPr/>
        </p:nvSpPr>
        <p:spPr>
          <a:xfrm>
            <a:off x="762000" y="5562600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1390650" y="5410200"/>
            <a:ext cx="10039350" cy="57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s Bright Bikes' net profit margin?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ast Lesson - Answer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91452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62000" y="221932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62000" y="22764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390650" y="202882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do you calculate gross profit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Sales revenue - cost of sale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3847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62000" y="334327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762000" y="34004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390650" y="315277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do you calculate net profit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Gross profit - other operating expenses and interest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6242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762000" y="446722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762000" y="452437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390650" y="427672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How do you calculate gross profit margi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(Gross profit ÷ sales revenue) × 100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86375"/>
            <a:ext cx="11087100" cy="9906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762000" y="5591175"/>
            <a:ext cx="381000" cy="3810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762000" y="5648325"/>
            <a:ext cx="3810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7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390650" y="5400675"/>
            <a:ext cx="10039350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s Bright Bikes' net profit margin?]]></a:t>
            </a:r>
          </a:p>
          <a:p>
            <a:pPr algn="l" rtl="0" fontAlgn="ctr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14% (£70,000 ÷ £500,000 × 100)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earning Objective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00977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819150" y="21526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819150" y="21526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1781175" y="20097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and interpret the average rate of return (ARR)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09562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819150" y="32385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32385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1781175" y="30956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Interpret graphs and charts of business data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8147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 descr=""/>
          <p:cNvSpPr/>
          <p:nvPr/>
        </p:nvSpPr>
        <p:spPr>
          <a:xfrm>
            <a:off x="819150" y="432435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819150" y="432435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781175" y="418147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the use of financial, market and marketing data in decision making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67325"/>
            <a:ext cx="11087100" cy="10096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819150" y="5410200"/>
            <a:ext cx="723900" cy="723900"/>
          </a:xfrm>
          <a:prstGeom prst="ellipse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819150" y="5410200"/>
            <a:ext cx="723900" cy="7239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1781175" y="5267325"/>
            <a:ext cx="9582150" cy="1009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the use and limitations of quantitative and qualitative data.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PART ON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verage Rate of Return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Is an investment worth it?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s the Average Rate of Return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The average rate of return (ARR) shows the average yearly profit from an investment as a percentage of what it cost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Investmen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pending money now to earn more later - a new machine, a new shop or a new delivery va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ormula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RR (%) = (average annual profit ÷ cost of investment) × 100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verage annual profi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(Total returns - cost of investment) ÷ number of year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at it show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higher the ARR, the better the investment. It can be compared with other investments, or with the interest rate a bank would pay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alculating ARR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Three steps: total profit, average annual profit, then ARR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7239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552450" y="2247900"/>
            <a:ext cx="57150" cy="72390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800100" y="2381250"/>
            <a:ext cx="105918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Bright Bikes buys a £40,000 machine to build bike frames. Over 4 years it expects the machine to bring in total returns of £56,000. Calculate the average rate of return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467100"/>
            <a:ext cx="304800" cy="3048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552450" y="34956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1066800" y="332422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otal profit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4933950" y="332422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£56,000 - £40,000 = £16,000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152900"/>
            <a:ext cx="304800" cy="3048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552450" y="41814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1066800" y="401002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verage annual profit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4933950" y="401002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£16,000 ÷ 4 years = £4,000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4838700"/>
            <a:ext cx="304800" cy="30480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4867275"/>
            <a:ext cx="30480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695825"/>
            <a:ext cx="371475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RR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4933950" y="4695825"/>
            <a:ext cx="6705600" cy="5905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(£4,000 ÷ £40,000) × 100 = 10%]]></a:t>
            </a:r>
          </a:p>
        </p:txBody>
      </p:sp>
      <p:sp>
        <p:nvSpPr>
          <p:cNvPr id="25" name="" descr=""/>
          <p:cNvSpPr/>
          <p:nvPr/>
        </p:nvSpPr>
        <p:spPr>
          <a:xfrm>
            <a:off x="552450" y="5581650"/>
            <a:ext cx="11087100" cy="70485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781050" y="5695950"/>
            <a:ext cx="2857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ANSWER]]></a:t>
            </a:r>
          </a:p>
        </p:txBody>
      </p:sp>
      <p:sp>
        <p:nvSpPr>
          <p:cNvPr id="27" name=""/>
          <p:cNvSpPr txBox="1"/>
          <p:nvPr/>
        </p:nvSpPr>
        <p:spPr>
          <a:xfrm>
            <a:off x="781050" y="5905500"/>
            <a:ext cx="10629900" cy="3048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ARR = 10%]]></a:t>
            </a:r>
          </a:p>
        </p:txBody>
      </p:sp>
      <p:sp>
        <p:nvSpPr>
          <p:cNvPr id="2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Using ARR to Make Decision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ARR helps a business choose between investment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mpare investment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hoose the one with the highest ARR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mpare with interest rate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If the ARR is below what the money would earn in the bank, the investment may not be worth the risk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Set a target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ome businesses only invest if the ARR is above a set level, such as 10%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Limitation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RR relies on forecast returns, which may be wrong, and ignores when the money comes in and non-financial factor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PART TWO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Reading Business Data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Graphs, charts and what they show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Bright Bikes: Four Years of Performanc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2]]></a:t>
            </a:r>
          </a:p>
        </p:txBody>
      </p:sp>
      <p:pic>
        <p:nvPicPr>
          <p:cNvPr id="9" name="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05550" y="1933575"/>
            <a:ext cx="5334000" cy="4000500"/>
          </a:xfrm>
          <a:prstGeom prst="rect">
            <a:avLst/>
          </a:prstGeom>
          <a:noFill/>
        </p:spPr>
      </p:pic>
      <p:sp>
        <p:nvSpPr>
          <p:cNvPr id="10" name="" descr=""/>
          <p:cNvSpPr/>
          <p:nvPr/>
        </p:nvSpPr>
        <p:spPr>
          <a:xfrm>
            <a:off x="6305550" y="1933575"/>
            <a:ext cx="5334000" cy="4000500"/>
          </a:xfrm>
          <a:prstGeom prst="rect">
            <a:avLst/>
          </a:prstGeom>
          <a:noFill/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305550" y="6010275"/>
            <a:ext cx="5334000" cy="247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Revenue rose every year, but net profit fell in Year 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552450" y="1905000"/>
            <a:ext cx="5334000" cy="43815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9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chart shows at a glance what a table of numbers hides. Bright Bikes' revenue rose every year - but in Year 3 its net profit fell, even though sales were higher. That is the question a manager needs to ask: what went wrong with costs in Year 3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Figures Behind the Chart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885950"/>
            <a:ext cx="11087100" cy="438150"/>
          </a:xfrm>
          <a:prstGeom prst="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8859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Year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3457575" y="18859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ales revenue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29350" y="18859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Net profit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9001125" y="1885950"/>
            <a:ext cx="2505075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Net profit margin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2324100"/>
            <a:ext cx="11087100" cy="666750"/>
          </a:xfrm>
          <a:prstGeom prst="rect">
            <a:avLst/>
          </a:prstGeom>
          <a:solidFill>
            <a:srgbClr val="FBF4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2981325"/>
            <a:ext cx="11087100" cy="9525"/>
          </a:xfrm>
          <a:prstGeom prst="rect">
            <a:avLst/>
          </a:prstGeom>
          <a:solidFill>
            <a:srgbClr val="E4D2B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85800" y="23241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Year 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3457575" y="23241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£380,000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6229350" y="23241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£57,000]]></a:t>
            </a:r>
          </a:p>
        </p:txBody>
      </p:sp>
      <p:sp>
        <p:nvSpPr>
          <p:cNvPr id="19" name=""/>
          <p:cNvSpPr txBox="1"/>
          <p:nvPr/>
        </p:nvSpPr>
        <p:spPr>
          <a:xfrm>
            <a:off x="9001125" y="23241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5.0%]]></a:t>
            </a:r>
          </a:p>
        </p:txBody>
      </p:sp>
      <p:sp>
        <p:nvSpPr>
          <p:cNvPr id="20" name="" descr=""/>
          <p:cNvSpPr/>
          <p:nvPr/>
        </p:nvSpPr>
        <p:spPr>
          <a:xfrm>
            <a:off x="552450" y="29908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3648075"/>
            <a:ext cx="11087100" cy="9525"/>
          </a:xfrm>
          <a:prstGeom prst="rect">
            <a:avLst/>
          </a:prstGeom>
          <a:solidFill>
            <a:srgbClr val="E4D2B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685800" y="29908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Year 2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3457575" y="29908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£420,000]]></a:t>
            </a:r>
          </a:p>
        </p:txBody>
      </p:sp>
      <p:sp>
        <p:nvSpPr>
          <p:cNvPr id="24" name=""/>
          <p:cNvSpPr txBox="1"/>
          <p:nvPr/>
        </p:nvSpPr>
        <p:spPr>
          <a:xfrm>
            <a:off x="6229350" y="29908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£63,000]]></a:t>
            </a:r>
          </a:p>
        </p:txBody>
      </p:sp>
      <p:sp>
        <p:nvSpPr>
          <p:cNvPr id="25" name=""/>
          <p:cNvSpPr txBox="1"/>
          <p:nvPr/>
        </p:nvSpPr>
        <p:spPr>
          <a:xfrm>
            <a:off x="9001125" y="29908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5.0%]]></a:t>
            </a:r>
          </a:p>
        </p:txBody>
      </p:sp>
      <p:sp>
        <p:nvSpPr>
          <p:cNvPr id="26" name="" descr=""/>
          <p:cNvSpPr/>
          <p:nvPr/>
        </p:nvSpPr>
        <p:spPr>
          <a:xfrm>
            <a:off x="552450" y="3657600"/>
            <a:ext cx="11087100" cy="666750"/>
          </a:xfrm>
          <a:prstGeom prst="rect">
            <a:avLst/>
          </a:prstGeom>
          <a:solidFill>
            <a:srgbClr val="FBF4EA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7" name="" descr=""/>
          <p:cNvSpPr/>
          <p:nvPr/>
        </p:nvSpPr>
        <p:spPr>
          <a:xfrm>
            <a:off x="552450" y="4314825"/>
            <a:ext cx="11087100" cy="9525"/>
          </a:xfrm>
          <a:prstGeom prst="rect">
            <a:avLst/>
          </a:prstGeom>
          <a:solidFill>
            <a:srgbClr val="E4D2B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685800" y="36576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Year 3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3457575" y="36576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£470,000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6229350" y="36576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£56,000]]></a:t>
            </a:r>
          </a:p>
        </p:txBody>
      </p:sp>
      <p:sp>
        <p:nvSpPr>
          <p:cNvPr id="31" name=""/>
          <p:cNvSpPr txBox="1"/>
          <p:nvPr/>
        </p:nvSpPr>
        <p:spPr>
          <a:xfrm>
            <a:off x="9001125" y="365760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1.9%]]></a:t>
            </a:r>
          </a:p>
        </p:txBody>
      </p:sp>
      <p:sp>
        <p:nvSpPr>
          <p:cNvPr id="32" name="" descr=""/>
          <p:cNvSpPr/>
          <p:nvPr/>
        </p:nvSpPr>
        <p:spPr>
          <a:xfrm>
            <a:off x="552450" y="4324350"/>
            <a:ext cx="11087100" cy="666750"/>
          </a:xfrm>
          <a:prstGeom prst="rect">
            <a:avLst/>
          </a:prstGeom>
          <a:solidFill>
            <a:srgbClr val="FFFFFF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3" name="" descr=""/>
          <p:cNvSpPr/>
          <p:nvPr/>
        </p:nvSpPr>
        <p:spPr>
          <a:xfrm>
            <a:off x="552450" y="4981575"/>
            <a:ext cx="11087100" cy="9525"/>
          </a:xfrm>
          <a:prstGeom prst="rect">
            <a:avLst/>
          </a:prstGeom>
          <a:solidFill>
            <a:srgbClr val="E4D2B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4" name=""/>
          <p:cNvSpPr txBox="1"/>
          <p:nvPr/>
        </p:nvSpPr>
        <p:spPr>
          <a:xfrm>
            <a:off x="685800" y="43243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Year 4]]></a:t>
            </a:r>
          </a:p>
        </p:txBody>
      </p:sp>
      <p:sp>
        <p:nvSpPr>
          <p:cNvPr id="35" name=""/>
          <p:cNvSpPr txBox="1"/>
          <p:nvPr/>
        </p:nvSpPr>
        <p:spPr>
          <a:xfrm>
            <a:off x="3457575" y="43243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£500,000]]></a:t>
            </a:r>
          </a:p>
        </p:txBody>
      </p:sp>
      <p:sp>
        <p:nvSpPr>
          <p:cNvPr id="36" name=""/>
          <p:cNvSpPr txBox="1"/>
          <p:nvPr/>
        </p:nvSpPr>
        <p:spPr>
          <a:xfrm>
            <a:off x="6229350" y="43243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£70,000]]></a:t>
            </a:r>
          </a:p>
        </p:txBody>
      </p:sp>
      <p:sp>
        <p:nvSpPr>
          <p:cNvPr id="37" name=""/>
          <p:cNvSpPr txBox="1"/>
          <p:nvPr/>
        </p:nvSpPr>
        <p:spPr>
          <a:xfrm>
            <a:off x="9001125" y="4324350"/>
            <a:ext cx="2505075" cy="6667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4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14.0%]]></a:t>
            </a:r>
          </a:p>
        </p:txBody>
      </p:sp>
      <p:sp>
        <p:nvSpPr>
          <p:cNvPr id="3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Interpreting the Dat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What a manager learns from Bright Bikes' figures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rend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Revenue grew every year, by £120,000 over four years - the business is winning more customers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Year 3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Net profit fell and the margin dropped to 11.9% - costs rose faster than sale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Recovery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In Year 4 the margin recovered to 14%, suggesting costs were brought back under control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next question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Data shows what happened, but not always why - the manager needs to find out what caused the Year 3 costs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50482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3100" y="1638300"/>
            <a:ext cx="685800" cy="6858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095375" y="2667000"/>
            <a:ext cx="1000125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200" spc="20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PART THREE]]></a:t>
            </a:r>
          </a:p>
        </p:txBody>
      </p:sp>
      <p:sp>
        <p:nvSpPr>
          <p:cNvPr id="7" name=""/>
          <p:cNvSpPr txBox="1"/>
          <p:nvPr/>
        </p:nvSpPr>
        <p:spPr>
          <a:xfrm>
            <a:off x="1095375" y="3028950"/>
            <a:ext cx="10001250" cy="1028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Using Data to Make Decisions]]></a:t>
            </a:r>
          </a:p>
        </p:txBody>
      </p:sp>
      <p:sp>
        <p:nvSpPr>
          <p:cNvPr id="8" name="" descr=""/>
          <p:cNvSpPr/>
          <p:nvPr/>
        </p:nvSpPr>
        <p:spPr>
          <a:xfrm>
            <a:off x="5429250" y="4191000"/>
            <a:ext cx="133350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2286000" y="4476750"/>
            <a:ext cx="762000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Different data, different us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ypes of Business Data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3095625"/>
            <a:ext cx="3552825" cy="20002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23900" y="3267075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723900" y="3438525"/>
            <a:ext cx="320992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inancial dat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Revenue, costs, profit, margins, cash flow and ARR - how well the business is performing financially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14825" y="3095625"/>
            <a:ext cx="3552825" cy="20002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4486275" y="3267075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4486275" y="3438525"/>
            <a:ext cx="320992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Market dat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The size of the market, how fast it is growing, market share and what competitors are doing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8077200" y="3095625"/>
            <a:ext cx="3552825" cy="20002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8248650" y="3267075"/>
            <a:ext cx="323850" cy="28575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8248650" y="3438525"/>
            <a:ext cx="3209925" cy="15049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Marketing dat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Results of promotions, website visits, customer feedback, sales by product and by segment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antitative or Qualitative Data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314950" cy="30194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ANTITATIVE DATA (NUMBERS)]]></a:t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438400"/>
            <a:ext cx="4857750" cy="19050"/>
          </a:xfrm>
          <a:prstGeom prst="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781050" y="2647950"/>
            <a:ext cx="4857750" cy="2152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Revenue, profit, margins, market shar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Easy to compare over time and with competitor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Easy to present in graphs and chart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But: shows what happened, not why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Can be out of date, or based on forecasts that turn out wrong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6324600" y="1781175"/>
            <a:ext cx="5314950" cy="3019425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6553200" y="1962150"/>
            <a:ext cx="485775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50" u="none" cap="none">
                <a:solidFill>
                  <a:srgbClr val="D8973C">
                    <a:alpha val="100000"/>
                  </a:srgbClr>
                </a:solidFill>
                <a:latin typeface="Georgia"/>
              </a:rPr>
              <a:t><![CDATA[QUALITATIVE DATA (OPINIONS)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553200" y="2438400"/>
            <a:ext cx="4857750" cy="1905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553200" y="2647950"/>
            <a:ext cx="4857750" cy="21526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Customer reviews, staff feedback, focus groups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Explains why customers and staff behave as they do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Gives ideas for improvement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But: harder to measure and compare.]]></a:t>
            </a:r>
          </a:p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90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•  Can be biased, and based on a few people's views.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The Limitations of Financial Information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2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52450" y="1695450"/>
            <a:ext cx="11087100" cy="40957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i="1" strike="noStrike" sz="13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Financial data is vital, but it never tells the whole story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2479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 descr=""/>
          <p:cNvSpPr/>
          <p:nvPr/>
        </p:nvSpPr>
        <p:spPr>
          <a:xfrm>
            <a:off x="781050" y="26289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1143000" y="23431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It looks backward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ccounts show what has already happened, not what will happen nex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32766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 descr=""/>
          <p:cNvSpPr/>
          <p:nvPr/>
        </p:nvSpPr>
        <p:spPr>
          <a:xfrm>
            <a:off x="781050" y="36576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1143000" y="33718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It ignores non-financial facto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taff morale, customer satisfaction and reputation do not appear in the accounts.]]></a:t>
            </a:r>
          </a:p>
        </p:txBody>
      </p:sp>
      <p:sp>
        <p:nvSpPr>
          <p:cNvPr id="16" name="" descr=""/>
          <p:cNvSpPr/>
          <p:nvPr/>
        </p:nvSpPr>
        <p:spPr>
          <a:xfrm>
            <a:off x="552450" y="43053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 descr=""/>
          <p:cNvSpPr/>
          <p:nvPr/>
        </p:nvSpPr>
        <p:spPr>
          <a:xfrm>
            <a:off x="781050" y="46863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1143000" y="44005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orecasts may be wrong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Future figures, such as ARR returns, are estimates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552450" y="5334000"/>
            <a:ext cx="11087100" cy="9525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 descr=""/>
          <p:cNvSpPr/>
          <p:nvPr/>
        </p:nvSpPr>
        <p:spPr>
          <a:xfrm>
            <a:off x="781050" y="5715000"/>
            <a:ext cx="200025" cy="200025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1" name=""/>
          <p:cNvSpPr txBox="1"/>
          <p:nvPr/>
        </p:nvSpPr>
        <p:spPr>
          <a:xfrm>
            <a:off x="1143000" y="5429250"/>
            <a:ext cx="10182225" cy="7620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ontext matters]]></a:t>
            </a:r>
          </a:p>
          <a:p>
            <a:pPr algn="l" rtl="0" fontAlgn="ctr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3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 fall in profit may be due to a one-off cost or a recession, not poor management.]]></a:t>
            </a:r>
          </a:p>
        </p:txBody>
      </p:sp>
      <p:sp>
        <p:nvSpPr>
          <p:cNvPr id="22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Key Terms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1781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52475" y="1857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Investment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Spending money now in the hope of earning more in the future.]]></a:t>
            </a:r>
          </a:p>
        </p:txBody>
      </p:sp>
      <p:sp>
        <p:nvSpPr>
          <p:cNvPr id="11" name="" descr=""/>
          <p:cNvSpPr/>
          <p:nvPr/>
        </p:nvSpPr>
        <p:spPr>
          <a:xfrm>
            <a:off x="6229350" y="1781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2" name=""/>
          <p:cNvSpPr txBox="1"/>
          <p:nvPr/>
        </p:nvSpPr>
        <p:spPr>
          <a:xfrm>
            <a:off x="6438900" y="1857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Average rate of return (ARR)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Average annual profit from an investment as a percentage of its cost.]]></a:t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2924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752475" y="3000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Financial dat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Information about a business's revenue, costs, profit and cash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6229350" y="2924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6438900" y="3000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Market dat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Information about the market, such as its size, growth and market share.]]></a:t>
            </a:r>
          </a:p>
        </p:txBody>
      </p:sp>
      <p:sp>
        <p:nvSpPr>
          <p:cNvPr id="17" name="" descr=""/>
          <p:cNvSpPr/>
          <p:nvPr/>
        </p:nvSpPr>
        <p:spPr>
          <a:xfrm>
            <a:off x="552450" y="4067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8" name=""/>
          <p:cNvSpPr txBox="1"/>
          <p:nvPr/>
        </p:nvSpPr>
        <p:spPr>
          <a:xfrm>
            <a:off x="752475" y="4143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Marketing dat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Information about the results of a business's marketing, such as sales and customer feedback.]]></a:t>
            </a:r>
          </a:p>
        </p:txBody>
      </p:sp>
      <p:sp>
        <p:nvSpPr>
          <p:cNvPr id="19" name="" descr=""/>
          <p:cNvSpPr/>
          <p:nvPr/>
        </p:nvSpPr>
        <p:spPr>
          <a:xfrm>
            <a:off x="6229350" y="4067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6438900" y="4143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antitative dat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Data in the form of number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210175"/>
            <a:ext cx="5410200" cy="106680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752475" y="5286375"/>
            <a:ext cx="5010150" cy="914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400"/>
              </a:spcAft>
            </a:pPr>
            <a:r>
              <a:rPr lang="en-US" b="1" strike="noStrike" sz="15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Qualitative data]]></a:t>
            </a:r>
          </a:p>
          <a:p>
            <a:pPr algn="l" rtl="0" fontAlgn="base" marL="0" marR="0" indent="0" lvl="0">
              <a:lnSpc>
                <a:spcPct val="11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Data about opinions, feelings and reasons.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2]]></a:t>
            </a:r>
          </a:p>
        </p:txBody>
      </p:sp>
      <p:pic>
        <p:nvPicPr>
          <p:cNvPr id="7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8" name=""/>
          <p:cNvSpPr txBox="1"/>
          <p:nvPr/>
        </p:nvSpPr>
        <p:spPr>
          <a:xfrm>
            <a:off x="1295400" y="876300"/>
            <a:ext cx="57150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YOUR TASK]]></a:t>
            </a:r>
          </a:p>
        </p:txBody>
      </p:sp>
      <p:sp>
        <p:nvSpPr>
          <p:cNvPr id="9" name=""/>
          <p:cNvSpPr txBox="1"/>
          <p:nvPr/>
        </p:nvSpPr>
        <p:spPr>
          <a:xfrm>
            <a:off x="1295400" y="1104900"/>
            <a:ext cx="8248650" cy="5334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Which Investment?]]></a:t>
            </a:r>
          </a:p>
        </p:txBody>
      </p:sp>
      <p:sp>
        <p:nvSpPr>
          <p:cNvPr id="10" name="" descr=""/>
          <p:cNvSpPr/>
          <p:nvPr/>
        </p:nvSpPr>
        <p:spPr>
          <a:xfrm>
            <a:off x="9639300" y="1009650"/>
            <a:ext cx="2000250" cy="495300"/>
          </a:xfrm>
          <a:prstGeom prst="round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639300" y="1009650"/>
            <a:ext cx="20002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5 minutes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1905000"/>
            <a:ext cx="11087100" cy="16954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552450" y="1905000"/>
            <a:ext cx="57150" cy="1695450"/>
          </a:xfrm>
          <a:prstGeom prst="rect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819150" y="2076450"/>
            <a:ext cx="10553700" cy="13525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6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Bright Bikes has £60,000 to invest. Option A: a new shop costing £60,000, with total returns of £90,000 over 5 years. Option B: a website upgrade costing £60,000, with total returns of £84,000 over 3 years. Calculate the ARR of each, recommend one, and give one non-financial factor Bright Bikes should also consider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38957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/>
          <p:cNvSpPr txBox="1"/>
          <p:nvPr/>
        </p:nvSpPr>
        <p:spPr>
          <a:xfrm>
            <a:off x="552450" y="3914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1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1066800" y="3790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ARR for Option A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4672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/>
          <p:cNvSpPr txBox="1"/>
          <p:nvPr/>
        </p:nvSpPr>
        <p:spPr>
          <a:xfrm>
            <a:off x="552450" y="4486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2]]></a:t>
            </a:r>
          </a:p>
        </p:txBody>
      </p:sp>
      <p:sp>
        <p:nvSpPr>
          <p:cNvPr id="20" name=""/>
          <p:cNvSpPr txBox="1"/>
          <p:nvPr/>
        </p:nvSpPr>
        <p:spPr>
          <a:xfrm>
            <a:off x="1066800" y="4362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ARR for Option B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552450" y="50387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/>
          <p:cNvSpPr txBox="1"/>
          <p:nvPr/>
        </p:nvSpPr>
        <p:spPr>
          <a:xfrm>
            <a:off x="552450" y="50577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3]]></a:t>
            </a:r>
          </a:p>
        </p:txBody>
      </p:sp>
      <p:sp>
        <p:nvSpPr>
          <p:cNvPr id="23" name=""/>
          <p:cNvSpPr txBox="1"/>
          <p:nvPr/>
        </p:nvSpPr>
        <p:spPr>
          <a:xfrm>
            <a:off x="1066800" y="49339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Recommend one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552450" y="5610225"/>
            <a:ext cx="285750" cy="285750"/>
          </a:xfrm>
          <a:prstGeom prst="ellipse">
            <a:avLst/>
          </a:prstGeom>
          <a:solidFill>
            <a:srgbClr val="D8973C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/>
          <p:cNvSpPr txBox="1"/>
          <p:nvPr/>
        </p:nvSpPr>
        <p:spPr>
          <a:xfrm>
            <a:off x="552450" y="5629275"/>
            <a:ext cx="285750" cy="2476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4]]></a:t>
            </a:r>
          </a:p>
        </p:txBody>
      </p:sp>
      <p:sp>
        <p:nvSpPr>
          <p:cNvPr id="26" name=""/>
          <p:cNvSpPr txBox="1"/>
          <p:nvPr/>
        </p:nvSpPr>
        <p:spPr>
          <a:xfrm>
            <a:off x="1066800" y="5505450"/>
            <a:ext cx="10572750" cy="4953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Give a non-financial factor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552450" y="5448300"/>
            <a:ext cx="11087100" cy="838200"/>
          </a:xfrm>
          <a:prstGeom prst="roundRect">
            <a:avLst/>
          </a:prstGeom>
          <a:solidFill>
            <a:srgbClr val="8A4326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/>
          <p:cNvSpPr txBox="1"/>
          <p:nvPr/>
        </p:nvSpPr>
        <p:spPr>
          <a:xfrm>
            <a:off x="781050" y="5562600"/>
            <a:ext cx="4762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WHAT A GOOD ANSWER SHOWS]]></a:t>
            </a:r>
          </a:p>
        </p:txBody>
      </p:sp>
      <p:sp>
        <p:nvSpPr>
          <p:cNvPr id="29" name=""/>
          <p:cNvSpPr txBox="1"/>
          <p:nvPr/>
        </p:nvSpPr>
        <p:spPr>
          <a:xfrm>
            <a:off x="781050" y="5829300"/>
            <a:ext cx="10629900" cy="3810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Option A ARR 10% (£30,000 ÷ 5 = £6,000; £6,000 ÷ £60,000 × 100). Option B ARR 13.3% (£24,000 ÷ 3 = £8,000; £8,000 ÷ £60,000 × 100). A recommendation using ARR plus a non-financial factor such as staff or customer experience.]]></a:t>
            </a:r>
          </a:p>
        </p:txBody>
      </p:sp>
      <p:sp>
        <p:nvSpPr>
          <p:cNvPr id="30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EFD9B6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295275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D8973C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pic>
        <p:nvPicPr>
          <p:cNvPr id="5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450" y="914400"/>
            <a:ext cx="571500" cy="571500"/>
          </a:xfrm>
          <a:prstGeom prst="rect">
            <a:avLst/>
          </a:prstGeom>
          <a:noFill/>
        </p:spPr>
      </p:pic>
      <p:sp>
        <p:nvSpPr>
          <p:cNvPr id="6" name=""/>
          <p:cNvSpPr txBox="1"/>
          <p:nvPr/>
        </p:nvSpPr>
        <p:spPr>
          <a:xfrm>
            <a:off x="1295400" y="866775"/>
            <a:ext cx="10344150" cy="657225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8A4326">
                    <a:alpha val="100000"/>
                  </a:srgbClr>
                </a:solidFill>
                <a:latin typeface="Georgia"/>
              </a:rPr>
              <a:t><![CDATA[Can I...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52450" y="6477000"/>
            <a:ext cx="43053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Making financial decision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981950" y="6477000"/>
            <a:ext cx="36576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Lesson 2 of 2]]></a:t>
            </a:r>
          </a:p>
        </p:txBody>
      </p:sp>
      <p:sp>
        <p:nvSpPr>
          <p:cNvPr id="9" name="" descr=""/>
          <p:cNvSpPr/>
          <p:nvPr/>
        </p:nvSpPr>
        <p:spPr>
          <a:xfrm>
            <a:off x="552450" y="272415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 descr=""/>
          <p:cNvSpPr/>
          <p:nvPr/>
        </p:nvSpPr>
        <p:spPr>
          <a:xfrm>
            <a:off x="70485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110490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what ARR show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42900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 descr=""/>
          <p:cNvSpPr/>
          <p:nvPr/>
        </p:nvSpPr>
        <p:spPr>
          <a:xfrm>
            <a:off x="70485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4" name=""/>
          <p:cNvSpPr txBox="1"/>
          <p:nvPr/>
        </p:nvSpPr>
        <p:spPr>
          <a:xfrm>
            <a:off x="110490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average annual profit.]]></a:t>
            </a:r>
          </a:p>
        </p:txBody>
      </p:sp>
      <p:sp>
        <p:nvSpPr>
          <p:cNvPr id="15" name="" descr=""/>
          <p:cNvSpPr/>
          <p:nvPr/>
        </p:nvSpPr>
        <p:spPr>
          <a:xfrm>
            <a:off x="552450" y="413385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6" name="" descr=""/>
          <p:cNvSpPr/>
          <p:nvPr/>
        </p:nvSpPr>
        <p:spPr>
          <a:xfrm>
            <a:off x="70485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7" name=""/>
          <p:cNvSpPr txBox="1"/>
          <p:nvPr/>
        </p:nvSpPr>
        <p:spPr>
          <a:xfrm>
            <a:off x="110490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Calculate ARR.]]></a:t>
            </a:r>
          </a:p>
        </p:txBody>
      </p:sp>
      <p:sp>
        <p:nvSpPr>
          <p:cNvPr id="18" name="" descr=""/>
          <p:cNvSpPr/>
          <p:nvPr/>
        </p:nvSpPr>
        <p:spPr>
          <a:xfrm>
            <a:off x="552450" y="483870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9" name="" descr=""/>
          <p:cNvSpPr/>
          <p:nvPr/>
        </p:nvSpPr>
        <p:spPr>
          <a:xfrm>
            <a:off x="70485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0" name=""/>
          <p:cNvSpPr txBox="1"/>
          <p:nvPr/>
        </p:nvSpPr>
        <p:spPr>
          <a:xfrm>
            <a:off x="110490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Use ARR to compare investments.]]></a:t>
            </a:r>
          </a:p>
        </p:txBody>
      </p:sp>
      <p:sp>
        <p:nvSpPr>
          <p:cNvPr id="21" name="" descr=""/>
          <p:cNvSpPr/>
          <p:nvPr/>
        </p:nvSpPr>
        <p:spPr>
          <a:xfrm>
            <a:off x="6210300" y="272415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2" name="" descr=""/>
          <p:cNvSpPr/>
          <p:nvPr/>
        </p:nvSpPr>
        <p:spPr>
          <a:xfrm>
            <a:off x="6362700" y="28956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3" name=""/>
          <p:cNvSpPr txBox="1"/>
          <p:nvPr/>
        </p:nvSpPr>
        <p:spPr>
          <a:xfrm>
            <a:off x="6762750" y="28003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Interpret a graph of business data.]]></a:t>
            </a:r>
          </a:p>
        </p:txBody>
      </p:sp>
      <p:sp>
        <p:nvSpPr>
          <p:cNvPr id="24" name="" descr=""/>
          <p:cNvSpPr/>
          <p:nvPr/>
        </p:nvSpPr>
        <p:spPr>
          <a:xfrm>
            <a:off x="6210300" y="342900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5" name="" descr=""/>
          <p:cNvSpPr/>
          <p:nvPr/>
        </p:nvSpPr>
        <p:spPr>
          <a:xfrm>
            <a:off x="6362700" y="36004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6" name=""/>
          <p:cNvSpPr txBox="1"/>
          <p:nvPr/>
        </p:nvSpPr>
        <p:spPr>
          <a:xfrm>
            <a:off x="6762750" y="35052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financial, market and marketing data.]]></a:t>
            </a:r>
          </a:p>
        </p:txBody>
      </p:sp>
      <p:sp>
        <p:nvSpPr>
          <p:cNvPr id="27" name="" descr=""/>
          <p:cNvSpPr/>
          <p:nvPr/>
        </p:nvSpPr>
        <p:spPr>
          <a:xfrm>
            <a:off x="6210300" y="413385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8" name="" descr=""/>
          <p:cNvSpPr/>
          <p:nvPr/>
        </p:nvSpPr>
        <p:spPr>
          <a:xfrm>
            <a:off x="6362700" y="430530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29" name=""/>
          <p:cNvSpPr txBox="1"/>
          <p:nvPr/>
        </p:nvSpPr>
        <p:spPr>
          <a:xfrm>
            <a:off x="6762750" y="421005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the limits of quantitative and qualitative data.]]></a:t>
            </a:r>
          </a:p>
        </p:txBody>
      </p:sp>
      <p:sp>
        <p:nvSpPr>
          <p:cNvPr id="30" name="" descr=""/>
          <p:cNvSpPr/>
          <p:nvPr/>
        </p:nvSpPr>
        <p:spPr>
          <a:xfrm>
            <a:off x="6210300" y="4838700"/>
            <a:ext cx="5429250" cy="590550"/>
          </a:xfrm>
          <a:prstGeom prst="roundRect">
            <a:avLst/>
          </a:prstGeom>
          <a:solidFill>
            <a:srgbClr val="FBF4EA">
              <a:alpha val="100000"/>
            </a:srgbClr>
          </a:solidFill>
          <a:ln w="9525">
            <a:solidFill>
              <a:srgbClr val="E4D2B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1" name="" descr=""/>
          <p:cNvSpPr/>
          <p:nvPr/>
        </p:nvSpPr>
        <p:spPr>
          <a:xfrm>
            <a:off x="6362700" y="5010150"/>
            <a:ext cx="247650" cy="2476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2" name=""/>
          <p:cNvSpPr txBox="1"/>
          <p:nvPr/>
        </p:nvSpPr>
        <p:spPr>
          <a:xfrm>
            <a:off x="6762750" y="4914900"/>
            <a:ext cx="4686300" cy="43815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</a:pPr>
            <a:r>
              <a:rPr lang="en-US" strike="noStrike" sz="1400" spc="0" u="none" cap="none">
                <a:solidFill>
                  <a:srgbClr val="2B2420">
                    <a:alpha val="100000"/>
                  </a:srgbClr>
                </a:solidFill>
                <a:latin typeface="Calibri"/>
              </a:rPr>
              <a:t><![CDATA[Explain the limits of financial information.]]></a:t>
            </a:r>
          </a:p>
        </p:txBody>
      </p:sp>
      <p:sp>
        <p:nvSpPr>
          <p:cNvPr id="33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7A6659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A211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-2009775" y="-2009775"/>
          <a:ext cx="14563725" cy="8496300"/>
          <a:chOff x="-2009775" y="-2009775"/>
          <a:chExt cx="14563725" cy="8496300"/>
        </a:xfrm>
      </p:grpSpPr>
      <p:sp>
        <p:nvSpPr>
          <p:cNvPr id="2" name="" descr=""/>
          <p:cNvSpPr/>
          <p:nvPr/>
        </p:nvSpPr>
        <p:spPr>
          <a:xfrm>
            <a:off x="9810750" y="-2009775"/>
            <a:ext cx="4752975" cy="4752975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3" name="" descr=""/>
          <p:cNvSpPr/>
          <p:nvPr/>
        </p:nvSpPr>
        <p:spPr>
          <a:xfrm>
            <a:off x="-2009775" y="4476750"/>
            <a:ext cx="4019550" cy="4019550"/>
          </a:xfrm>
          <a:prstGeom prst="ellipse">
            <a:avLst/>
          </a:prstGeom>
          <a:noFill/>
          <a:ln w="19050">
            <a:solidFill>
              <a:srgbClr val="A8762F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/>
          <p:cNvSpPr txBox="1"/>
          <p:nvPr/>
        </p:nvSpPr>
        <p:spPr>
          <a:xfrm>
            <a:off x="552450" y="457200"/>
            <a:ext cx="110871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0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DEXCEL GCSE BUSINESS  ·  PAPER 2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52450" y="752475"/>
            <a:ext cx="11087100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Summary & Exam Focus]]></a:t>
            </a:r>
          </a:p>
        </p:txBody>
      </p:sp>
      <p:sp>
        <p:nvSpPr>
          <p:cNvPr id="6" name="" descr=""/>
          <p:cNvSpPr/>
          <p:nvPr/>
        </p:nvSpPr>
        <p:spPr>
          <a:xfrm>
            <a:off x="552450" y="15525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7" name=""/>
          <p:cNvSpPr txBox="1"/>
          <p:nvPr/>
        </p:nvSpPr>
        <p:spPr>
          <a:xfrm>
            <a:off x="933450" y="14382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ARR = (average annual profit ÷ cost of investment) × 100.]]></a:t>
            </a:r>
          </a:p>
        </p:txBody>
      </p:sp>
      <p:sp>
        <p:nvSpPr>
          <p:cNvPr id="8" name="" descr=""/>
          <p:cNvSpPr/>
          <p:nvPr/>
        </p:nvSpPr>
        <p:spPr>
          <a:xfrm>
            <a:off x="552450" y="20859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933450" y="19716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Graphs and charts reveal trends that tables hide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52450" y="26193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933450" y="25050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Financial, market and marketing data all inform decisions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552450" y="3152775"/>
            <a:ext cx="180975" cy="180975"/>
          </a:xfrm>
          <a:prstGeom prst="ellipse">
            <a:avLst/>
          </a:prstGeom>
          <a:solidFill>
            <a:srgbClr val="E6BB80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933450" y="3038475"/>
            <a:ext cx="10706100" cy="4572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rmAutofit/>
          </a:bodyPr>
          <a:lstStyle/>
          <a:p>
            <a:pPr algn="l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BF4EA">
                    <a:alpha val="100000"/>
                  </a:srgbClr>
                </a:solidFill>
                <a:latin typeface="Calibri"/>
              </a:rPr>
              <a:t><![CDATA[Quantitative data shows what; qualitative data shows why; financial data has limits.]]></a:t>
            </a:r>
          </a:p>
        </p:txBody>
      </p:sp>
      <p:sp>
        <p:nvSpPr>
          <p:cNvPr id="14" name="" descr=""/>
          <p:cNvSpPr/>
          <p:nvPr/>
        </p:nvSpPr>
        <p:spPr>
          <a:xfrm>
            <a:off x="552450" y="4314825"/>
            <a:ext cx="11087100" cy="1666875"/>
          </a:xfrm>
          <a:prstGeom prst="roundRect">
            <a:avLst/>
          </a:prstGeom>
          <a:solidFill>
            <a:srgbClr val="603C2F">
              <a:alpha val="100000"/>
            </a:srgbClr>
          </a:solidFill>
          <a:ln w="19050">
            <a:solidFill>
              <a:srgbClr val="D8973C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5" name=""/>
          <p:cNvSpPr txBox="1"/>
          <p:nvPr/>
        </p:nvSpPr>
        <p:spPr>
          <a:xfrm>
            <a:off x="819150" y="4457700"/>
            <a:ext cx="10544175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150" u="none" cap="none">
                <a:solidFill>
                  <a:srgbClr val="E6BB80">
                    <a:alpha val="100000"/>
                  </a:srgbClr>
                </a:solidFill>
                <a:latin typeface="Calibri"/>
              </a:rPr>
              <a:t><![CDATA[EXAM FOCUS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819150" y="4724400"/>
            <a:ext cx="10544175" cy="49530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i="1" strike="noStrike" sz="1300" spc="0" u="none" cap="none">
                <a:solidFill>
                  <a:srgbClr val="FFFFFF">
                    <a:alpha val="100000"/>
                  </a:srgbClr>
                </a:solidFill>
                <a:latin typeface="Georgia"/>
              </a:rPr>
              <a:t><![CDATA[Calculate the average rate of return on an investment costing £50,000 that returns £70,000 in total over 5 years. (2 marks)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819150" y="5210175"/>
            <a:ext cx="10544175" cy="552450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l" rtl="0" fontAlgn="base" marL="0" marR="0" indent="0" lv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4D2BB">
                    <a:alpha val="100000"/>
                  </a:srgbClr>
                </a:solidFill>
                <a:latin typeface="Calibri"/>
              </a:rPr>
              <a:t><![CDATA[For ARR, subtract the cost first, then divide by the years, then by the cost. For data questions, quote the actual figures from the question in your answer.]]></a:t>
            </a:r>
          </a:p>
        </p:txBody>
      </p:sp>
      <p:sp>
        <p:nvSpPr>
          <p:cNvPr id="18" name=""/>
          <p:cNvSpPr txBox="1"/>
          <p:nvPr/>
        </p:nvSpPr>
        <p:spPr>
          <a:xfrm>
            <a:off x="4857750" y="6477000"/>
            <a:ext cx="2476500" cy="276225"/>
          </a:xfrm>
          <a:prstGeom prst="rect">
            <a:avLst/>
          </a:prstGeom>
          <a:noFill/>
        </p:spPr>
        <p:txBody>
          <a:bodyPr anchorCtr="0" rtlCol="0" vert="horz" bIns="0" lIns="0" rIns="0" tIns="0">
            <a:norm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BAABA5">
                    <a:alpha val="100000"/>
                  </a:srgbClr>
                </a:solidFill>
                <a:latin typeface="Calibri"/>
              </a:rPr>
              <a:t><![CDATA[openrevise.com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2">
  <a:themeElements>
    <a:clrScheme name="Theme4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Lesson Pack Maker</dc:creator>
  <cp:lastModifiedBy>Unknown Creator</cp:lastModifiedBy>
  <dcterms:created xsi:type="dcterms:W3CDTF">2026-09-28T07:17:11Z</dcterms:created>
  <dcterms:modified xsi:type="dcterms:W3CDTF">2026-09-28T07:17:11Z</dcterms:modified>
  <dc:title>Understanding business performance</dc:title>
  <dc:description>Generated from a pasted lesson-pack script.</dc:description>
  <dc:subject>Making financial decisions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penRevise drawing">
    <vt:i4>3</vt:i4>
  </property>
</Properties>
</file>