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tion B has the higher ARR, but its returns come from a forecast; a good answer questions how reliable each forecast i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961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82cbad71f9a37048a32dcf3f5c93b10b7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76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77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531858986bb70e7c0671559e0fc93878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79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ea114a2e10f782df3e478a4bbc6885380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ec8e5b4c0816793f9c310323e6cd58381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af11c62bc0c3f8ed0d69d678fc897cc82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83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791bb5bf9f0bdbb59f354d130fbe53684.png"/>
  <Relationship Id="rId3" Type="http://schemas.openxmlformats.org/officeDocument/2006/relationships/image" Target="../media/d5dbb2275a9d8c4bbaed2637c62cc96b01b5e96b85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1afebc2875d2a73fe7ba6879a50dcc886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87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88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1afebc2875d2a73fe7ba6879a50dcc889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2ddbcd6cc6a25f021ae26e07f9b9d090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41b1cf15cc532c9acf1cda396e5872c91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e6974a25f092c792d21d5795571a0499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93.png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94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95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96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97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98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99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00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01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02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03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04.png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05.png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06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Understanding business performance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A876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BDDCC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ast Less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nswer from memory before the answers appea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438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647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705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552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 you calculate gross profit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90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600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657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505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 you calculate net profit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343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552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610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457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 you calculate gross profit margin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5295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5505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5562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5410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Bright Bikes' net profit margin?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ast Lesson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2193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2764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 you calculate gross profi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Sales revenue - cost of sal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384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3432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4004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31527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 you calculate net profi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Gross profit - other operating expenses and interes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624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44672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45243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42767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 you calculate gross profit margi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(Gross profit ÷ sales revenue) × 100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863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55911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56483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54006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Bright Bikes' net profit margi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14% (£70,000 ÷ £500,000 × 100)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and interpret the average rate of return (ARR)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nterpret graphs and charts of business data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the use of financial, market and marketing data in decision making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the use and limitations of quantitative and qualitative data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O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verage Rate of Return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Is an investment worth it?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the Average Rate of Return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The average rate of return (ARR) shows the average yearly profit from an investment as a percentage of what it cos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Investm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pending money now to earn more later - a new machine, a new shop or a new delivery va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ormul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RR (%) = (average annual profit ÷ cost of investment) × 100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verage annual profi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(Total returns - cost of investment) ÷ number of year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t show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higher the ARR, the better the investment. It can be compared with other investments, or with the interest rate a bank would pay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alculating AR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Three steps: total profit, average annual profit, then AR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7239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2247900"/>
            <a:ext cx="57150" cy="72390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800100" y="23812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Bright Bikes buys a £40,000 machine to build bike frames. Over 4 years it expects the machine to bring in total returns of £56,000. Calculate the average rate of retur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1066800" y="332422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otal profit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933950" y="332422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£56,000 - £40,000 = £16,000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52900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552450" y="41814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1066800" y="401002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verage annual profit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4933950" y="401002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£16,000 ÷ 4 years = £4,000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838700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48672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69582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RR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933950" y="469582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(£4,000 ÷ £40,000) × 100 = 10%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RR = 10%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Using ARR to Make Decis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RR helps a business choose between investmen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mpare investmen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hoose the one with the highest AR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mpare with interest rat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f the ARR is below what the money would earn in the bank, the investment may not be worth the risk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et a targe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ome businesses only invest if the ARR is above a set level, such as 10%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imitat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RR relies on forecast returns, which may be wrong, and ignores when the money comes in and non-financial factor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TW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eading Business Data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Graphs, charts and what they show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Bright Bikes: Four Years of Performan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1933575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1933575"/>
            <a:ext cx="5334000" cy="4000500"/>
          </a:xfrm>
          <a:prstGeom prst="rect">
            <a:avLst/>
          </a:prstGeom>
          <a:noFill/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6010275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Revenue rose every year, but net profit fell in Year 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chart shows at a glance what a table of numbers hides. Bright Bikes' revenue rose every year - but in Year 3 its net profit fell, even though sales were higher. That is the question a manager needs to ask: what went wrong with costs in Year 3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Figures Behind the Char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85950"/>
            <a:ext cx="11087100" cy="438150"/>
          </a:xfrm>
          <a:prstGeom prst="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8859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Ye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3457575" y="18859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ales revenu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29350" y="18859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Net profit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9001125" y="18859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Net profit margin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324100"/>
            <a:ext cx="11087100" cy="666750"/>
          </a:xfrm>
          <a:prstGeom prst="rect">
            <a:avLst/>
          </a:prstGeom>
          <a:solidFill>
            <a:srgbClr val="FBF4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298132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3241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Year 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3457575" y="23241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£380,000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6229350" y="23241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£57,000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9001125" y="23241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5.0%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29908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364807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85800" y="29908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Year 2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3457575" y="29908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£420,000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6229350" y="29908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£63,000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9001125" y="29908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5.0%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3657600"/>
            <a:ext cx="11087100" cy="666750"/>
          </a:xfrm>
          <a:prstGeom prst="rect">
            <a:avLst/>
          </a:prstGeom>
          <a:solidFill>
            <a:srgbClr val="FBF4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431482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685800" y="36576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Year 3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3457575" y="36576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£470,000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6229350" y="36576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£56,000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9001125" y="36576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1.9%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43243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 descr=""/>
          <p:cNvSpPr/>
          <p:nvPr/>
        </p:nvSpPr>
        <p:spPr>
          <a:xfrm>
            <a:off x="552450" y="498157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/>
          <p:cNvSpPr txBox="1"/>
          <p:nvPr/>
        </p:nvSpPr>
        <p:spPr>
          <a:xfrm>
            <a:off x="685800" y="43243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Year 4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3457575" y="43243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£500,000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6229350" y="43243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£70,000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9001125" y="43243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4.0%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Interpreting the Dat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What a manager learns from Bright Bikes' figur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ren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Revenue grew every year, by £120,000 over four years - the business is winning more customer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Year 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Net profit fell and the margin dropped to 11.9% - costs rose faster than sale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cover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n Year 4 the margin recovered to 14%, suggesting costs were brought back under control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next ques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Data shows what happened, but not always why - the manager needs to find out what caused the Year 3 cost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THRE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Using Data to Make Decision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Different data, different us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ypes of Business Dat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3095625"/>
            <a:ext cx="355282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32670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34385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inancial dat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Revenue, costs, profit, margins, cash flow and ARR - how well the business is performing financiall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14825" y="3095625"/>
            <a:ext cx="355282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4486275" y="32670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4486275" y="34385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arket dat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size of the market, how fast it is growing, market share and what competitors are doing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8077200" y="3095625"/>
            <a:ext cx="355282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8248650" y="32670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8248650" y="34385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arketing dat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Results of promotions, website visits, customer feedback, sales by product and by segment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antitative or Qualitative Data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30194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ANTITATIVE DATA (NUMBERS)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2152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Revenue, profit, margins, market shar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Easy to compare over time and with competitor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Easy to present in graphs and chart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But: shows what happened, not why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Can be out of date, or based on forecasts that turn out wrong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30194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D8973C">
                    <a:alpha val="100000"/>
                  </a:srgbClr>
                </a:solidFill>
                <a:latin typeface="Georgia"/>
              </a:rPr>
              <a:t><![CDATA[QUALITATIVE DATA (OPINIONS)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2152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Customer reviews, staff feedback, focus group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Explains why customers and staff behave as they do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Gives ideas for improvement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But: harder to measure and compar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Can be biased, and based on a few people's views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Limitations of Financial Inform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Financial data is vital, but it never tells the whole stor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It looks backward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ccounts show what has already happened, not what will happen nex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It ignores non-financial facto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taff morale, customer satisfaction and reputation do not appear in the account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orecasts may be wro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Future figures, such as ARR returns, are estimat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ntext matt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fall in profit may be due to a one-off cost or a recession, not poor management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Invest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pending money now in the hope of earning more in the futur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verage rate of return (ARR)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verage annual profit from an investment as a percentage of its cos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924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000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inancial dat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nformation about a business's revenue, costs, profit and cash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2924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000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arket dat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nformation about the market, such as its size, growth and market shar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067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4143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arketing dat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nformation about the results of a business's marketing, such as sales and customer feedback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067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4143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antitative dat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Data in the form of number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10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52475" y="5286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alitative dat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Data about opinions, feelings and reasons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ich Investment?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Bright Bikes has £60,000 to invest. Option A: a new shop costing £60,000, with total returns of £90,000 over 5 years. Option B: a website upgrade costing £60,000, with total returns of £84,000 over 3 years. Calculate the ARR of each, recommend one, and give one non-financial factor Bright Bikes should also conside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ARR for Option A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ARR for Option B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Recommend on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6102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629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5505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Give a non-financial factor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ption A ARR 10% (£30,000 ÷ 5 = £6,000; £6,000 ÷ £60,000 × 100). Option B ARR 13.3% (£24,000 ÷ 3 = £8,000; £8,000 ÷ £60,000 × 100). A recommendation using ARR plus a non-financial factor such as staff or customer experience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what ARR show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average annual profi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ARR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Use ARR to compare investmen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nterpret a graph of business data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financial, market and marketing data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the limits of quantitative and qualitative data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the limits of financial information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ARR = (average annual profit ÷ cost of investment) × 100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Graphs and charts reveal trends that tables hi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Financial, market and marketing data all inform decision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Quantitative data shows what; qualitative data shows why; financial data has limit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603C2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alculate the average rate of return on an investment costing £50,000 that returns £70,000 in total over 5 years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For ARR, subtract the cost first, then divide by the years, then by the cost. For data questions, quote the actual figures from the question in your answer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3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am Practice: Understanding Business Performan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nswer all questions. Show your working in calculations. · 2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1 · 1 mark · Defin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Define the term 'average rate of return'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2 · 2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business buys new equipment costing £50,000. It expects total returns of £70,000 over 5 years. Calculate the average rate of return. You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3 · 2 marks · Outlin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Outline one limitation of using financial information to make business decisions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am Practice: Understanding Business Performance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one benefit to a business of using qualitative data alongside financial data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5 · 9 marks · Justif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Justify which one of these two options Crest Hotels Ltd should choose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1 · 1 mark · Defi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efine the term 'average rate of return'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fine. Worth 1 mark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1 mark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verage yearly profit as a % of the cost of investm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2 · 2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 business buys new equipment costing £50,000. It expects total returns of £70,000 over 5 years. Calculate the average rate of return. You are advised to show your workin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rrect method: ((total returns - cost) ÷ years) ÷ cost × 10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rrect answer: 8%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 (award 2 marks for the correct answer with no working)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3 · 2 marks · Outli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Outline one limitation of using financial information to make business decision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Outlin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 limitation identified, e.g. backward-looking / ignores non-financial factors / forecasts may be wro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evelop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plain one benefit to a business of using qualitative data alongside financial data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 benefit identifi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irst linked point of explan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econd linked point of explan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5 · 9 marks · Justif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859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Justify which one of these two options Crest Hotels Ltd should choos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428750" y="2895600"/>
            <a:ext cx="9848850" cy="342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—  Crest Hotels Ltd has £200,000 to invest. Option 1: Build 10 new rooms, with an ARR of 12%. Option 2: Build a spa, with an ARR of 9%. Customer reviews often mention that the hotel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58140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73380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00050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Justify. Worth 9 marks, so plan before writing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9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O2 (Application, 3 marks): uses the context - 12% vs 9% ARR, reviews, the new competi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evel 1-3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O3a (Analysis, 3 marks): chains of reasoning using both financial and qualitative dat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evel 1-3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O3b (Evaluation, 3 marks): a justified choice with a supported judgem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evel 1-3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2026-09-28T07:17:12Z</dcterms:created>
  <dcterms:modified xsi:type="dcterms:W3CDTF">2026-09-28T07:17:12Z</dcterms:modified>
  <dc:title>Understanding business performance</dc:title>
  <dc:description>Generated from a pasted lesson-pack script.</dc:description>
  <dc:subject>Making financial decisions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