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963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85c9305ca2a90408294a1999463848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7.png"/>
  <Relationship Id="rId3" Type="http://schemas.openxmlformats.org/officeDocument/2006/relationships/image" Target="../media/b2bb098de6e6ab59c121cccc2426ce336203bb878.jp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040358628652d0828d88487c410aec61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18.png"/>
  <Relationship Id="rId3" Type="http://schemas.openxmlformats.org/officeDocument/2006/relationships/image" Target="../media/2ec4e25621182c3ed2dba98d28b07afecabb4e5819.jp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20.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1.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2.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3.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4.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Organisational structures]]></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Making human resource decision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Making Financial Decision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gross profit?]]></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profit margin?]]></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RR show?]]></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financial data.]]></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From Making Financial Decisions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gross profit?]]></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ales revenue - cost of sale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How do you calculate net profit margin?]]></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Net profit ÷ sales revenue) × 100.]]></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does ARR show?]]></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verage annual profit from an investment as a percentage of its cost.]]></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Give one limitation of financial data.]]></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It looks backwards, ignores non-financial factors, or relies on forecast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hierarchical and flat structures, span of control and chain of command.]]></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centralised and decentralised structure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mportance of effective communication and the barriers to it.]]></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different ways of working, and the effect of technology on them.]]></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at Is an Organisational Structu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 organisational structure shows how a business is organised: the roles, who is responsible for what, and who reports to whom.]]></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Organisation char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diagram showing the structure, with each role and the lines of authority between them.]]></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evels of hierarch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layers of management from the top to the bottom.]]></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Chain of command]]></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line of authority through which instructions pass down and information passes up.]]></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pan of contro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he number of employees who report directly to one manag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all or Flat?]]></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Two very different shap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ierarchical and Flat Structur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A tall structure has many levels and narrow spans of control; a flat structure has few levels and wide span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The same number of staff can be organised in very different ways. A tall structure has many managers each looking after a few people; a flat structure has few managers each looking after many.]]></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Hierarchical or Fla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HIERARCHICAL (TALL) STRUCTURE]]></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Many levels of hierarchy.]]></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Narrow span of control: managers supervise few staff closely.]]></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Clear roles and promotion opportunitie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long chain of command, so communication and decisions are slow.]]></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Many managers, so high wage costs.]]></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FLAT STRUCTURE]]></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Few levels of hierarchy.]]></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Wide span of control: managers supervise many staff.]]></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Fast communication and decision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have more responsibility, which can motivate them.]]></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managers may be overloaded, and there are fewer promotion opportunitie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Who Makes the Decision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Centralised or decentralised.]]></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entralised or Decentralise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CENTRALISED]]></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Decisions are made by a few senior managers at the top, often at head offic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Consistent decisions across the whole busines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enior managers have experience and see the big picture.]]></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slow, and head office may not understand local need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lower down may feel undervalued.]]></a:t>
            </a:r>
          </a:p>
        </p:txBody>
      </p:sp>
      <p:sp>
        <p:nvSpPr>
          <p:cNvPr id="13" name="" descr=""/>
          <p:cNvSpPr/>
          <p:nvPr/>
        </p:nvSpPr>
        <p:spPr>
          <a:xfrm>
            <a:off x="6324600" y="1781175"/>
            <a:ext cx="5314950" cy="32670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ECENTRALISED]]></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2400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Decision-making is passed down to managers in branches or department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Faster decisions that suit local customer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Staff feel trusted, which motivates them.]]></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But: decisions may be inconsistent between branches.]]></a:t>
            </a:r>
          </a:p>
          <a:p>
            <a:pPr algn="l" rtl="0" fontAlgn="base" marL="0" marR="0" indent="0" lvl="0">
              <a:lnSpc>
                <a:spcPct val="108000"/>
              </a:lnSpc>
              <a:spcBef>
                <a:spcPts val="0"/>
              </a:spcBef>
              <a:spcAft>
                <a:spcPts val="900"/>
              </a:spcAft>
            </a:pPr>
            <a:r>
              <a:rPr lang="en-US" strike="noStrike" sz="1100" spc="0" u="none" cap="none">
                <a:solidFill>
                  <a:srgbClr val="2B2420">
                    <a:alpha val="100000"/>
                  </a:srgbClr>
                </a:solidFill>
                <a:latin typeface="Calibri"/>
              </a:rPr>
              <a:t><![CDATA[•  Local managers may lack experience.]]></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Communication]]></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etting the message through.]]></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The Importance of Effective Communi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ffective communication means the right message reaches the right people at the right time and is understood.]]></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it matter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know what to do, mistakes are avoided, and customers are served well.]]></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tiv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are kept informed and listened to feel valu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little communi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do not know what is expected, leading to mistakes and poor moral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oo much communic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formation overload: important messages are lost among hundreds of email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Barriers to Communica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Too many level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n a tall structure, messages pass through many people and can be delayed or changed.]]></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anguage and jargon]]></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echnical terms or a different language can confuse the receiver.]]></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Distance and technology]]></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in different places, or technology that fails, make communication harder.]]></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Attitudes]]></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who distrust managers, or managers who do not listen, block communicatio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FOU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Different Ways of Working]]></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Not everyone works nine to five.]]></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ays of Work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Typ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Meaning]]></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Benefit to the business]]></a:t>
            </a:r>
          </a:p>
        </p:txBody>
      </p:sp>
      <p:sp>
        <p:nvSpPr>
          <p:cNvPr id="13" name="" descr=""/>
          <p:cNvSpPr/>
          <p:nvPr/>
        </p:nvSpPr>
        <p:spPr>
          <a:xfrm>
            <a:off x="552450" y="23241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718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ull-time]]></a:t>
            </a:r>
          </a:p>
        </p:txBody>
      </p:sp>
      <p:sp>
        <p:nvSpPr>
          <p:cNvPr id="16" name=""/>
          <p:cNvSpPr txBox="1"/>
          <p:nvPr/>
        </p:nvSpPr>
        <p:spPr>
          <a:xfrm>
            <a:off x="43815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Working a full working week, often around 35-40 hours]]></a:t>
            </a:r>
          </a:p>
        </p:txBody>
      </p:sp>
      <p:sp>
        <p:nvSpPr>
          <p:cNvPr id="17" name=""/>
          <p:cNvSpPr txBox="1"/>
          <p:nvPr/>
        </p:nvSpPr>
        <p:spPr>
          <a:xfrm>
            <a:off x="8077200" y="23241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ff are always available and committed]]></a:t>
            </a:r>
          </a:p>
        </p:txBody>
      </p:sp>
      <p:sp>
        <p:nvSpPr>
          <p:cNvPr id="18" name="" descr=""/>
          <p:cNvSpPr/>
          <p:nvPr/>
        </p:nvSpPr>
        <p:spPr>
          <a:xfrm>
            <a:off x="552450" y="29813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290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art-time]]></a:t>
            </a:r>
          </a:p>
        </p:txBody>
      </p:sp>
      <p:sp>
        <p:nvSpPr>
          <p:cNvPr id="21" name=""/>
          <p:cNvSpPr txBox="1"/>
          <p:nvPr/>
        </p:nvSpPr>
        <p:spPr>
          <a:xfrm>
            <a:off x="43815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Working fewer hours than full-time]]></a:t>
            </a:r>
          </a:p>
        </p:txBody>
      </p:sp>
      <p:sp>
        <p:nvSpPr>
          <p:cNvPr id="22" name=""/>
          <p:cNvSpPr txBox="1"/>
          <p:nvPr/>
        </p:nvSpPr>
        <p:spPr>
          <a:xfrm>
            <a:off x="8077200" y="29813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420">
                    <a:alpha val="100000"/>
                  </a:srgbClr>
                </a:solidFill>
                <a:latin typeface="Calibri"/>
              </a:rPr>
              <a:t><![CDATA[Covers busy periods cheaply; attracts people who cannot work full-time]]></a:t>
            </a:r>
          </a:p>
        </p:txBody>
      </p:sp>
      <p:sp>
        <p:nvSpPr>
          <p:cNvPr id="23" name="" descr=""/>
          <p:cNvSpPr/>
          <p:nvPr/>
        </p:nvSpPr>
        <p:spPr>
          <a:xfrm>
            <a:off x="552450" y="363855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28625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lexible hours]]></a:t>
            </a:r>
          </a:p>
        </p:txBody>
      </p:sp>
      <p:sp>
        <p:nvSpPr>
          <p:cNvPr id="26" name=""/>
          <p:cNvSpPr txBox="1"/>
          <p:nvPr/>
        </p:nvSpPr>
        <p:spPr>
          <a:xfrm>
            <a:off x="43815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taff choose when they work, within limits]]></a:t>
            </a:r>
          </a:p>
        </p:txBody>
      </p:sp>
      <p:sp>
        <p:nvSpPr>
          <p:cNvPr id="27" name=""/>
          <p:cNvSpPr txBox="1"/>
          <p:nvPr/>
        </p:nvSpPr>
        <p:spPr>
          <a:xfrm>
            <a:off x="8077200" y="363855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Motivates staff and helps retain them]]></a:t>
            </a:r>
          </a:p>
        </p:txBody>
      </p:sp>
      <p:sp>
        <p:nvSpPr>
          <p:cNvPr id="28" name="" descr=""/>
          <p:cNvSpPr/>
          <p:nvPr/>
        </p:nvSpPr>
        <p:spPr>
          <a:xfrm>
            <a:off x="552450" y="429577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434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Permanent]]></a:t>
            </a:r>
          </a:p>
        </p:txBody>
      </p:sp>
      <p:sp>
        <p:nvSpPr>
          <p:cNvPr id="31" name=""/>
          <p:cNvSpPr txBox="1"/>
          <p:nvPr/>
        </p:nvSpPr>
        <p:spPr>
          <a:xfrm>
            <a:off x="43815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ontract with no end date]]></a:t>
            </a:r>
          </a:p>
        </p:txBody>
      </p:sp>
      <p:sp>
        <p:nvSpPr>
          <p:cNvPr id="32" name=""/>
          <p:cNvSpPr txBox="1"/>
          <p:nvPr/>
        </p:nvSpPr>
        <p:spPr>
          <a:xfrm>
            <a:off x="8077200" y="429577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yal, experienced staff]]></a:t>
            </a:r>
          </a:p>
        </p:txBody>
      </p:sp>
      <p:sp>
        <p:nvSpPr>
          <p:cNvPr id="33" name="" descr=""/>
          <p:cNvSpPr/>
          <p:nvPr/>
        </p:nvSpPr>
        <p:spPr>
          <a:xfrm>
            <a:off x="552450" y="4953000"/>
            <a:ext cx="11087100" cy="657225"/>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00700"/>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emporary]]></a:t>
            </a:r>
          </a:p>
        </p:txBody>
      </p:sp>
      <p:sp>
        <p:nvSpPr>
          <p:cNvPr id="36" name=""/>
          <p:cNvSpPr txBox="1"/>
          <p:nvPr/>
        </p:nvSpPr>
        <p:spPr>
          <a:xfrm>
            <a:off x="43815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A contract for a fixed period]]></a:t>
            </a:r>
          </a:p>
        </p:txBody>
      </p:sp>
      <p:sp>
        <p:nvSpPr>
          <p:cNvPr id="37" name=""/>
          <p:cNvSpPr txBox="1"/>
          <p:nvPr/>
        </p:nvSpPr>
        <p:spPr>
          <a:xfrm>
            <a:off x="8077200" y="4953000"/>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420">
                    <a:alpha val="100000"/>
                  </a:srgbClr>
                </a:solidFill>
                <a:latin typeface="Calibri"/>
              </a:rPr>
              <a:t><![CDATA[Covers busy seasons or absences without a long-term cost]]></a:t>
            </a:r>
          </a:p>
        </p:txBody>
      </p:sp>
      <p:sp>
        <p:nvSpPr>
          <p:cNvPr id="38" name="" descr=""/>
          <p:cNvSpPr/>
          <p:nvPr/>
        </p:nvSpPr>
        <p:spPr>
          <a:xfrm>
            <a:off x="552450" y="5610225"/>
            <a:ext cx="11087100" cy="657225"/>
          </a:xfrm>
          <a:prstGeom prst="rect">
            <a:avLst/>
          </a:prstGeom>
          <a:solidFill>
            <a:srgbClr val="FFFFFF">
              <a:alpha val="100000"/>
            </a:srgbClr>
          </a:solidFill>
          <a:ln w="9525">
            <a:noFill/>
          </a:ln>
        </p:spPr>
        <p:txBody>
          <a:bodyPr vertOverflow="clip" rtlCol="0" anchor="ctr"/>
          <a:lstStyle/>
          <a:p>
            <a:pPr algn="ctr"/>
            <a:r>
              <a:t/>
            </a:r>
          </a:p>
        </p:txBody>
      </p:sp>
      <p:sp>
        <p:nvSpPr>
          <p:cNvPr id="39" name="" descr=""/>
          <p:cNvSpPr/>
          <p:nvPr/>
        </p:nvSpPr>
        <p:spPr>
          <a:xfrm>
            <a:off x="552450" y="62579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40" name=""/>
          <p:cNvSpPr txBox="1"/>
          <p:nvPr/>
        </p:nvSpPr>
        <p:spPr>
          <a:xfrm>
            <a:off x="6858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Freelance]]></a:t>
            </a:r>
          </a:p>
        </p:txBody>
      </p:sp>
      <p:sp>
        <p:nvSpPr>
          <p:cNvPr id="41" name=""/>
          <p:cNvSpPr txBox="1"/>
          <p:nvPr/>
        </p:nvSpPr>
        <p:spPr>
          <a:xfrm>
            <a:off x="43815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elf-employed people hired for specific jobs]]></a:t>
            </a:r>
          </a:p>
        </p:txBody>
      </p:sp>
      <p:sp>
        <p:nvSpPr>
          <p:cNvPr id="42" name=""/>
          <p:cNvSpPr txBox="1"/>
          <p:nvPr/>
        </p:nvSpPr>
        <p:spPr>
          <a:xfrm>
            <a:off x="8077200" y="5610225"/>
            <a:ext cx="3429000" cy="657225"/>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Specialist skills only when needed]]></a:t>
            </a:r>
          </a:p>
        </p:txBody>
      </p:sp>
      <p:sp>
        <p:nvSpPr>
          <p:cNvPr id="4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echnology and Ways of Work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Technology has changed how, when and where people work.]]></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mote work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ptops, video calls and cloud software let staff work from home, cutting office cos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fficienc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oftware and automation speed up tasks and reduce mistake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Flexible working]]></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taff can work at different times and still stay connected.]]></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rawback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solation, harder teamwork, and staff who never switch off from wo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orking from Anywher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Technology lets staff work from home and stay connected.]]></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Video calls and cloud software mean many office jobs can now be done from anywhere. Businesses save on office space and can hire people who live far away - but have to work harder to keep teams communicating wel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Timpson: Upside-down Managemen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100" spc="0" u="none" cap="none">
                <a:solidFill>
                  <a:srgbClr val="2B2420">
                    <a:alpha val="100000"/>
                  </a:srgbClr>
                </a:solidFill>
                <a:latin typeface="Calibri"/>
              </a:rPr>
              <a:t><![CDATA[Timpson, the shoe repair and key-cutting chain, runs what it calls "upside-down management" - a highly decentralised approach. Staff in each shop are trusted to run it their own way: they set their own prices for some jobs, decide how to serve customers and can spend up to £500 to settle a customer complaint without asking head office. Head office exists to support the shops rather than to control them. Timpson believes staff who are trusted give better service, and the business is well known for its customer service and staff loyalty.]]></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50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What shop staff can spend to settle a complaint]]></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Decentralised]]></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ecisions made in each shop, not at head offic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rganisational structur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How a business is organised: its roles, responsibilities and lines of authority.]]></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Hierarchy]]></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levels of management in a business.]]></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hain of comman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line of authority from the top to the bottom of a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pan of control]]></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number of employees who report directly to one manager.]]></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Centralise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Decisions are made by senior managers at the top.]]></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Decentralise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Decision-making is passed down to managers and staff lower down.]]></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Freelanc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Self-employed and hired for specific jobs.]]></a:t>
            </a:r>
          </a:p>
        </p:txBody>
      </p:sp>
      <p:sp>
        <p:nvSpPr>
          <p:cNvPr id="11"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mote working]]></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orking away from the business's premises, often from hom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Restructure the Business]]></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5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2B2420">
                    <a:alpha val="100000"/>
                  </a:srgbClr>
                </a:solidFill>
                <a:latin typeface="Calibri"/>
              </a:rPr>
              <a:t><![CDATA[A chain of 20 cafés has a tall, centralised structure: every decision - from menu changes to staff rotas - is made at head office. Customers complain that cafés are slow to respond to problems. Recommend changes to the structure, and explain one benefit and one risk of your changes.]]></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ommend changes.]]></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one benefit.]]></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Explain one risk.]]></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200" spc="0" u="none" cap="none">
                <a:solidFill>
                  <a:srgbClr val="FFFFFF">
                    <a:alpha val="100000"/>
                  </a:srgbClr>
                </a:solidFill>
                <a:latin typeface="Calibri"/>
              </a:rPr>
              <a:t><![CDATA[A move towards a flatter, more decentralised structure, with a benefit (faster, local decisions; motivated managers) and a risk (inconsistency, inexperienced managers).]]></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Making human resource decision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span of control and chain of command.]]></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hierarchical and flat structure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centralised and decentralised structure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effective communication matt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barriers to communication.]]></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full-time, part-time and flexible working.]]></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permanent, temporary and freelance contracts.]]></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effect of technology on ways of working.]]></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Tall structures: many levels, narrow spans, slow communication. Flat structures: few levels, wide spans, fast communication.]]></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Centralised: decisions at the top. Decentralised: decisions passed down.]]></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ffective communication avoids mistakes and motivates staff; barriers include levels, jargon, distance and attitudes.]]></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Ways of working: full-time, part-time, flexible, permanent, temporary, freelance - changed by technology.]]></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having a hierarchical structure.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Use the key terms - span of control, chain of command, levels of hierarchy - and link them to speed of decisions, communication or costs.]]></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2026-09-28T07:21:08Z</dcterms:created>
  <dcterms:modified xsi:type="dcterms:W3CDTF">2026-09-28T07:21:08Z</dcterms:modified>
  <dc:title>Organisational structures</dc:title>
  <dc:description>Generated from a pasted lesson-pack script.</dc:description>
  <dc:subject>Making human resource decisions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