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best answers mention span of control and chain of command explicit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63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85c9305ca2a90408294a199946384862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2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1.png"/>
  <Relationship Id="rId3" Type="http://schemas.openxmlformats.org/officeDocument/2006/relationships/image" Target="../media/b2bb098de6e6ab59c121cccc2426ce336203bb87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3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40.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4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42.png"/>
  <Relationship Id="rId3" Type="http://schemas.openxmlformats.org/officeDocument/2006/relationships/image" Target="../media/2ec4e25621182c3ed2dba98d28b07afecabb4e5843.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4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7.png"/>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9.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1.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2.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3.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4.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5.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6.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Organisational structur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human resource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Making Financial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gross profit?]]></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profit margi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RR show?]]></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financial data.]]></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From Making Financial Decisions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gross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ales revenue - cost of sale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profit margi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Net profit ÷ sales revenue) × 100.]]></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RR sh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verage annual profit from an investment as a percentage of its cos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financial data.]]></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It looks backwards, ignores non-financial factors, or relies on forecas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ierarchical and flat structures, span of control and chain of command.]]></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centralised and decentralised structure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effective communication and the barriers to it.]]></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different ways of working, and the effect of technology on them.]]></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n Organisational Structu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organisational structure shows how a business is organised: the roles, who is responsible for what, and who reports to who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rganisation cha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diagram showing the structure, with each role and the lines of authority between them.]]></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vels of hierarch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layers of management from the top to the bottom.]]></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ain of comma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line of authority through which instructions pass down and information passes up.]]></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pan of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employees who report directly to one manag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all or Fla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wo very different shap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ierarchical and Flat Struct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A tall structure has many levels and narrow spans of control; a flat structure has few levels and wide span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e same number of staff can be organised in very different ways. A tall structure has many managers each looking after a few people; a flat structure has few managers each looking after many.]]></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ierarchical or Fla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HIERARCHICAL (TALL) STRUCTURE]]></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Many levels of hierarchy.]]></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Narrow span of control: managers supervise few staff closely.]]></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Clear roles and promotion opportunitie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long chain of command, so communication and decisions are slow.]]></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Many managers, so high wage costs.]]></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FLAT STRUCTUR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Few levels of hierarchy.]]></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Wide span of control: managers supervise many staff.]]></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Fast communication and decision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have more responsibility, which can motivate them.]]></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managers may be overloaded, and there are fewer promotion opportunitie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o Makes the Decision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Centralised or decentralised.]]></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entralised or Decentralis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CENTRALISED]]></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Decisions are made by a few senior managers at the top, often at head offic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Consistent decisions across the whole busines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enior managers have experience and see the big pictur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slow, and head office may not understand local need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lower down may feel undervalued.]]></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ECENTRALISED]]></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Decision-making is passed down to managers in branches or department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Faster decisions that suit local customer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feel trusted, which motivates them.]]></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decisions may be inconsistent between branche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Local managers may lack experienc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ommunic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etting the message throug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The Importance of Effective Communi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ffective communication means the right message reaches the right people at the right time and is understoo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know what to do, mistakes are avoided, and customers are served wel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are kept informed and listened to feel valu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little communi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do not know what is expected, leading to mistakes and poor moral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much communi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formation overload: important messages are lost among hundreds of email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arriers to Communi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oo many level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 a tall structure, messages pass through many people and can be delayed or changed.]]></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anguage and jarg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echnical terms or a different language can confuse the receiver.]]></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Distance and technolog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in different places, or technology that fails, make communication harder.]]></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ttitud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distrust managers, or managers who do not listen, block communicati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FOU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Different Ways of Working]]></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Not everyone works nine to fiv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of Work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yp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eaning]]></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Benefit to the business]]></a:t>
            </a:r>
          </a:p>
        </p:txBody>
      </p:sp>
      <p:sp>
        <p:nvSpPr>
          <p:cNvPr id="13"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ull-time]]></a:t>
            </a:r>
          </a:p>
        </p:txBody>
      </p:sp>
      <p:sp>
        <p:nvSpPr>
          <p:cNvPr id="16" name=""/>
          <p:cNvSpPr txBox="1"/>
          <p:nvPr/>
        </p:nvSpPr>
        <p:spPr>
          <a:xfrm>
            <a:off x="43815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Working a full working week, often around 35-40 hours]]></a:t>
            </a:r>
          </a:p>
        </p:txBody>
      </p:sp>
      <p:sp>
        <p:nvSpPr>
          <p:cNvPr id="17" name=""/>
          <p:cNvSpPr txBox="1"/>
          <p:nvPr/>
        </p:nvSpPr>
        <p:spPr>
          <a:xfrm>
            <a:off x="80772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ff are always available and committed]]></a:t>
            </a:r>
          </a:p>
        </p:txBody>
      </p:sp>
      <p:sp>
        <p:nvSpPr>
          <p:cNvPr id="18"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art-time]]></a:t>
            </a:r>
          </a:p>
        </p:txBody>
      </p:sp>
      <p:sp>
        <p:nvSpPr>
          <p:cNvPr id="21" name=""/>
          <p:cNvSpPr txBox="1"/>
          <p:nvPr/>
        </p:nvSpPr>
        <p:spPr>
          <a:xfrm>
            <a:off x="43815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Working fewer hours than full-time]]></a:t>
            </a:r>
          </a:p>
        </p:txBody>
      </p:sp>
      <p:sp>
        <p:nvSpPr>
          <p:cNvPr id="22" name=""/>
          <p:cNvSpPr txBox="1"/>
          <p:nvPr/>
        </p:nvSpPr>
        <p:spPr>
          <a:xfrm>
            <a:off x="80772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Covers busy periods cheaply; attracts people who cannot work full-time]]></a:t>
            </a:r>
          </a:p>
        </p:txBody>
      </p:sp>
      <p:sp>
        <p:nvSpPr>
          <p:cNvPr id="23"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lexible hours]]></a:t>
            </a:r>
          </a:p>
        </p:txBody>
      </p:sp>
      <p:sp>
        <p:nvSpPr>
          <p:cNvPr id="26" name=""/>
          <p:cNvSpPr txBox="1"/>
          <p:nvPr/>
        </p:nvSpPr>
        <p:spPr>
          <a:xfrm>
            <a:off x="43815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ff choose when they work, within limits]]></a:t>
            </a:r>
          </a:p>
        </p:txBody>
      </p:sp>
      <p:sp>
        <p:nvSpPr>
          <p:cNvPr id="27" name=""/>
          <p:cNvSpPr txBox="1"/>
          <p:nvPr/>
        </p:nvSpPr>
        <p:spPr>
          <a:xfrm>
            <a:off x="80772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Motivates staff and helps retain them]]></a:t>
            </a:r>
          </a:p>
        </p:txBody>
      </p:sp>
      <p:sp>
        <p:nvSpPr>
          <p:cNvPr id="28"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ermanent]]></a:t>
            </a:r>
          </a:p>
        </p:txBody>
      </p:sp>
      <p:sp>
        <p:nvSpPr>
          <p:cNvPr id="31" name=""/>
          <p:cNvSpPr txBox="1"/>
          <p:nvPr/>
        </p:nvSpPr>
        <p:spPr>
          <a:xfrm>
            <a:off x="43815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ontract with no end date]]></a:t>
            </a:r>
          </a:p>
        </p:txBody>
      </p:sp>
      <p:sp>
        <p:nvSpPr>
          <p:cNvPr id="32" name=""/>
          <p:cNvSpPr txBox="1"/>
          <p:nvPr/>
        </p:nvSpPr>
        <p:spPr>
          <a:xfrm>
            <a:off x="80772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yal, experienced staff]]></a:t>
            </a:r>
          </a:p>
        </p:txBody>
      </p:sp>
      <p:sp>
        <p:nvSpPr>
          <p:cNvPr id="33"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emporary]]></a:t>
            </a:r>
          </a:p>
        </p:txBody>
      </p:sp>
      <p:sp>
        <p:nvSpPr>
          <p:cNvPr id="36" name=""/>
          <p:cNvSpPr txBox="1"/>
          <p:nvPr/>
        </p:nvSpPr>
        <p:spPr>
          <a:xfrm>
            <a:off x="43815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ontract for a fixed period]]></a:t>
            </a:r>
          </a:p>
        </p:txBody>
      </p:sp>
      <p:sp>
        <p:nvSpPr>
          <p:cNvPr id="37" name=""/>
          <p:cNvSpPr txBox="1"/>
          <p:nvPr/>
        </p:nvSpPr>
        <p:spPr>
          <a:xfrm>
            <a:off x="80772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overs busy seasons or absences without a long-term cost]]></a:t>
            </a:r>
          </a:p>
        </p:txBody>
      </p:sp>
      <p:sp>
        <p:nvSpPr>
          <p:cNvPr id="38"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reelance]]></a:t>
            </a:r>
          </a:p>
        </p:txBody>
      </p:sp>
      <p:sp>
        <p:nvSpPr>
          <p:cNvPr id="41" name=""/>
          <p:cNvSpPr txBox="1"/>
          <p:nvPr/>
        </p:nvSpPr>
        <p:spPr>
          <a:xfrm>
            <a:off x="43815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elf-employed people hired for specific jobs]]></a:t>
            </a:r>
          </a:p>
        </p:txBody>
      </p:sp>
      <p:sp>
        <p:nvSpPr>
          <p:cNvPr id="42" name=""/>
          <p:cNvSpPr txBox="1"/>
          <p:nvPr/>
        </p:nvSpPr>
        <p:spPr>
          <a:xfrm>
            <a:off x="80772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pecialist skills only when needed]]></a:t>
            </a:r>
          </a:p>
        </p:txBody>
      </p:sp>
      <p:sp>
        <p:nvSpPr>
          <p:cNvPr id="4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echnology and Ways of Work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echnology has changed how, when and where people work.]]></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mote work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ptops, video calls and cloud software let staff work from home, cutting office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fficienc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ftware and automation speed up tasks and reduce mistak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lexible work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can work at different times and still stay connecte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rawbac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olation, harder teamwork, and staff who never switch off from wo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rking from Anywhe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echnology lets staff work from home and stay connected.]]></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Video calls and cloud software mean many office jobs can now be done from anywhere. Businesses save on office space and can hire people who live far away - but have to work harder to keep teams communicating wel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impson: Upside-down Managemen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Timpson, the shoe repair and key-cutting chain, runs what it calls "upside-down management" - a highly decentralised approach. Staff in each shop are trusted to run it their own way: they set their own prices for some jobs, decide how to serve customers and can spend up to £500 to settle a customer complaint without asking head office. Head office exists to support the shops rather than to control them. Timpson believes staff who are trusted give better service, and the business is well known for its customer service and staff loyalt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5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hat shop staff can spend to settle a complaint]]></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Decentralised]]></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ecisions made in each shop, not at head offic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rganisational structu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business is organised: its roles, responsibilities and lines of authorit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Hierarch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levels of management in a busines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hain of comman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line of authority from the top to the bottom of a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pan of contro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number of employees who report directly to one manager.]]></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entralise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Decisions are made by senior managers at the top.]]></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centralise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Decision-making is passed down to managers and staff lower dow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eel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elf-employed and hired for specific jobs.]]></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mote work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orking away from the business's premises, often from hom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structure the Busines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hain of 20 cafés has a tall, centralised structure: every decision - from menu changes to staff rotas - is made at head office. Customers complain that cafés are slow to respond to problems. Recommend changes to the structure, and explain one benefit and one risk of your change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ommend change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one benefi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one risk.]]></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200" spc="0" u="none" cap="none">
                <a:solidFill>
                  <a:srgbClr val="FFFFFF">
                    <a:alpha val="100000"/>
                  </a:srgbClr>
                </a:solidFill>
                <a:latin typeface="Calibri"/>
              </a:rPr>
              <a:t><![CDATA[A move towards a flatter, more decentralised structure, with a benefit (faster, local decisions; motivated managers) and a risk (inconsistency, inexperienced manager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pan of control and chain of command.]]></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hierarchical and flat structure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centralised and decentralised structure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effective communication matt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barriers to communication.]]></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ull-time, part-time and flexible working.]]></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ermanent, temporary and freelance contract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ffect of technology on ways of work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all structures: many levels, narrow spans, slow communication. Flat structures: few levels, wide spans, fast communication.]]></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entralised: decisions at the top. Decentralised: decisions passed down.]]></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ffective communication avoids mistakes and motivates staff; barriers include levels, jargon, distance and attitude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Ways of working: full-time, part-time, flexible, permanent, temporary, freelance - changed by technolog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having a hierarchical structure.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Use the key terms - span of control, chain of command, levels of hierarchy - and link them to speed of decisions, communication or cost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Organisational Struct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span of contro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business of employing freelance work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disadvantage to a business of having a hierarchical structur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f decentralisation on Nova Fitness PLC.]]></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span of control'.]]></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umber of subordinates directly responsible to a manag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business of employing freelance worker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enefit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disadvantage to a business of having a hierarchical structur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disadvantage identified, e.g. slow communication / high cost of managers / staff feel dista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f decentralisation on Nova Fitness PLC.]]></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Nova Fitness PLC runs 60 gyms. Until now all decisions have been made at head office. It plans to decentralise, letting each gym manager decide on class timetables, local…]]></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O2 (Application, 3 marks): uses the context - 60 gyms, timetables, promotions, rota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a (Analysis, 3 marks): chains of reasoning about benefits and drawbac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2026-09-28T07:21:09Z</dcterms:created>
  <dcterms:modified xsi:type="dcterms:W3CDTF">2026-09-28T07:21:09Z</dcterms:modified>
  <dc:title>Organisational structures</dc:title>
  <dc:description>Generated from a pasted lesson-pack script.</dc:description>
  <dc:subject>Making human resource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