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12192000" cy="6858000"/>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6096000" cy="3429000"/>
          <a:chOff x="0" y="0"/>
          <a:chExt cx="6096000" cy="3429000"/>
        </a:xfrm>
      </p:grpSpPr>
      <p:sp>
        <p:nvSpPr>
          <p:cNvPr id="2" name="Slide Image Placeholder 1"/>
          <p:cNvSpPr>
            <a:spLocks noGrp="1" noRot="1" noChangeAspect="1"/>
          </p:cNvSpPr>
          <p:nvPr>
            <p:ph type="sldImg"/>
          </p:nvPr>
        </p:nvSpPr>
        <p:spPr>
          <a:xfrm>
            <a:off x="0" y="0"/>
            <a:ext cx="3048000" cy="1714500"/>
          </a:xfrm>
          <a:prstGeom prst="rect">
            <a:avLst/>
          </a:prstGeom>
          <a:noFill/>
          <a:ln w="12700">
            <a:solidFill>
              <a:prstClr val="black"/>
            </a:solidFill>
          </a:ln>
        </p:spPr>
      </p:sp>
      <p:sp>
        <p:nvSpPr>
          <p:cNvPr id="3" name="Notes Placeholder"/>
          <p:cNvSpPr>
            <a:spLocks noGrp="1"/>
          </p:cNvSpPr>
          <p:nvPr>
            <p:ph type="body" idx="1"/>
          </p:nvPr>
        </p:nvSpPr>
        <p:spPr>
          <a:xfrm>
            <a:off x="0" y="171450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000" spc="0" u="none" cap="none">
                <a:solidFill>
                  <a:srgbClr val="000000">
                    <a:alpha val="100000"/>
                  </a:srgbClr>
                </a:solidFill>
                <a:latin typeface="Calibri"/>
              </a:rPr>
              <a:t><![CDATA[The key skill is matching the method to the job and the people, not listing methods.]]></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9634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06325fdce23fc4767d042aa124c2d9e172.pn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af3ac736617ecf40b6ff8164af7ce3173.pn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af3ac736617ecf40b6ff8164af7ce3174.pn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e531858986bb70e7c0671559e0fc938175.pn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cdcda6b57d368418ef46257ee57ccb0176.pn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568b826b7b785298cd4dabcd60c991f177.pn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1afebc2875d2a73fe7ba6879a50dcc8178.pn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2ddbcd6cc6a25f021ae26e07f9b9d0179.pn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568b826b7b785298cd4dabcd60c991f180.pn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1afebc2875d2a73fe7ba6879a50dcc8181.pn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791bb5bf9f0bdbb59f354d130fbe536182.png"/>
  <Relationship Id="rId3" Type="http://schemas.openxmlformats.org/officeDocument/2006/relationships/image" Target="../media/547170ecea45d5b58bb857409738b65dfe88678b183.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2ddbcd6cc6a25f021ae26e07f9b9d0184.pn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32df6f73cce77ecd86990e4e3d50680185.pn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e6974a25f092c792d21d5795571a049186.pn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e6974a25f092c792d21d5795571a049187.png"/>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188.png"/>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189.png"/>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190.png"/>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191.png"/>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192.png"/>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193.png"/>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194.png"/>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195.png"/>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196.png"/>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197.png"/>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198.png"/>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410200" y="1419225"/>
            <a:ext cx="1371600" cy="1371600"/>
          </a:xfrm>
          <a:prstGeom prst="rect">
            <a:avLst/>
          </a:prstGeom>
          <a:noFill/>
        </p:spPr>
      </p:pic>
      <p:sp>
        <p:nvSpPr>
          <p:cNvPr id="6" name=""/>
          <p:cNvSpPr txBox="1"/>
          <p:nvPr/>
        </p:nvSpPr>
        <p:spPr>
          <a:xfrm>
            <a:off x="1095375" y="2971800"/>
            <a:ext cx="10001250" cy="155257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4000" spc="0" u="none" cap="none">
                <a:solidFill>
                  <a:srgbClr val="FFFFFF">
                    <a:alpha val="100000"/>
                  </a:srgbClr>
                </a:solidFill>
                <a:latin typeface="Georgia"/>
              </a:rPr>
              <a:t><![CDATA[Motivation]]></a:t>
            </a:r>
          </a:p>
        </p:txBody>
      </p:sp>
      <p:sp>
        <p:nvSpPr>
          <p:cNvPr id="7" name="" descr=""/>
          <p:cNvSpPr/>
          <p:nvPr/>
        </p:nvSpPr>
        <p:spPr>
          <a:xfrm>
            <a:off x="5086350" y="5076825"/>
            <a:ext cx="2009775" cy="28575"/>
          </a:xfrm>
          <a:prstGeom prst="rect">
            <a:avLst/>
          </a:prstGeom>
          <a:solidFill>
            <a:srgbClr val="A8762F">
              <a:alpha val="100000"/>
            </a:srgbClr>
          </a:solidFill>
          <a:ln w="9525">
            <a:noFill/>
          </a:ln>
        </p:spPr>
        <p:txBody>
          <a:bodyPr vertOverflow="clip" rtlCol="0" anchor="ctr"/>
          <a:lstStyle/>
          <a:p>
            <a:pPr algn="ctr"/>
            <a:r>
              <a:t/>
            </a:r>
          </a:p>
        </p:txBody>
      </p:sp>
      <p:sp>
        <p:nvSpPr>
          <p:cNvPr id="8" name=""/>
          <p:cNvSpPr txBox="1"/>
          <p:nvPr/>
        </p:nvSpPr>
        <p:spPr>
          <a:xfrm>
            <a:off x="1095375" y="525780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300" spc="0" u="none" cap="none">
                <a:solidFill>
                  <a:srgbClr val="EBDDCC">
                    <a:alpha val="100000"/>
                  </a:srgbClr>
                </a:solidFill>
                <a:latin typeface="Calibri"/>
              </a:rPr>
              <a:t><![CDATA[Making human resource decisions]]></a:t>
            </a:r>
          </a:p>
        </p:txBody>
      </p:sp>
      <p:sp>
        <p:nvSpPr>
          <p:cNvPr id="9" name=""/>
          <p:cNvSpPr txBox="1"/>
          <p:nvPr/>
        </p:nvSpPr>
        <p:spPr>
          <a:xfrm>
            <a:off x="1095375" y="561975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100" u="none" cap="none">
                <a:solidFill>
                  <a:srgbClr val="E6BB80">
                    <a:alpha val="100000"/>
                  </a:srgbClr>
                </a:solidFill>
                <a:latin typeface="Calibri"/>
              </a:rPr>
              <a:t><![CDATA[Lesson 4 of 4]]></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Last Lesso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human resource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Answer from memory before the answers appear.]]></a:t>
            </a:r>
          </a:p>
        </p:txBody>
      </p:sp>
      <p:sp>
        <p:nvSpPr>
          <p:cNvPr id="10" name="" descr=""/>
          <p:cNvSpPr/>
          <p:nvPr/>
        </p:nvSpPr>
        <p:spPr>
          <a:xfrm>
            <a:off x="552450" y="24384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62000" y="26479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762000" y="27051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3" name=""/>
          <p:cNvSpPr txBox="1"/>
          <p:nvPr/>
        </p:nvSpPr>
        <p:spPr>
          <a:xfrm>
            <a:off x="1390650" y="25527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is induction training?]]></a:t>
            </a:r>
          </a:p>
        </p:txBody>
      </p:sp>
      <p:sp>
        <p:nvSpPr>
          <p:cNvPr id="14" name="" descr=""/>
          <p:cNvSpPr/>
          <p:nvPr/>
        </p:nvSpPr>
        <p:spPr>
          <a:xfrm>
            <a:off x="552450" y="33909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5" name="" descr=""/>
          <p:cNvSpPr/>
          <p:nvPr/>
        </p:nvSpPr>
        <p:spPr>
          <a:xfrm>
            <a:off x="762000" y="36004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762000" y="36576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7" name=""/>
          <p:cNvSpPr txBox="1"/>
          <p:nvPr/>
        </p:nvSpPr>
        <p:spPr>
          <a:xfrm>
            <a:off x="1390650" y="35052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Give one advantage of on-the-job training.]]></a:t>
            </a:r>
          </a:p>
        </p:txBody>
      </p:sp>
      <p:sp>
        <p:nvSpPr>
          <p:cNvPr id="18" name="" descr=""/>
          <p:cNvSpPr/>
          <p:nvPr/>
        </p:nvSpPr>
        <p:spPr>
          <a:xfrm>
            <a:off x="552450" y="43434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9" name="" descr=""/>
          <p:cNvSpPr/>
          <p:nvPr/>
        </p:nvSpPr>
        <p:spPr>
          <a:xfrm>
            <a:off x="762000" y="45529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0" name=""/>
          <p:cNvSpPr txBox="1"/>
          <p:nvPr/>
        </p:nvSpPr>
        <p:spPr>
          <a:xfrm>
            <a:off x="762000" y="46101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1" name=""/>
          <p:cNvSpPr txBox="1"/>
          <p:nvPr/>
        </p:nvSpPr>
        <p:spPr>
          <a:xfrm>
            <a:off x="1390650" y="44577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Give one disadvantage of off-the-job training.]]></a:t>
            </a:r>
          </a:p>
        </p:txBody>
      </p:sp>
      <p:sp>
        <p:nvSpPr>
          <p:cNvPr id="22" name="" descr=""/>
          <p:cNvSpPr/>
          <p:nvPr/>
        </p:nvSpPr>
        <p:spPr>
          <a:xfrm>
            <a:off x="552450" y="52959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3" name="" descr=""/>
          <p:cNvSpPr/>
          <p:nvPr/>
        </p:nvSpPr>
        <p:spPr>
          <a:xfrm>
            <a:off x="762000" y="55054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4" name=""/>
          <p:cNvSpPr txBox="1"/>
          <p:nvPr/>
        </p:nvSpPr>
        <p:spPr>
          <a:xfrm>
            <a:off x="762000" y="55626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5" name=""/>
          <p:cNvSpPr txBox="1"/>
          <p:nvPr/>
        </p:nvSpPr>
        <p:spPr>
          <a:xfrm>
            <a:off x="1390650" y="54102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is a performance review?]]></a:t>
            </a:r>
          </a:p>
        </p:txBody>
      </p:sp>
      <p:sp>
        <p:nvSpPr>
          <p:cNvPr id="2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Last Lesson - Answer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human resource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4]]></a:t>
            </a:r>
          </a:p>
        </p:txBody>
      </p:sp>
      <p:sp>
        <p:nvSpPr>
          <p:cNvPr id="9" name="" descr=""/>
          <p:cNvSpPr/>
          <p:nvPr/>
        </p:nvSpPr>
        <p:spPr>
          <a:xfrm>
            <a:off x="552450" y="191452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62000" y="221932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762000" y="22764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2" name=""/>
          <p:cNvSpPr txBox="1"/>
          <p:nvPr/>
        </p:nvSpPr>
        <p:spPr>
          <a:xfrm>
            <a:off x="1390650" y="202882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is induction training?]]></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Training that introduces new employees to the business.]]></a:t>
            </a:r>
          </a:p>
        </p:txBody>
      </p:sp>
      <p:sp>
        <p:nvSpPr>
          <p:cNvPr id="13" name="" descr=""/>
          <p:cNvSpPr/>
          <p:nvPr/>
        </p:nvSpPr>
        <p:spPr>
          <a:xfrm>
            <a:off x="552450" y="303847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62000" y="334327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762000" y="34004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6" name=""/>
          <p:cNvSpPr txBox="1"/>
          <p:nvPr/>
        </p:nvSpPr>
        <p:spPr>
          <a:xfrm>
            <a:off x="1390650" y="315277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Give one advantage of on-the-job training.]]></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Cheap, practical, and staff keep working.]]></a:t>
            </a:r>
          </a:p>
        </p:txBody>
      </p:sp>
      <p:sp>
        <p:nvSpPr>
          <p:cNvPr id="17" name="" descr=""/>
          <p:cNvSpPr/>
          <p:nvPr/>
        </p:nvSpPr>
        <p:spPr>
          <a:xfrm>
            <a:off x="552450" y="416242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descr=""/>
          <p:cNvSpPr/>
          <p:nvPr/>
        </p:nvSpPr>
        <p:spPr>
          <a:xfrm>
            <a:off x="762000" y="446722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9" name=""/>
          <p:cNvSpPr txBox="1"/>
          <p:nvPr/>
        </p:nvSpPr>
        <p:spPr>
          <a:xfrm>
            <a:off x="762000" y="45243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0" name=""/>
          <p:cNvSpPr txBox="1"/>
          <p:nvPr/>
        </p:nvSpPr>
        <p:spPr>
          <a:xfrm>
            <a:off x="1390650" y="427672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Give one disadvantage of off-the-job training.]]></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Expensive, staff are not working, or qualified staff may leave.]]></a:t>
            </a:r>
          </a:p>
        </p:txBody>
      </p:sp>
      <p:sp>
        <p:nvSpPr>
          <p:cNvPr id="21" name="" descr=""/>
          <p:cNvSpPr/>
          <p:nvPr/>
        </p:nvSpPr>
        <p:spPr>
          <a:xfrm>
            <a:off x="552450" y="528637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762000" y="559117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3" name=""/>
          <p:cNvSpPr txBox="1"/>
          <p:nvPr/>
        </p:nvSpPr>
        <p:spPr>
          <a:xfrm>
            <a:off x="762000" y="56483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4" name=""/>
          <p:cNvSpPr txBox="1"/>
          <p:nvPr/>
        </p:nvSpPr>
        <p:spPr>
          <a:xfrm>
            <a:off x="1390650" y="540067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is a performance review?]]></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A meeting to discuss progress against targets.]]></a:t>
            </a:r>
          </a:p>
        </p:txBody>
      </p:sp>
      <p:sp>
        <p:nvSpPr>
          <p:cNvPr id="2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Learning Objectiv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human resource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4]]></a:t>
            </a:r>
          </a:p>
        </p:txBody>
      </p:sp>
      <p:sp>
        <p:nvSpPr>
          <p:cNvPr id="9" name="" descr=""/>
          <p:cNvSpPr/>
          <p:nvPr/>
        </p:nvSpPr>
        <p:spPr>
          <a:xfrm>
            <a:off x="552450" y="200977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819150" y="215265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1" name=""/>
          <p:cNvSpPr txBox="1"/>
          <p:nvPr/>
        </p:nvSpPr>
        <p:spPr>
          <a:xfrm>
            <a:off x="819150" y="215265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1]]></a:t>
            </a:r>
          </a:p>
        </p:txBody>
      </p:sp>
      <p:sp>
        <p:nvSpPr>
          <p:cNvPr id="12" name=""/>
          <p:cNvSpPr txBox="1"/>
          <p:nvPr/>
        </p:nvSpPr>
        <p:spPr>
          <a:xfrm>
            <a:off x="1781175" y="200977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the importance of motivation in the workplace.]]></a:t>
            </a:r>
          </a:p>
        </p:txBody>
      </p:sp>
      <p:sp>
        <p:nvSpPr>
          <p:cNvPr id="13" name="" descr=""/>
          <p:cNvSpPr/>
          <p:nvPr/>
        </p:nvSpPr>
        <p:spPr>
          <a:xfrm>
            <a:off x="552450" y="309562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819150" y="323850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5" name=""/>
          <p:cNvSpPr txBox="1"/>
          <p:nvPr/>
        </p:nvSpPr>
        <p:spPr>
          <a:xfrm>
            <a:off x="819150" y="323850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2]]></a:t>
            </a:r>
          </a:p>
        </p:txBody>
      </p:sp>
      <p:sp>
        <p:nvSpPr>
          <p:cNvPr id="16" name=""/>
          <p:cNvSpPr txBox="1"/>
          <p:nvPr/>
        </p:nvSpPr>
        <p:spPr>
          <a:xfrm>
            <a:off x="1781175" y="309562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financial methods of motivation.]]></a:t>
            </a:r>
          </a:p>
        </p:txBody>
      </p:sp>
      <p:sp>
        <p:nvSpPr>
          <p:cNvPr id="17" name="" descr=""/>
          <p:cNvSpPr/>
          <p:nvPr/>
        </p:nvSpPr>
        <p:spPr>
          <a:xfrm>
            <a:off x="552450" y="418147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descr=""/>
          <p:cNvSpPr/>
          <p:nvPr/>
        </p:nvSpPr>
        <p:spPr>
          <a:xfrm>
            <a:off x="819150" y="432435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9" name=""/>
          <p:cNvSpPr txBox="1"/>
          <p:nvPr/>
        </p:nvSpPr>
        <p:spPr>
          <a:xfrm>
            <a:off x="819150" y="432435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3]]></a:t>
            </a:r>
          </a:p>
        </p:txBody>
      </p:sp>
      <p:sp>
        <p:nvSpPr>
          <p:cNvPr id="20" name=""/>
          <p:cNvSpPr txBox="1"/>
          <p:nvPr/>
        </p:nvSpPr>
        <p:spPr>
          <a:xfrm>
            <a:off x="1781175" y="418147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non-financial methods of motivation.]]></a:t>
            </a:r>
          </a:p>
        </p:txBody>
      </p:sp>
      <p:sp>
        <p:nvSpPr>
          <p:cNvPr id="21" name="" descr=""/>
          <p:cNvSpPr/>
          <p:nvPr/>
        </p:nvSpPr>
        <p:spPr>
          <a:xfrm>
            <a:off x="552450" y="526732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819150" y="541020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3" name=""/>
          <p:cNvSpPr txBox="1"/>
          <p:nvPr/>
        </p:nvSpPr>
        <p:spPr>
          <a:xfrm>
            <a:off x="819150" y="541020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4]]></a:t>
            </a:r>
          </a:p>
        </p:txBody>
      </p:sp>
      <p:sp>
        <p:nvSpPr>
          <p:cNvPr id="24" name=""/>
          <p:cNvSpPr txBox="1"/>
          <p:nvPr/>
        </p:nvSpPr>
        <p:spPr>
          <a:xfrm>
            <a:off x="1781175" y="526732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Weigh up which methods suit different businesses and staff.]]></a:t>
            </a:r>
          </a:p>
        </p:txBody>
      </p:sp>
      <p:sp>
        <p:nvSpPr>
          <p:cNvPr id="2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Why Motivation Matter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human resource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Motivation is the desire to work hard and do a job well.]]></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Productivity]]></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Motivated staff work harder and produce more.]]></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Retentio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Motivated staff are less likely to leave, cutting the cost of recruiting and training replacements.]]></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Quality and servic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Staff who care about their work make fewer mistakes and treat customers better.]]></a:t>
            </a:r>
          </a:p>
        </p:txBody>
      </p:sp>
      <p:sp>
        <p:nvSpPr>
          <p:cNvPr id="19"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Attracting staff]]></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 business known as a good place to work finds it easier to recruit.]]></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753100" y="1638300"/>
            <a:ext cx="685800" cy="685800"/>
          </a:xfrm>
          <a:prstGeom prst="rect">
            <a:avLst/>
          </a:prstGeom>
          <a:noFill/>
        </p:spPr>
      </p:pic>
      <p:sp>
        <p:nvSpPr>
          <p:cNvPr id="6" name=""/>
          <p:cNvSpPr txBox="1"/>
          <p:nvPr/>
        </p:nvSpPr>
        <p:spPr>
          <a:xfrm>
            <a:off x="1095375" y="2667000"/>
            <a:ext cx="1000125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200" u="none" cap="none">
                <a:solidFill>
                  <a:srgbClr val="E6BB80">
                    <a:alpha val="100000"/>
                  </a:srgbClr>
                </a:solidFill>
                <a:latin typeface="Calibri"/>
              </a:rPr>
              <a:t><![CDATA[PART ONE]]></a:t>
            </a:r>
          </a:p>
        </p:txBody>
      </p:sp>
      <p:sp>
        <p:nvSpPr>
          <p:cNvPr id="7" name=""/>
          <p:cNvSpPr txBox="1"/>
          <p:nvPr/>
        </p:nvSpPr>
        <p:spPr>
          <a:xfrm>
            <a:off x="1095375" y="3028950"/>
            <a:ext cx="10001250" cy="1028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3600" spc="0" u="none" cap="none">
                <a:solidFill>
                  <a:srgbClr val="FFFFFF">
                    <a:alpha val="100000"/>
                  </a:srgbClr>
                </a:solidFill>
                <a:latin typeface="Georgia"/>
              </a:rPr>
              <a:t><![CDATA[Financial Methods]]></a:t>
            </a:r>
          </a:p>
        </p:txBody>
      </p:sp>
      <p:sp>
        <p:nvSpPr>
          <p:cNvPr id="8" name="" descr=""/>
          <p:cNvSpPr/>
          <p:nvPr/>
        </p:nvSpPr>
        <p:spPr>
          <a:xfrm>
            <a:off x="5429250" y="4191000"/>
            <a:ext cx="1333500" cy="28575"/>
          </a:xfrm>
          <a:prstGeom prst="rect">
            <a:avLst/>
          </a:prstGeom>
          <a:solidFill>
            <a:srgbClr val="D8973C">
              <a:alpha val="100000"/>
            </a:srgbClr>
          </a:solidFill>
          <a:ln w="9525">
            <a:noFill/>
          </a:ln>
        </p:spPr>
        <p:txBody>
          <a:bodyPr vertOverflow="clip" rtlCol="0" anchor="ctr"/>
          <a:lstStyle/>
          <a:p>
            <a:pPr algn="ctr"/>
            <a:r>
              <a:t/>
            </a:r>
          </a:p>
        </p:txBody>
      </p:sp>
      <p:sp>
        <p:nvSpPr>
          <p:cNvPr id="9" name=""/>
          <p:cNvSpPr txBox="1"/>
          <p:nvPr/>
        </p:nvSpPr>
        <p:spPr>
          <a:xfrm>
            <a:off x="2286000" y="4476750"/>
            <a:ext cx="7620000" cy="9144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strike="noStrike" sz="1500" spc="0" u="none" cap="none">
                <a:solidFill>
                  <a:srgbClr val="E4D2BB">
                    <a:alpha val="100000"/>
                  </a:srgbClr>
                </a:solidFill>
                <a:latin typeface="Calibri"/>
              </a:rPr>
              <a:t><![CDATA[Motivating staff with money and rewards.]]></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Financial Methods of Motivatio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human resource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4]]></a:t>
            </a:r>
          </a:p>
        </p:txBody>
      </p:sp>
      <p:sp>
        <p:nvSpPr>
          <p:cNvPr id="9" name="" descr=""/>
          <p:cNvSpPr/>
          <p:nvPr/>
        </p:nvSpPr>
        <p:spPr>
          <a:xfrm>
            <a:off x="552450" y="1990725"/>
            <a:ext cx="3552825" cy="20002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23900" y="2162175"/>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723900" y="2333625"/>
            <a:ext cx="320992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Remuneration]]></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The pay an employee receives - a wage (paid by the hour) or a salary (a fixed yearly amount). Fair pay is the foundation.]]></a:t>
            </a:r>
          </a:p>
        </p:txBody>
      </p:sp>
      <p:sp>
        <p:nvSpPr>
          <p:cNvPr id="12" name="" descr=""/>
          <p:cNvSpPr/>
          <p:nvPr/>
        </p:nvSpPr>
        <p:spPr>
          <a:xfrm>
            <a:off x="4314825" y="1990725"/>
            <a:ext cx="3552825" cy="20002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4486275" y="2162175"/>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14" name=""/>
          <p:cNvSpPr txBox="1"/>
          <p:nvPr/>
        </p:nvSpPr>
        <p:spPr>
          <a:xfrm>
            <a:off x="4486275" y="2333625"/>
            <a:ext cx="320992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Bonus]]></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n extra payment for reaching a target, or at the end of a successful year.]]></a:t>
            </a:r>
          </a:p>
        </p:txBody>
      </p:sp>
      <p:sp>
        <p:nvSpPr>
          <p:cNvPr id="15" name="" descr=""/>
          <p:cNvSpPr/>
          <p:nvPr/>
        </p:nvSpPr>
        <p:spPr>
          <a:xfrm>
            <a:off x="8077200" y="1990725"/>
            <a:ext cx="3552825" cy="20002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descr=""/>
          <p:cNvSpPr/>
          <p:nvPr/>
        </p:nvSpPr>
        <p:spPr>
          <a:xfrm>
            <a:off x="8248650" y="2162175"/>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17" name=""/>
          <p:cNvSpPr txBox="1"/>
          <p:nvPr/>
        </p:nvSpPr>
        <p:spPr>
          <a:xfrm>
            <a:off x="8248650" y="2333625"/>
            <a:ext cx="320992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Commission]]></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 percentage of the value of each sale, paid to sales staff - the more they sell, the more they earn.]]></a:t>
            </a:r>
          </a:p>
        </p:txBody>
      </p:sp>
      <p:sp>
        <p:nvSpPr>
          <p:cNvPr id="18" name="" descr=""/>
          <p:cNvSpPr/>
          <p:nvPr/>
        </p:nvSpPr>
        <p:spPr>
          <a:xfrm>
            <a:off x="552450" y="4200525"/>
            <a:ext cx="3552825" cy="20002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9" name="" descr=""/>
          <p:cNvSpPr/>
          <p:nvPr/>
        </p:nvSpPr>
        <p:spPr>
          <a:xfrm>
            <a:off x="723900" y="4371975"/>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20" name=""/>
          <p:cNvSpPr txBox="1"/>
          <p:nvPr/>
        </p:nvSpPr>
        <p:spPr>
          <a:xfrm>
            <a:off x="723900" y="4543425"/>
            <a:ext cx="320992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Promotion]]></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Moving to a more senior job, with more pay and responsibility.]]></a:t>
            </a:r>
          </a:p>
        </p:txBody>
      </p:sp>
      <p:sp>
        <p:nvSpPr>
          <p:cNvPr id="21" name="" descr=""/>
          <p:cNvSpPr/>
          <p:nvPr/>
        </p:nvSpPr>
        <p:spPr>
          <a:xfrm>
            <a:off x="4314825" y="4200525"/>
            <a:ext cx="3552825" cy="20002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4486275" y="4371975"/>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23" name=""/>
          <p:cNvSpPr txBox="1"/>
          <p:nvPr/>
        </p:nvSpPr>
        <p:spPr>
          <a:xfrm>
            <a:off x="4486275" y="4543425"/>
            <a:ext cx="320992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Fringe benefits]]></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Extras on top of pay: a company car, staff discounts, a gym membership, private healthcare.]]></a:t>
            </a:r>
          </a:p>
        </p:txBody>
      </p:sp>
      <p:sp>
        <p:nvSpPr>
          <p:cNvPr id="24" name="" descr=""/>
          <p:cNvSpPr/>
          <p:nvPr/>
        </p:nvSpPr>
        <p:spPr>
          <a:xfrm>
            <a:off x="8077200" y="4200525"/>
            <a:ext cx="3552825" cy="20002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5" name="" descr=""/>
          <p:cNvSpPr/>
          <p:nvPr/>
        </p:nvSpPr>
        <p:spPr>
          <a:xfrm>
            <a:off x="8248650" y="4371975"/>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26" name=""/>
          <p:cNvSpPr txBox="1"/>
          <p:nvPr/>
        </p:nvSpPr>
        <p:spPr>
          <a:xfrm>
            <a:off x="8248650" y="4543425"/>
            <a:ext cx="320992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Profit sharing]]></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Staff receive a share of the business's profit, so they gain when the business does well.]]></a:t>
            </a:r>
          </a:p>
        </p:txBody>
      </p:sp>
      <p:sp>
        <p:nvSpPr>
          <p:cNvPr id="2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Financial Methods: For and Agains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human resource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4]]></a:t>
            </a:r>
          </a:p>
        </p:txBody>
      </p:sp>
      <p:sp>
        <p:nvSpPr>
          <p:cNvPr id="9" name="" descr=""/>
          <p:cNvSpPr/>
          <p:nvPr/>
        </p:nvSpPr>
        <p:spPr>
          <a:xfrm>
            <a:off x="552450" y="1781175"/>
            <a:ext cx="5314950" cy="26860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81050" y="1962150"/>
            <a:ext cx="485775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600" spc="50" u="none" cap="none">
                <a:solidFill>
                  <a:srgbClr val="8A4326">
                    <a:alpha val="100000"/>
                  </a:srgbClr>
                </a:solidFill>
                <a:latin typeface="Georgia"/>
              </a:rPr>
              <a:t><![CDATA[ADVANTAGES]]></a:t>
            </a:r>
          </a:p>
        </p:txBody>
      </p:sp>
      <p:sp>
        <p:nvSpPr>
          <p:cNvPr id="11" name="" descr=""/>
          <p:cNvSpPr/>
          <p:nvPr/>
        </p:nvSpPr>
        <p:spPr>
          <a:xfrm>
            <a:off x="781050" y="2438400"/>
            <a:ext cx="4857750" cy="19050"/>
          </a:xfrm>
          <a:prstGeom prst="rect">
            <a:avLst/>
          </a:prstGeom>
          <a:solidFill>
            <a:srgbClr val="8A4326">
              <a:alpha val="100000"/>
            </a:srgbClr>
          </a:solidFill>
          <a:ln w="9525">
            <a:noFill/>
          </a:ln>
        </p:spPr>
        <p:txBody>
          <a:bodyPr vertOverflow="clip" rtlCol="0" anchor="ctr"/>
          <a:lstStyle/>
          <a:p>
            <a:pPr algn="ctr"/>
            <a:r>
              <a:t/>
            </a:r>
          </a:p>
        </p:txBody>
      </p:sp>
      <p:sp>
        <p:nvSpPr>
          <p:cNvPr id="12" name=""/>
          <p:cNvSpPr txBox="1"/>
          <p:nvPr/>
        </p:nvSpPr>
        <p:spPr>
          <a:xfrm>
            <a:off x="781050" y="2647950"/>
            <a:ext cx="4857750" cy="1819275"/>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900"/>
              </a:spcAft>
            </a:pPr>
            <a:r>
              <a:rPr lang="en-US" strike="noStrike" sz="1400" spc="0" u="none" cap="none">
                <a:solidFill>
                  <a:srgbClr val="2B2420">
                    <a:alpha val="100000"/>
                  </a:srgbClr>
                </a:solidFill>
                <a:latin typeface="Calibri"/>
              </a:rPr>
              <a:t><![CDATA[•  Money matters to everyone and meets basic needs.]]></a:t>
            </a:r>
          </a:p>
          <a:p>
            <a:pPr algn="l" rtl="0" fontAlgn="base" marL="0" marR="0" indent="0" lvl="0">
              <a:lnSpc>
                <a:spcPct val="108000"/>
              </a:lnSpc>
              <a:spcBef>
                <a:spcPts val="0"/>
              </a:spcBef>
              <a:spcAft>
                <a:spcPts val="900"/>
              </a:spcAft>
            </a:pPr>
            <a:r>
              <a:rPr lang="en-US" strike="noStrike" sz="1400" spc="0" u="none" cap="none">
                <a:solidFill>
                  <a:srgbClr val="2B2420">
                    <a:alpha val="100000"/>
                  </a:srgbClr>
                </a:solidFill>
                <a:latin typeface="Calibri"/>
              </a:rPr>
              <a:t><![CDATA[•  Bonuses and commission link reward directly to effort.]]></a:t>
            </a:r>
          </a:p>
          <a:p>
            <a:pPr algn="l" rtl="0" fontAlgn="base" marL="0" marR="0" indent="0" lvl="0">
              <a:lnSpc>
                <a:spcPct val="108000"/>
              </a:lnSpc>
              <a:spcBef>
                <a:spcPts val="0"/>
              </a:spcBef>
              <a:spcAft>
                <a:spcPts val="900"/>
              </a:spcAft>
            </a:pPr>
            <a:r>
              <a:rPr lang="en-US" strike="noStrike" sz="1400" spc="0" u="none" cap="none">
                <a:solidFill>
                  <a:srgbClr val="2B2420">
                    <a:alpha val="100000"/>
                  </a:srgbClr>
                </a:solidFill>
                <a:latin typeface="Calibri"/>
              </a:rPr>
              <a:t><![CDATA[•  Profit sharing makes staff care about the whole business.]]></a:t>
            </a:r>
          </a:p>
          <a:p>
            <a:pPr algn="l" rtl="0" fontAlgn="base" marL="0" marR="0" indent="0" lvl="0">
              <a:lnSpc>
                <a:spcPct val="108000"/>
              </a:lnSpc>
              <a:spcBef>
                <a:spcPts val="0"/>
              </a:spcBef>
              <a:spcAft>
                <a:spcPts val="900"/>
              </a:spcAft>
            </a:pPr>
            <a:r>
              <a:rPr lang="en-US" strike="noStrike" sz="1400" spc="0" u="none" cap="none">
                <a:solidFill>
                  <a:srgbClr val="2B2420">
                    <a:alpha val="100000"/>
                  </a:srgbClr>
                </a:solidFill>
                <a:latin typeface="Calibri"/>
              </a:rPr>
              <a:t><![CDATA[•  Easy to understand and measure.]]></a:t>
            </a:r>
          </a:p>
        </p:txBody>
      </p:sp>
      <p:sp>
        <p:nvSpPr>
          <p:cNvPr id="13" name="" descr=""/>
          <p:cNvSpPr/>
          <p:nvPr/>
        </p:nvSpPr>
        <p:spPr>
          <a:xfrm>
            <a:off x="6324600" y="1781175"/>
            <a:ext cx="5314950" cy="26860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p:cNvSpPr txBox="1"/>
          <p:nvPr/>
        </p:nvSpPr>
        <p:spPr>
          <a:xfrm>
            <a:off x="6553200" y="1962150"/>
            <a:ext cx="485775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600" spc="50" u="none" cap="none">
                <a:solidFill>
                  <a:srgbClr val="D8973C">
                    <a:alpha val="100000"/>
                  </a:srgbClr>
                </a:solidFill>
                <a:latin typeface="Georgia"/>
              </a:rPr>
              <a:t><![CDATA[DISADVANTAGES]]></a:t>
            </a:r>
          </a:p>
        </p:txBody>
      </p:sp>
      <p:sp>
        <p:nvSpPr>
          <p:cNvPr id="15" name="" descr=""/>
          <p:cNvSpPr/>
          <p:nvPr/>
        </p:nvSpPr>
        <p:spPr>
          <a:xfrm>
            <a:off x="6553200" y="2438400"/>
            <a:ext cx="4857750" cy="19050"/>
          </a:xfrm>
          <a:prstGeom prst="rect">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6553200" y="2647950"/>
            <a:ext cx="4857750" cy="1819275"/>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900"/>
              </a:spcAft>
            </a:pPr>
            <a:r>
              <a:rPr lang="en-US" strike="noStrike" sz="1400" spc="0" u="none" cap="none">
                <a:solidFill>
                  <a:srgbClr val="2B2420">
                    <a:alpha val="100000"/>
                  </a:srgbClr>
                </a:solidFill>
                <a:latin typeface="Calibri"/>
              </a:rPr>
              <a:t><![CDATA[•  Expensive, raising the business's costs.]]></a:t>
            </a:r>
          </a:p>
          <a:p>
            <a:pPr algn="l" rtl="0" fontAlgn="base" marL="0" marR="0" indent="0" lvl="0">
              <a:lnSpc>
                <a:spcPct val="108000"/>
              </a:lnSpc>
              <a:spcBef>
                <a:spcPts val="0"/>
              </a:spcBef>
              <a:spcAft>
                <a:spcPts val="900"/>
              </a:spcAft>
            </a:pPr>
            <a:r>
              <a:rPr lang="en-US" strike="noStrike" sz="1400" spc="0" u="none" cap="none">
                <a:solidFill>
                  <a:srgbClr val="2B2420">
                    <a:alpha val="100000"/>
                  </a:srgbClr>
                </a:solidFill>
                <a:latin typeface="Calibri"/>
              </a:rPr>
              <a:t><![CDATA[•  The effect can wear off quickly once people get used to it.]]></a:t>
            </a:r>
          </a:p>
          <a:p>
            <a:pPr algn="l" rtl="0" fontAlgn="base" marL="0" marR="0" indent="0" lvl="0">
              <a:lnSpc>
                <a:spcPct val="108000"/>
              </a:lnSpc>
              <a:spcBef>
                <a:spcPts val="0"/>
              </a:spcBef>
              <a:spcAft>
                <a:spcPts val="900"/>
              </a:spcAft>
            </a:pPr>
            <a:r>
              <a:rPr lang="en-US" strike="noStrike" sz="1400" spc="0" u="none" cap="none">
                <a:solidFill>
                  <a:srgbClr val="2B2420">
                    <a:alpha val="100000"/>
                  </a:srgbClr>
                </a:solidFill>
                <a:latin typeface="Calibri"/>
              </a:rPr>
              <a:t><![CDATA[•  Commission can make staff pushy with customers.]]></a:t>
            </a:r>
          </a:p>
          <a:p>
            <a:pPr algn="l" rtl="0" fontAlgn="base" marL="0" marR="0" indent="0" lvl="0">
              <a:lnSpc>
                <a:spcPct val="108000"/>
              </a:lnSpc>
              <a:spcBef>
                <a:spcPts val="0"/>
              </a:spcBef>
              <a:spcAft>
                <a:spcPts val="900"/>
              </a:spcAft>
            </a:pPr>
            <a:r>
              <a:rPr lang="en-US" strike="noStrike" sz="1400" spc="0" u="none" cap="none">
                <a:solidFill>
                  <a:srgbClr val="2B2420">
                    <a:alpha val="100000"/>
                  </a:srgbClr>
                </a:solidFill>
                <a:latin typeface="Calibri"/>
              </a:rPr>
              <a:t><![CDATA[•  Not all staff are motivated mainly by money.]]></a:t>
            </a:r>
          </a:p>
        </p:txBody>
      </p:sp>
      <p:sp>
        <p:nvSpPr>
          <p:cNvPr id="1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753100" y="1638300"/>
            <a:ext cx="685800" cy="685800"/>
          </a:xfrm>
          <a:prstGeom prst="rect">
            <a:avLst/>
          </a:prstGeom>
          <a:noFill/>
        </p:spPr>
      </p:pic>
      <p:sp>
        <p:nvSpPr>
          <p:cNvPr id="6" name=""/>
          <p:cNvSpPr txBox="1"/>
          <p:nvPr/>
        </p:nvSpPr>
        <p:spPr>
          <a:xfrm>
            <a:off x="1095375" y="2667000"/>
            <a:ext cx="1000125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200" u="none" cap="none">
                <a:solidFill>
                  <a:srgbClr val="E6BB80">
                    <a:alpha val="100000"/>
                  </a:srgbClr>
                </a:solidFill>
                <a:latin typeface="Calibri"/>
              </a:rPr>
              <a:t><![CDATA[PART TWO]]></a:t>
            </a:r>
          </a:p>
        </p:txBody>
      </p:sp>
      <p:sp>
        <p:nvSpPr>
          <p:cNvPr id="7" name=""/>
          <p:cNvSpPr txBox="1"/>
          <p:nvPr/>
        </p:nvSpPr>
        <p:spPr>
          <a:xfrm>
            <a:off x="1095375" y="3028950"/>
            <a:ext cx="10001250" cy="1028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3600" spc="0" u="none" cap="none">
                <a:solidFill>
                  <a:srgbClr val="FFFFFF">
                    <a:alpha val="100000"/>
                  </a:srgbClr>
                </a:solidFill>
                <a:latin typeface="Georgia"/>
              </a:rPr>
              <a:t><![CDATA[Non-financial Methods]]></a:t>
            </a:r>
          </a:p>
        </p:txBody>
      </p:sp>
      <p:sp>
        <p:nvSpPr>
          <p:cNvPr id="8" name="" descr=""/>
          <p:cNvSpPr/>
          <p:nvPr/>
        </p:nvSpPr>
        <p:spPr>
          <a:xfrm>
            <a:off x="5429250" y="4191000"/>
            <a:ext cx="1333500" cy="28575"/>
          </a:xfrm>
          <a:prstGeom prst="rect">
            <a:avLst/>
          </a:prstGeom>
          <a:solidFill>
            <a:srgbClr val="D8973C">
              <a:alpha val="100000"/>
            </a:srgbClr>
          </a:solidFill>
          <a:ln w="9525">
            <a:noFill/>
          </a:ln>
        </p:spPr>
        <p:txBody>
          <a:bodyPr vertOverflow="clip" rtlCol="0" anchor="ctr"/>
          <a:lstStyle/>
          <a:p>
            <a:pPr algn="ctr"/>
            <a:r>
              <a:t/>
            </a:r>
          </a:p>
        </p:txBody>
      </p:sp>
      <p:sp>
        <p:nvSpPr>
          <p:cNvPr id="9" name=""/>
          <p:cNvSpPr txBox="1"/>
          <p:nvPr/>
        </p:nvSpPr>
        <p:spPr>
          <a:xfrm>
            <a:off x="2286000" y="4476750"/>
            <a:ext cx="7620000" cy="9144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strike="noStrike" sz="1500" spc="0" u="none" cap="none">
                <a:solidFill>
                  <a:srgbClr val="E4D2BB">
                    <a:alpha val="100000"/>
                  </a:srgbClr>
                </a:solidFill>
                <a:latin typeface="Calibri"/>
              </a:rPr>
              <a:t><![CDATA[Motivating staff without money.]]></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Non-financial Methods of Motivatio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human resource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4]]></a:t>
            </a:r>
          </a:p>
        </p:txBody>
      </p:sp>
      <p:sp>
        <p:nvSpPr>
          <p:cNvPr id="9" name="" descr=""/>
          <p:cNvSpPr/>
          <p:nvPr/>
        </p:nvSpPr>
        <p:spPr>
          <a:xfrm>
            <a:off x="552450" y="1990725"/>
            <a:ext cx="5438775" cy="20002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23900" y="2162175"/>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723900" y="2333625"/>
            <a:ext cx="509587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Job rotation]]></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Moving staff between different tasks or jobs, to reduce boredom and build a wider range of skills.]]></a:t>
            </a:r>
          </a:p>
        </p:txBody>
      </p:sp>
      <p:sp>
        <p:nvSpPr>
          <p:cNvPr id="12" name="" descr=""/>
          <p:cNvSpPr/>
          <p:nvPr/>
        </p:nvSpPr>
        <p:spPr>
          <a:xfrm>
            <a:off x="6200775" y="1990725"/>
            <a:ext cx="5438775" cy="20002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6372225" y="2162175"/>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14" name=""/>
          <p:cNvSpPr txBox="1"/>
          <p:nvPr/>
        </p:nvSpPr>
        <p:spPr>
          <a:xfrm>
            <a:off x="6372225" y="2333625"/>
            <a:ext cx="509587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Job enrichment]]></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Giving staff more challenging, interesting work and more responsibility.]]></a:t>
            </a:r>
          </a:p>
        </p:txBody>
      </p:sp>
      <p:sp>
        <p:nvSpPr>
          <p:cNvPr id="15" name="" descr=""/>
          <p:cNvSpPr/>
          <p:nvPr/>
        </p:nvSpPr>
        <p:spPr>
          <a:xfrm>
            <a:off x="552450" y="4200525"/>
            <a:ext cx="5438775" cy="20002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descr=""/>
          <p:cNvSpPr/>
          <p:nvPr/>
        </p:nvSpPr>
        <p:spPr>
          <a:xfrm>
            <a:off x="723900" y="4371975"/>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17" name=""/>
          <p:cNvSpPr txBox="1"/>
          <p:nvPr/>
        </p:nvSpPr>
        <p:spPr>
          <a:xfrm>
            <a:off x="723900" y="4543425"/>
            <a:ext cx="509587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Autonomy]]></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Giving staff the freedom to decide how to do their work.]]></a:t>
            </a:r>
          </a:p>
        </p:txBody>
      </p:sp>
      <p:sp>
        <p:nvSpPr>
          <p:cNvPr id="18" name="" descr=""/>
          <p:cNvSpPr/>
          <p:nvPr/>
        </p:nvSpPr>
        <p:spPr>
          <a:xfrm>
            <a:off x="6200775" y="4200525"/>
            <a:ext cx="5438775" cy="20002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9" name="" descr=""/>
          <p:cNvSpPr/>
          <p:nvPr/>
        </p:nvSpPr>
        <p:spPr>
          <a:xfrm>
            <a:off x="6372225" y="4371975"/>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20" name=""/>
          <p:cNvSpPr txBox="1"/>
          <p:nvPr/>
        </p:nvSpPr>
        <p:spPr>
          <a:xfrm>
            <a:off x="6372225" y="4543425"/>
            <a:ext cx="509587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Praise and recognition]]></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Thanking staff and recognising good work - from a simple thank you to employee of the month.]]></a:t>
            </a:r>
          </a:p>
        </p:txBody>
      </p:sp>
      <p:sp>
        <p:nvSpPr>
          <p:cNvPr id="2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A Simple Thank You]]></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human resource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4]]></a:t>
            </a:r>
          </a:p>
        </p:txBody>
      </p:sp>
      <p:pic>
        <p:nvPicPr>
          <p:cNvPr id="9" name="" descr=""/>
          <p:cNvPicPr>
            <a:picLocks noChangeAspect="1"/>
          </p:cNvPicPr>
          <p:nvPr/>
        </p:nvPicPr>
        <p:blipFill>
          <a:blip r:embed="rId3"/>
          <a:stretch>
            <a:fillRect/>
          </a:stretch>
        </p:blipFill>
        <p:spPr>
          <a:xfrm>
            <a:off x="6305550" y="1943100"/>
            <a:ext cx="5334000" cy="3981450"/>
          </a:xfrm>
          <a:prstGeom prst="rect">
            <a:avLst/>
          </a:prstGeom>
          <a:noFill/>
        </p:spPr>
      </p:pic>
      <p:sp>
        <p:nvSpPr>
          <p:cNvPr id="10" name="" descr=""/>
          <p:cNvSpPr/>
          <p:nvPr/>
        </p:nvSpPr>
        <p:spPr>
          <a:xfrm>
            <a:off x="6305550" y="1943100"/>
            <a:ext cx="5334000" cy="3981450"/>
          </a:xfrm>
          <a:prstGeom prst="rect">
            <a:avLst/>
          </a:prstGeom>
          <a:noFill/>
          <a:ln w="9525">
            <a:solidFill>
              <a:srgbClr val="E4D2BB">
                <a:alpha val="100000"/>
              </a:srgbClr>
            </a:solidFill>
          </a:ln>
        </p:spPr>
        <p:txBody>
          <a:bodyPr vertOverflow="clip" rtlCol="0" anchor="ctr"/>
          <a:lstStyle/>
          <a:p>
            <a:pPr algn="ctr"/>
            <a:r>
              <a:t/>
            </a:r>
          </a:p>
        </p:txBody>
      </p:sp>
      <p:sp>
        <p:nvSpPr>
          <p:cNvPr id="11" name=""/>
          <p:cNvSpPr txBox="1"/>
          <p:nvPr/>
        </p:nvSpPr>
        <p:spPr>
          <a:xfrm>
            <a:off x="6305550" y="6000750"/>
            <a:ext cx="53340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7A6659">
                    <a:alpha val="100000"/>
                  </a:srgbClr>
                </a:solidFill>
                <a:latin typeface="Calibri"/>
              </a:rPr>
              <a:t><![CDATA[Praise and recognition cost almost nothing but can motivate as much as money.]]></a:t>
            </a:r>
          </a:p>
        </p:txBody>
      </p:sp>
      <p:sp>
        <p:nvSpPr>
          <p:cNvPr id="12" name=""/>
          <p:cNvSpPr txBox="1"/>
          <p:nvPr/>
        </p:nvSpPr>
        <p:spPr>
          <a:xfrm>
            <a:off x="552450" y="1905000"/>
            <a:ext cx="5334000" cy="4381500"/>
          </a:xfrm>
          <a:prstGeom prst="rect">
            <a:avLst/>
          </a:prstGeom>
          <a:noFill/>
        </p:spPr>
        <p:txBody>
          <a:bodyPr anchor="ctr" anchorCtr="0" rtlCol="0" vert="horz" bIns="0" lIns="0" rIns="0" tIns="0">
            <a:normAutofit/>
          </a:bodyPr>
          <a:lstStyle/>
          <a:p>
            <a:pPr algn="l" rtl="0" fontAlgn="ctr" marL="0" marR="0" indent="0" lvl="0">
              <a:lnSpc>
                <a:spcPct val="116000"/>
              </a:lnSpc>
              <a:spcBef>
                <a:spcPts val="0"/>
              </a:spcBef>
              <a:spcAft>
                <a:spcPts val="0"/>
              </a:spcAft>
            </a:pPr>
            <a:r>
              <a:rPr lang="en-US" strike="noStrike" sz="1900" spc="0" u="none" cap="none">
                <a:solidFill>
                  <a:srgbClr val="2B2420">
                    <a:alpha val="100000"/>
                  </a:srgbClr>
                </a:solidFill>
                <a:latin typeface="Calibri"/>
              </a:rPr>
              <a:t><![CDATA[Being recognised in front of colleagues makes employees feel valued. Non-financial methods like praise are cheap, and for many people feeling appreciated matters as much as their pay.]]></a:t>
            </a:r>
          </a:p>
        </p:txBody>
      </p:sp>
      <p:sp>
        <p:nvSpPr>
          <p:cNvPr id="1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Non-financial Methods: For and Agains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human resource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4]]></a:t>
            </a:r>
          </a:p>
        </p:txBody>
      </p:sp>
      <p:sp>
        <p:nvSpPr>
          <p:cNvPr id="9" name="" descr=""/>
          <p:cNvSpPr/>
          <p:nvPr/>
        </p:nvSpPr>
        <p:spPr>
          <a:xfrm>
            <a:off x="552450" y="1781175"/>
            <a:ext cx="5314950" cy="24384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81050" y="1962150"/>
            <a:ext cx="485775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600" spc="50" u="none" cap="none">
                <a:solidFill>
                  <a:srgbClr val="8A4326">
                    <a:alpha val="100000"/>
                  </a:srgbClr>
                </a:solidFill>
                <a:latin typeface="Georgia"/>
              </a:rPr>
              <a:t><![CDATA[ADVANTAGES]]></a:t>
            </a:r>
          </a:p>
        </p:txBody>
      </p:sp>
      <p:sp>
        <p:nvSpPr>
          <p:cNvPr id="11" name="" descr=""/>
          <p:cNvSpPr/>
          <p:nvPr/>
        </p:nvSpPr>
        <p:spPr>
          <a:xfrm>
            <a:off x="781050" y="2438400"/>
            <a:ext cx="4857750" cy="19050"/>
          </a:xfrm>
          <a:prstGeom prst="rect">
            <a:avLst/>
          </a:prstGeom>
          <a:solidFill>
            <a:srgbClr val="8A4326">
              <a:alpha val="100000"/>
            </a:srgbClr>
          </a:solidFill>
          <a:ln w="9525">
            <a:noFill/>
          </a:ln>
        </p:spPr>
        <p:txBody>
          <a:bodyPr vertOverflow="clip" rtlCol="0" anchor="ctr"/>
          <a:lstStyle/>
          <a:p>
            <a:pPr algn="ctr"/>
            <a:r>
              <a:t/>
            </a:r>
          </a:p>
        </p:txBody>
      </p:sp>
      <p:sp>
        <p:nvSpPr>
          <p:cNvPr id="12" name=""/>
          <p:cNvSpPr txBox="1"/>
          <p:nvPr/>
        </p:nvSpPr>
        <p:spPr>
          <a:xfrm>
            <a:off x="781050" y="2647950"/>
            <a:ext cx="4857750" cy="1571625"/>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900"/>
              </a:spcAft>
            </a:pPr>
            <a:r>
              <a:rPr lang="en-US" strike="noStrike" sz="1400" spc="0" u="none" cap="none">
                <a:solidFill>
                  <a:srgbClr val="2B2420">
                    <a:alpha val="100000"/>
                  </a:srgbClr>
                </a:solidFill>
                <a:latin typeface="Calibri"/>
              </a:rPr>
              <a:t><![CDATA[•  Cheap, or free.]]></a:t>
            </a:r>
          </a:p>
          <a:p>
            <a:pPr algn="l" rtl="0" fontAlgn="base" marL="0" marR="0" indent="0" lvl="0">
              <a:lnSpc>
                <a:spcPct val="108000"/>
              </a:lnSpc>
              <a:spcBef>
                <a:spcPts val="0"/>
              </a:spcBef>
              <a:spcAft>
                <a:spcPts val="900"/>
              </a:spcAft>
            </a:pPr>
            <a:r>
              <a:rPr lang="en-US" strike="noStrike" sz="1400" spc="0" u="none" cap="none">
                <a:solidFill>
                  <a:srgbClr val="2B2420">
                    <a:alpha val="100000"/>
                  </a:srgbClr>
                </a:solidFill>
                <a:latin typeface="Calibri"/>
              </a:rPr>
              <a:t><![CDATA[•  Makes work more interesting and less boring.]]></a:t>
            </a:r>
          </a:p>
          <a:p>
            <a:pPr algn="l" rtl="0" fontAlgn="base" marL="0" marR="0" indent="0" lvl="0">
              <a:lnSpc>
                <a:spcPct val="108000"/>
              </a:lnSpc>
              <a:spcBef>
                <a:spcPts val="0"/>
              </a:spcBef>
              <a:spcAft>
                <a:spcPts val="900"/>
              </a:spcAft>
            </a:pPr>
            <a:r>
              <a:rPr lang="en-US" strike="noStrike" sz="1400" spc="0" u="none" cap="none">
                <a:solidFill>
                  <a:srgbClr val="2B2420">
                    <a:alpha val="100000"/>
                  </a:srgbClr>
                </a:solidFill>
                <a:latin typeface="Calibri"/>
              </a:rPr>
              <a:t><![CDATA[•  Staff feel trusted and valued.]]></a:t>
            </a:r>
          </a:p>
          <a:p>
            <a:pPr algn="l" rtl="0" fontAlgn="base" marL="0" marR="0" indent="0" lvl="0">
              <a:lnSpc>
                <a:spcPct val="108000"/>
              </a:lnSpc>
              <a:spcBef>
                <a:spcPts val="0"/>
              </a:spcBef>
              <a:spcAft>
                <a:spcPts val="900"/>
              </a:spcAft>
            </a:pPr>
            <a:r>
              <a:rPr lang="en-US" strike="noStrike" sz="1400" spc="0" u="none" cap="none">
                <a:solidFill>
                  <a:srgbClr val="2B2420">
                    <a:alpha val="100000"/>
                  </a:srgbClr>
                </a:solidFill>
                <a:latin typeface="Calibri"/>
              </a:rPr>
              <a:t><![CDATA[•  Builds skills and prepares staff for promotion.]]></a:t>
            </a:r>
          </a:p>
        </p:txBody>
      </p:sp>
      <p:sp>
        <p:nvSpPr>
          <p:cNvPr id="13" name="" descr=""/>
          <p:cNvSpPr/>
          <p:nvPr/>
        </p:nvSpPr>
        <p:spPr>
          <a:xfrm>
            <a:off x="6324600" y="1781175"/>
            <a:ext cx="5314950" cy="24384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p:cNvSpPr txBox="1"/>
          <p:nvPr/>
        </p:nvSpPr>
        <p:spPr>
          <a:xfrm>
            <a:off x="6553200" y="1962150"/>
            <a:ext cx="485775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600" spc="50" u="none" cap="none">
                <a:solidFill>
                  <a:srgbClr val="D8973C">
                    <a:alpha val="100000"/>
                  </a:srgbClr>
                </a:solidFill>
                <a:latin typeface="Georgia"/>
              </a:rPr>
              <a:t><![CDATA[DISADVANTAGES]]></a:t>
            </a:r>
          </a:p>
        </p:txBody>
      </p:sp>
      <p:sp>
        <p:nvSpPr>
          <p:cNvPr id="15" name="" descr=""/>
          <p:cNvSpPr/>
          <p:nvPr/>
        </p:nvSpPr>
        <p:spPr>
          <a:xfrm>
            <a:off x="6553200" y="2438400"/>
            <a:ext cx="4857750" cy="19050"/>
          </a:xfrm>
          <a:prstGeom prst="rect">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6553200" y="2647950"/>
            <a:ext cx="4857750" cy="1571625"/>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900"/>
              </a:spcAft>
            </a:pPr>
            <a:r>
              <a:rPr lang="en-US" strike="noStrike" sz="1400" spc="0" u="none" cap="none">
                <a:solidFill>
                  <a:srgbClr val="2B2420">
                    <a:alpha val="100000"/>
                  </a:srgbClr>
                </a:solidFill>
                <a:latin typeface="Calibri"/>
              </a:rPr>
              <a:t><![CDATA[•  Some staff simply want more money.]]></a:t>
            </a:r>
          </a:p>
          <a:p>
            <a:pPr algn="l" rtl="0" fontAlgn="base" marL="0" marR="0" indent="0" lvl="0">
              <a:lnSpc>
                <a:spcPct val="108000"/>
              </a:lnSpc>
              <a:spcBef>
                <a:spcPts val="0"/>
              </a:spcBef>
              <a:spcAft>
                <a:spcPts val="900"/>
              </a:spcAft>
            </a:pPr>
            <a:r>
              <a:rPr lang="en-US" strike="noStrike" sz="1400" spc="0" u="none" cap="none">
                <a:solidFill>
                  <a:srgbClr val="2B2420">
                    <a:alpha val="100000"/>
                  </a:srgbClr>
                </a:solidFill>
                <a:latin typeface="Calibri"/>
              </a:rPr>
              <a:t><![CDATA[•  Job enrichment and autonomy need training and support.]]></a:t>
            </a:r>
          </a:p>
          <a:p>
            <a:pPr algn="l" rtl="0" fontAlgn="base" marL="0" marR="0" indent="0" lvl="0">
              <a:lnSpc>
                <a:spcPct val="108000"/>
              </a:lnSpc>
              <a:spcBef>
                <a:spcPts val="0"/>
              </a:spcBef>
              <a:spcAft>
                <a:spcPts val="900"/>
              </a:spcAft>
            </a:pPr>
            <a:r>
              <a:rPr lang="en-US" strike="noStrike" sz="1400" spc="0" u="none" cap="none">
                <a:solidFill>
                  <a:srgbClr val="2B2420">
                    <a:alpha val="100000"/>
                  </a:srgbClr>
                </a:solidFill>
                <a:latin typeface="Calibri"/>
              </a:rPr>
              <a:t><![CDATA[•  Not every job can be made more interesting.]]></a:t>
            </a:r>
          </a:p>
          <a:p>
            <a:pPr algn="l" rtl="0" fontAlgn="base" marL="0" marR="0" indent="0" lvl="0">
              <a:lnSpc>
                <a:spcPct val="108000"/>
              </a:lnSpc>
              <a:spcBef>
                <a:spcPts val="0"/>
              </a:spcBef>
              <a:spcAft>
                <a:spcPts val="900"/>
              </a:spcAft>
            </a:pPr>
            <a:r>
              <a:rPr lang="en-US" strike="noStrike" sz="1400" spc="0" u="none" cap="none">
                <a:solidFill>
                  <a:srgbClr val="2B2420">
                    <a:alpha val="100000"/>
                  </a:srgbClr>
                </a:solidFill>
                <a:latin typeface="Calibri"/>
              </a:rPr>
              <a:t><![CDATA[•  Some staff do not want extra responsibility.]]></a:t>
            </a:r>
          </a:p>
        </p:txBody>
      </p:sp>
      <p:sp>
        <p:nvSpPr>
          <p:cNvPr id="1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human resource decisions]]></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4]]></a:t>
            </a:r>
          </a:p>
        </p:txBody>
      </p:sp>
      <p:sp>
        <p:nvSpPr>
          <p:cNvPr id="7" name=""/>
          <p:cNvSpPr txBox="1"/>
          <p:nvPr/>
        </p:nvSpPr>
        <p:spPr>
          <a:xfrm>
            <a:off x="552450" y="8667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200" spc="150" u="none" cap="none">
                <a:solidFill>
                  <a:srgbClr val="D8973C">
                    <a:alpha val="100000"/>
                  </a:srgbClr>
                </a:solidFill>
                <a:latin typeface="Calibri"/>
              </a:rPr>
              <a:t><![CDATA[CASE STUDY]]></a:t>
            </a:r>
          </a:p>
        </p:txBody>
      </p:sp>
      <p:pic>
        <p:nvPicPr>
          <p:cNvPr id="8" name="" descr=""/>
          <p:cNvPicPr>
            <a:picLocks noChangeAspect="1"/>
          </p:cNvPicPr>
          <p:nvPr/>
        </p:nvPicPr>
        <p:blipFill>
          <a:blip r:embed="rId2"/>
          <a:stretch>
            <a:fillRect/>
          </a:stretch>
        </p:blipFill>
        <p:spPr>
          <a:xfrm>
            <a:off x="552450" y="1143000"/>
            <a:ext cx="571500" cy="571500"/>
          </a:xfrm>
          <a:prstGeom prst="rect">
            <a:avLst/>
          </a:prstGeom>
          <a:noFill/>
        </p:spPr>
      </p:pic>
      <p:sp>
        <p:nvSpPr>
          <p:cNvPr id="9" name=""/>
          <p:cNvSpPr txBox="1"/>
          <p:nvPr/>
        </p:nvSpPr>
        <p:spPr>
          <a:xfrm>
            <a:off x="1295400" y="10953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John Lewis: A Share of the Profits]]></a:t>
            </a:r>
          </a:p>
        </p:txBody>
      </p:sp>
      <p:sp>
        <p:nvSpPr>
          <p:cNvPr id="10" name="" descr=""/>
          <p:cNvSpPr/>
          <p:nvPr/>
        </p:nvSpPr>
        <p:spPr>
          <a:xfrm>
            <a:off x="552450" y="1962150"/>
            <a:ext cx="11087100" cy="23336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p:cNvSpPr txBox="1"/>
          <p:nvPr/>
        </p:nvSpPr>
        <p:spPr>
          <a:xfrm>
            <a:off x="866775" y="2057400"/>
            <a:ext cx="10458450" cy="2143125"/>
          </a:xfrm>
          <a:prstGeom prst="rect">
            <a:avLst/>
          </a:prstGeom>
          <a:noFill/>
        </p:spPr>
        <p:txBody>
          <a:bodyPr anchor="ctr" anchorCtr="0" rtlCol="0" vert="horz" bIns="0" lIns="0" rIns="0" tIns="0">
            <a:normAutofit/>
          </a:bodyPr>
          <a:lstStyle/>
          <a:p>
            <a:pPr algn="l" rtl="0" fontAlgn="ctr" marL="0" marR="0" indent="0" lvl="0">
              <a:lnSpc>
                <a:spcPct val="118000"/>
              </a:lnSpc>
              <a:spcBef>
                <a:spcPts val="0"/>
              </a:spcBef>
              <a:spcAft>
                <a:spcPts val="0"/>
              </a:spcAft>
            </a:pPr>
            <a:r>
              <a:rPr lang="en-US" strike="noStrike" sz="1100" spc="0" u="none" cap="none">
                <a:solidFill>
                  <a:srgbClr val="2B2420">
                    <a:alpha val="100000"/>
                  </a:srgbClr>
                </a:solidFill>
                <a:latin typeface="Calibri"/>
              </a:rPr>
              <a:t><![CDATA[The John Lewis Partnership, which owns John Lewis and Waitrose, is owned by a trust on behalf of its employees, who are called "Partners". In good years, Partners share in the business's profit through an annual bonus, paid as the same percentage of salary to everyone from shop-floor staff to directors. In some years the bonus has been worth a large share of a Partner's salary; in years when the business made a loss, there has been no bonus at all. Profit sharing gives every employee a reason to care about the whole business's success.]]></a:t>
            </a:r>
          </a:p>
        </p:txBody>
      </p:sp>
      <p:sp>
        <p:nvSpPr>
          <p:cNvPr id="12" name="" descr=""/>
          <p:cNvSpPr/>
          <p:nvPr/>
        </p:nvSpPr>
        <p:spPr>
          <a:xfrm>
            <a:off x="552450" y="4572000"/>
            <a:ext cx="5362575" cy="1419225"/>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733425" y="4733925"/>
            <a:ext cx="5000625" cy="5524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E6BB80">
                    <a:alpha val="100000"/>
                  </a:srgbClr>
                </a:solidFill>
                <a:latin typeface="Georgia"/>
              </a:rPr>
              <a:t><![CDATA[Partners]]></a:t>
            </a:r>
          </a:p>
        </p:txBody>
      </p:sp>
      <p:sp>
        <p:nvSpPr>
          <p:cNvPr id="14" name=""/>
          <p:cNvSpPr txBox="1"/>
          <p:nvPr/>
        </p:nvSpPr>
        <p:spPr>
          <a:xfrm>
            <a:off x="733425" y="5305425"/>
            <a:ext cx="5000625" cy="590550"/>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FFFFFF">
                    <a:alpha val="100000"/>
                  </a:srgbClr>
                </a:solidFill>
                <a:latin typeface="Calibri"/>
              </a:rPr>
              <a:t><![CDATA[What John Lewis calls its employee-owners]]></a:t>
            </a:r>
          </a:p>
        </p:txBody>
      </p:sp>
      <p:sp>
        <p:nvSpPr>
          <p:cNvPr id="15" name="" descr=""/>
          <p:cNvSpPr/>
          <p:nvPr/>
        </p:nvSpPr>
        <p:spPr>
          <a:xfrm>
            <a:off x="6276975" y="4572000"/>
            <a:ext cx="5362575" cy="1419225"/>
          </a:xfrm>
          <a:prstGeom prst="roundRect">
            <a:avLst/>
          </a:prstGeom>
          <a:solidFill>
            <a:srgbClr val="8A4326">
              <a:alpha val="100000"/>
            </a:srgbClr>
          </a:solidFill>
          <a:ln w="9525">
            <a:noFill/>
          </a:ln>
        </p:spPr>
        <p:txBody>
          <a:bodyPr vertOverflow="clip" rtlCol="0" anchor="ctr"/>
          <a:lstStyle/>
          <a:p>
            <a:pPr algn="ctr"/>
            <a:r>
              <a:t/>
            </a:r>
          </a:p>
        </p:txBody>
      </p:sp>
      <p:sp>
        <p:nvSpPr>
          <p:cNvPr id="16" name=""/>
          <p:cNvSpPr txBox="1"/>
          <p:nvPr/>
        </p:nvSpPr>
        <p:spPr>
          <a:xfrm>
            <a:off x="6457950" y="4733925"/>
            <a:ext cx="5000625" cy="5524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E6BB80">
                    <a:alpha val="100000"/>
                  </a:srgbClr>
                </a:solidFill>
                <a:latin typeface="Georgia"/>
              </a:rPr>
              <a:t><![CDATA[Bonus]]></a:t>
            </a:r>
          </a:p>
        </p:txBody>
      </p:sp>
      <p:sp>
        <p:nvSpPr>
          <p:cNvPr id="17" name=""/>
          <p:cNvSpPr txBox="1"/>
          <p:nvPr/>
        </p:nvSpPr>
        <p:spPr>
          <a:xfrm>
            <a:off x="6457950" y="5305425"/>
            <a:ext cx="5000625" cy="590550"/>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FFFFFF">
                    <a:alpha val="100000"/>
                  </a:srgbClr>
                </a:solidFill>
                <a:latin typeface="Calibri"/>
              </a:rPr>
              <a:t><![CDATA[The same percentage of salary for every Partner]]></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Key Term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human resource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4]]></a:t>
            </a:r>
          </a:p>
        </p:txBody>
      </p:sp>
      <p:sp>
        <p:nvSpPr>
          <p:cNvPr id="9" name="" descr=""/>
          <p:cNvSpPr/>
          <p:nvPr/>
        </p:nvSpPr>
        <p:spPr>
          <a:xfrm>
            <a:off x="552450" y="17811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52475"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Motivation]]></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The desire to work hard and do a job well.]]></a:t>
            </a:r>
          </a:p>
        </p:txBody>
      </p:sp>
      <p:sp>
        <p:nvSpPr>
          <p:cNvPr id="11" name="" descr=""/>
          <p:cNvSpPr/>
          <p:nvPr/>
        </p:nvSpPr>
        <p:spPr>
          <a:xfrm>
            <a:off x="6229350" y="17811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2" name=""/>
          <p:cNvSpPr txBox="1"/>
          <p:nvPr/>
        </p:nvSpPr>
        <p:spPr>
          <a:xfrm>
            <a:off x="6438900"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Remuneration]]></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The pay an employee receives.]]></a:t>
            </a:r>
          </a:p>
        </p:txBody>
      </p:sp>
      <p:sp>
        <p:nvSpPr>
          <p:cNvPr id="13" name="" descr=""/>
          <p:cNvSpPr/>
          <p:nvPr/>
        </p:nvSpPr>
        <p:spPr>
          <a:xfrm>
            <a:off x="552450" y="336232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p:cNvSpPr txBox="1"/>
          <p:nvPr/>
        </p:nvSpPr>
        <p:spPr>
          <a:xfrm>
            <a:off x="752475"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Bonus]]></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An extra payment for reaching a target or a good year.]]></a:t>
            </a:r>
          </a:p>
        </p:txBody>
      </p:sp>
      <p:sp>
        <p:nvSpPr>
          <p:cNvPr id="15" name="" descr=""/>
          <p:cNvSpPr/>
          <p:nvPr/>
        </p:nvSpPr>
        <p:spPr>
          <a:xfrm>
            <a:off x="6229350" y="336232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p:cNvSpPr txBox="1"/>
          <p:nvPr/>
        </p:nvSpPr>
        <p:spPr>
          <a:xfrm>
            <a:off x="6438900"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Commission]]></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A percentage of the value of sales paid to sales staff.]]></a:t>
            </a:r>
          </a:p>
        </p:txBody>
      </p:sp>
      <p:sp>
        <p:nvSpPr>
          <p:cNvPr id="17" name="" descr=""/>
          <p:cNvSpPr/>
          <p:nvPr/>
        </p:nvSpPr>
        <p:spPr>
          <a:xfrm>
            <a:off x="552450" y="49434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p:cNvSpPr txBox="1"/>
          <p:nvPr/>
        </p:nvSpPr>
        <p:spPr>
          <a:xfrm>
            <a:off x="752475" y="50196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Fringe benefits]]></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Rewards on top of pay, such as a company car or staff discounts.]]></a:t>
            </a:r>
          </a:p>
        </p:txBody>
      </p:sp>
      <p:sp>
        <p:nvSpPr>
          <p:cNvPr id="19" name="" descr=""/>
          <p:cNvSpPr/>
          <p:nvPr/>
        </p:nvSpPr>
        <p:spPr>
          <a:xfrm>
            <a:off x="6229350" y="49434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p:cNvSpPr txBox="1"/>
          <p:nvPr/>
        </p:nvSpPr>
        <p:spPr>
          <a:xfrm>
            <a:off x="6438900" y="50196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Profit sharing]]></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Staff receiving a share of the business's profit.]]></a:t>
            </a:r>
          </a:p>
        </p:txBody>
      </p:sp>
      <p:sp>
        <p:nvSpPr>
          <p:cNvPr id="2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Key Terms (con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human resource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4]]></a:t>
            </a:r>
          </a:p>
        </p:txBody>
      </p:sp>
      <p:sp>
        <p:nvSpPr>
          <p:cNvPr id="9" name="" descr=""/>
          <p:cNvSpPr/>
          <p:nvPr/>
        </p:nvSpPr>
        <p:spPr>
          <a:xfrm>
            <a:off x="552450" y="2552700"/>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52475" y="2628900"/>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Job rotation]]></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Moving staff between different tasks.]]></a:t>
            </a:r>
          </a:p>
        </p:txBody>
      </p:sp>
      <p:sp>
        <p:nvSpPr>
          <p:cNvPr id="11" name="" descr=""/>
          <p:cNvSpPr/>
          <p:nvPr/>
        </p:nvSpPr>
        <p:spPr>
          <a:xfrm>
            <a:off x="6229350" y="2552700"/>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2" name=""/>
          <p:cNvSpPr txBox="1"/>
          <p:nvPr/>
        </p:nvSpPr>
        <p:spPr>
          <a:xfrm>
            <a:off x="6438900" y="2628900"/>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Job enrichment]]></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Giving staff more challenging work and responsibility.]]></a:t>
            </a:r>
          </a:p>
        </p:txBody>
      </p:sp>
      <p:sp>
        <p:nvSpPr>
          <p:cNvPr id="13" name="" descr=""/>
          <p:cNvSpPr/>
          <p:nvPr/>
        </p:nvSpPr>
        <p:spPr>
          <a:xfrm>
            <a:off x="552450" y="4171950"/>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p:cNvSpPr txBox="1"/>
          <p:nvPr/>
        </p:nvSpPr>
        <p:spPr>
          <a:xfrm>
            <a:off x="752475" y="4248150"/>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Autonomy]]></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The freedom for staff to decide how to do their work.]]></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human resource decisions]]></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4]]></a:t>
            </a:r>
          </a:p>
        </p:txBody>
      </p:sp>
      <p:pic>
        <p:nvPicPr>
          <p:cNvPr id="7" name="" descr=""/>
          <p:cNvPicPr>
            <a:picLocks noChangeAspect="1"/>
          </p:cNvPicPr>
          <p:nvPr/>
        </p:nvPicPr>
        <p:blipFill>
          <a:blip r:embed="rId2"/>
          <a:stretch>
            <a:fillRect/>
          </a:stretch>
        </p:blipFill>
        <p:spPr>
          <a:xfrm>
            <a:off x="552450" y="914400"/>
            <a:ext cx="571500" cy="571500"/>
          </a:xfrm>
          <a:prstGeom prst="rect">
            <a:avLst/>
          </a:prstGeom>
          <a:noFill/>
        </p:spPr>
      </p:pic>
      <p:sp>
        <p:nvSpPr>
          <p:cNvPr id="8" name=""/>
          <p:cNvSpPr txBox="1"/>
          <p:nvPr/>
        </p:nvSpPr>
        <p:spPr>
          <a:xfrm>
            <a:off x="1295400" y="876300"/>
            <a:ext cx="57150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8973C">
                    <a:alpha val="100000"/>
                  </a:srgbClr>
                </a:solidFill>
                <a:latin typeface="Calibri"/>
              </a:rPr>
              <a:t><![CDATA[YOUR TASK]]></a:t>
            </a:r>
          </a:p>
        </p:txBody>
      </p:sp>
      <p:sp>
        <p:nvSpPr>
          <p:cNvPr id="9" name=""/>
          <p:cNvSpPr txBox="1"/>
          <p:nvPr/>
        </p:nvSpPr>
        <p:spPr>
          <a:xfrm>
            <a:off x="1295400" y="1104900"/>
            <a:ext cx="8248650" cy="533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Motivate the Team]]></a:t>
            </a:r>
          </a:p>
        </p:txBody>
      </p:sp>
      <p:sp>
        <p:nvSpPr>
          <p:cNvPr id="10" name="" descr=""/>
          <p:cNvSpPr/>
          <p:nvPr/>
        </p:nvSpPr>
        <p:spPr>
          <a:xfrm>
            <a:off x="9639300" y="1009650"/>
            <a:ext cx="2000250" cy="495300"/>
          </a:xfrm>
          <a:prstGeom prst="roundRect">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9639300" y="1009650"/>
            <a:ext cx="2000250" cy="4953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600" spc="0" u="none" cap="none">
                <a:solidFill>
                  <a:srgbClr val="FFFFFF">
                    <a:alpha val="100000"/>
                  </a:srgbClr>
                </a:solidFill>
                <a:latin typeface="Georgia"/>
              </a:rPr>
              <a:t><![CDATA[12 minutes]]></a:t>
            </a:r>
          </a:p>
        </p:txBody>
      </p:sp>
      <p:sp>
        <p:nvSpPr>
          <p:cNvPr id="12" name="" descr=""/>
          <p:cNvSpPr/>
          <p:nvPr/>
        </p:nvSpPr>
        <p:spPr>
          <a:xfrm>
            <a:off x="552450" y="1905000"/>
            <a:ext cx="11087100" cy="16954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552450" y="1905000"/>
            <a:ext cx="57150" cy="1695450"/>
          </a:xfrm>
          <a:prstGeom prst="rect">
            <a:avLst/>
          </a:prstGeom>
          <a:solidFill>
            <a:srgbClr val="D8973C">
              <a:alpha val="100000"/>
            </a:srgbClr>
          </a:solidFill>
          <a:ln w="9525">
            <a:noFill/>
          </a:ln>
        </p:spPr>
        <p:txBody>
          <a:bodyPr vertOverflow="clip" rtlCol="0" anchor="ctr"/>
          <a:lstStyle/>
          <a:p>
            <a:pPr algn="ctr"/>
            <a:r>
              <a:t/>
            </a:r>
          </a:p>
        </p:txBody>
      </p:sp>
      <p:sp>
        <p:nvSpPr>
          <p:cNvPr id="14" name=""/>
          <p:cNvSpPr txBox="1"/>
          <p:nvPr/>
        </p:nvSpPr>
        <p:spPr>
          <a:xfrm>
            <a:off x="819150" y="2076450"/>
            <a:ext cx="10553700" cy="1352550"/>
          </a:xfrm>
          <a:prstGeom prst="rect">
            <a:avLst/>
          </a:prstGeom>
          <a:noFill/>
        </p:spPr>
        <p:txBody>
          <a:bodyPr anchorCtr="0" rtlCol="0" vert="horz" bIns="0" lIns="0" rIns="0" tIns="0">
            <a:normAutofit/>
          </a:bodyPr>
          <a:lstStyle/>
          <a:p>
            <a:pPr algn="l" rtl="0" fontAlgn="base" marL="0" marR="0" indent="0" lvl="0">
              <a:lnSpc>
                <a:spcPct val="116000"/>
              </a:lnSpc>
              <a:spcBef>
                <a:spcPts val="0"/>
              </a:spcBef>
              <a:spcAft>
                <a:spcPts val="0"/>
              </a:spcAft>
            </a:pPr>
            <a:r>
              <a:rPr lang="en-US" strike="noStrike" sz="1200" spc="0" u="none" cap="none">
                <a:solidFill>
                  <a:srgbClr val="2B2420">
                    <a:alpha val="100000"/>
                  </a:srgbClr>
                </a:solidFill>
                <a:latin typeface="Calibri"/>
              </a:rPr>
              <a:t><![CDATA[Suggest one financial and one non-financial method of motivation for each: sales staff in a car showroom; warehouse workers doing the same packing task all day; experienced software developers; part-time students working weekends in a café. Explain why each suits those staff.]]></a:t>
            </a:r>
          </a:p>
        </p:txBody>
      </p:sp>
      <p:sp>
        <p:nvSpPr>
          <p:cNvPr id="15" name="" descr=""/>
          <p:cNvSpPr/>
          <p:nvPr/>
        </p:nvSpPr>
        <p:spPr>
          <a:xfrm>
            <a:off x="552450" y="38957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552450" y="39147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7" name=""/>
          <p:cNvSpPr txBox="1"/>
          <p:nvPr/>
        </p:nvSpPr>
        <p:spPr>
          <a:xfrm>
            <a:off x="1066800" y="37909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A financial method for each group.]]></a:t>
            </a:r>
          </a:p>
        </p:txBody>
      </p:sp>
      <p:sp>
        <p:nvSpPr>
          <p:cNvPr id="18" name="" descr=""/>
          <p:cNvSpPr/>
          <p:nvPr/>
        </p:nvSpPr>
        <p:spPr>
          <a:xfrm>
            <a:off x="552450" y="44672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19" name=""/>
          <p:cNvSpPr txBox="1"/>
          <p:nvPr/>
        </p:nvSpPr>
        <p:spPr>
          <a:xfrm>
            <a:off x="552450" y="44862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20" name=""/>
          <p:cNvSpPr txBox="1"/>
          <p:nvPr/>
        </p:nvSpPr>
        <p:spPr>
          <a:xfrm>
            <a:off x="1066800" y="43624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A non-financial method for each group.]]></a:t>
            </a:r>
          </a:p>
        </p:txBody>
      </p:sp>
      <p:sp>
        <p:nvSpPr>
          <p:cNvPr id="21" name="" descr=""/>
          <p:cNvSpPr/>
          <p:nvPr/>
        </p:nvSpPr>
        <p:spPr>
          <a:xfrm>
            <a:off x="552450" y="50387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22" name=""/>
          <p:cNvSpPr txBox="1"/>
          <p:nvPr/>
        </p:nvSpPr>
        <p:spPr>
          <a:xfrm>
            <a:off x="552450" y="50577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3" name=""/>
          <p:cNvSpPr txBox="1"/>
          <p:nvPr/>
        </p:nvSpPr>
        <p:spPr>
          <a:xfrm>
            <a:off x="1066800" y="49339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Why each suits them.]]></a:t>
            </a:r>
          </a:p>
        </p:txBody>
      </p:sp>
      <p:sp>
        <p:nvSpPr>
          <p:cNvPr id="24" name="" descr=""/>
          <p:cNvSpPr/>
          <p:nvPr/>
        </p:nvSpPr>
        <p:spPr>
          <a:xfrm>
            <a:off x="552450" y="5448300"/>
            <a:ext cx="11087100" cy="838200"/>
          </a:xfrm>
          <a:prstGeom prst="roundRect">
            <a:avLst/>
          </a:prstGeom>
          <a:solidFill>
            <a:srgbClr val="8A4326">
              <a:alpha val="100000"/>
            </a:srgbClr>
          </a:solidFill>
          <a:ln w="9525">
            <a:noFill/>
          </a:ln>
        </p:spPr>
        <p:txBody>
          <a:bodyPr vertOverflow="clip" rtlCol="0" anchor="ctr"/>
          <a:lstStyle/>
          <a:p>
            <a:pPr algn="ctr"/>
            <a:r>
              <a:t/>
            </a:r>
          </a:p>
        </p:txBody>
      </p:sp>
      <p:sp>
        <p:nvSpPr>
          <p:cNvPr id="25" name=""/>
          <p:cNvSpPr txBox="1"/>
          <p:nvPr/>
        </p:nvSpPr>
        <p:spPr>
          <a:xfrm>
            <a:off x="781050" y="5562600"/>
            <a:ext cx="4762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WHAT A GOOD ANSWER SHOWS]]></a:t>
            </a:r>
          </a:p>
        </p:txBody>
      </p:sp>
      <p:sp>
        <p:nvSpPr>
          <p:cNvPr id="26" name=""/>
          <p:cNvSpPr txBox="1"/>
          <p:nvPr/>
        </p:nvSpPr>
        <p:spPr>
          <a:xfrm>
            <a:off x="781050" y="5829300"/>
            <a:ext cx="10629900" cy="3810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strike="noStrike" sz="1200" spc="0" u="none" cap="none">
                <a:solidFill>
                  <a:srgbClr val="FFFFFF">
                    <a:alpha val="100000"/>
                  </a:srgbClr>
                </a:solidFill>
                <a:latin typeface="Calibri"/>
              </a:rPr>
              <a:t><![CDATA[Suitable methods for each group - commission for car sales, job rotation for packers, autonomy for developers, flexible hours and praise for students - each justified.]]></a:t>
            </a:r>
          </a:p>
        </p:txBody>
      </p:sp>
      <p:sp>
        <p:nvSpPr>
          <p:cNvPr id="2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Can I...?]]></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human resource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4]]></a:t>
            </a:r>
          </a:p>
        </p:txBody>
      </p:sp>
      <p:sp>
        <p:nvSpPr>
          <p:cNvPr id="9" name="" descr=""/>
          <p:cNvSpPr/>
          <p:nvPr/>
        </p:nvSpPr>
        <p:spPr>
          <a:xfrm>
            <a:off x="552450" y="272415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04850" y="289560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1" name=""/>
          <p:cNvSpPr txBox="1"/>
          <p:nvPr/>
        </p:nvSpPr>
        <p:spPr>
          <a:xfrm>
            <a:off x="1104900" y="28003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why motivation matters.]]></a:t>
            </a:r>
          </a:p>
        </p:txBody>
      </p:sp>
      <p:sp>
        <p:nvSpPr>
          <p:cNvPr id="12" name="" descr=""/>
          <p:cNvSpPr/>
          <p:nvPr/>
        </p:nvSpPr>
        <p:spPr>
          <a:xfrm>
            <a:off x="552450" y="342900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704850" y="360045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4" name=""/>
          <p:cNvSpPr txBox="1"/>
          <p:nvPr/>
        </p:nvSpPr>
        <p:spPr>
          <a:xfrm>
            <a:off x="1104900" y="35052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remuneration, bonus and commission.]]></a:t>
            </a:r>
          </a:p>
        </p:txBody>
      </p:sp>
      <p:sp>
        <p:nvSpPr>
          <p:cNvPr id="15" name="" descr=""/>
          <p:cNvSpPr/>
          <p:nvPr/>
        </p:nvSpPr>
        <p:spPr>
          <a:xfrm>
            <a:off x="552450" y="413385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descr=""/>
          <p:cNvSpPr/>
          <p:nvPr/>
        </p:nvSpPr>
        <p:spPr>
          <a:xfrm>
            <a:off x="704850" y="430530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7" name=""/>
          <p:cNvSpPr txBox="1"/>
          <p:nvPr/>
        </p:nvSpPr>
        <p:spPr>
          <a:xfrm>
            <a:off x="1104900" y="42100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promotion and fringe benefits.]]></a:t>
            </a:r>
          </a:p>
        </p:txBody>
      </p:sp>
      <p:sp>
        <p:nvSpPr>
          <p:cNvPr id="18" name="" descr=""/>
          <p:cNvSpPr/>
          <p:nvPr/>
        </p:nvSpPr>
        <p:spPr>
          <a:xfrm>
            <a:off x="552450" y="483870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9" name="" descr=""/>
          <p:cNvSpPr/>
          <p:nvPr/>
        </p:nvSpPr>
        <p:spPr>
          <a:xfrm>
            <a:off x="704850" y="501015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0" name=""/>
          <p:cNvSpPr txBox="1"/>
          <p:nvPr/>
        </p:nvSpPr>
        <p:spPr>
          <a:xfrm>
            <a:off x="1104900" y="49149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profit sharing.]]></a:t>
            </a:r>
          </a:p>
        </p:txBody>
      </p:sp>
      <p:sp>
        <p:nvSpPr>
          <p:cNvPr id="21" name="" descr=""/>
          <p:cNvSpPr/>
          <p:nvPr/>
        </p:nvSpPr>
        <p:spPr>
          <a:xfrm>
            <a:off x="6210300" y="272415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6362700" y="289560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3" name=""/>
          <p:cNvSpPr txBox="1"/>
          <p:nvPr/>
        </p:nvSpPr>
        <p:spPr>
          <a:xfrm>
            <a:off x="6762750" y="28003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job rotation.]]></a:t>
            </a:r>
          </a:p>
        </p:txBody>
      </p:sp>
      <p:sp>
        <p:nvSpPr>
          <p:cNvPr id="24" name="" descr=""/>
          <p:cNvSpPr/>
          <p:nvPr/>
        </p:nvSpPr>
        <p:spPr>
          <a:xfrm>
            <a:off x="6210300" y="342900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5" name="" descr=""/>
          <p:cNvSpPr/>
          <p:nvPr/>
        </p:nvSpPr>
        <p:spPr>
          <a:xfrm>
            <a:off x="6362700" y="360045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6" name=""/>
          <p:cNvSpPr txBox="1"/>
          <p:nvPr/>
        </p:nvSpPr>
        <p:spPr>
          <a:xfrm>
            <a:off x="6762750" y="35052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job enrichment.]]></a:t>
            </a:r>
          </a:p>
        </p:txBody>
      </p:sp>
      <p:sp>
        <p:nvSpPr>
          <p:cNvPr id="27" name="" descr=""/>
          <p:cNvSpPr/>
          <p:nvPr/>
        </p:nvSpPr>
        <p:spPr>
          <a:xfrm>
            <a:off x="6210300" y="413385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8" name="" descr=""/>
          <p:cNvSpPr/>
          <p:nvPr/>
        </p:nvSpPr>
        <p:spPr>
          <a:xfrm>
            <a:off x="6362700" y="430530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9" name=""/>
          <p:cNvSpPr txBox="1"/>
          <p:nvPr/>
        </p:nvSpPr>
        <p:spPr>
          <a:xfrm>
            <a:off x="6762750" y="42100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autonomy and praise.]]></a:t>
            </a:r>
          </a:p>
        </p:txBody>
      </p:sp>
      <p:sp>
        <p:nvSpPr>
          <p:cNvPr id="30" name="" descr=""/>
          <p:cNvSpPr/>
          <p:nvPr/>
        </p:nvSpPr>
        <p:spPr>
          <a:xfrm>
            <a:off x="6210300" y="483870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31" name="" descr=""/>
          <p:cNvSpPr/>
          <p:nvPr/>
        </p:nvSpPr>
        <p:spPr>
          <a:xfrm>
            <a:off x="6362700" y="501015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32" name=""/>
          <p:cNvSpPr txBox="1"/>
          <p:nvPr/>
        </p:nvSpPr>
        <p:spPr>
          <a:xfrm>
            <a:off x="6762750" y="49149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Choose methods that suit different staff.]]></a:t>
            </a:r>
          </a:p>
        </p:txBody>
      </p:sp>
      <p:sp>
        <p:nvSpPr>
          <p:cNvPr id="3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457200"/>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2]]></a:t>
            </a:r>
          </a:p>
        </p:txBody>
      </p:sp>
      <p:sp>
        <p:nvSpPr>
          <p:cNvPr id="5" name=""/>
          <p:cNvSpPr txBox="1"/>
          <p:nvPr/>
        </p:nvSpPr>
        <p:spPr>
          <a:xfrm>
            <a:off x="552450" y="752475"/>
            <a:ext cx="11087100" cy="5524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Georgia"/>
              </a:rPr>
              <a:t><![CDATA[Summary & Exam Focus]]></a:t>
            </a:r>
          </a:p>
        </p:txBody>
      </p:sp>
      <p:sp>
        <p:nvSpPr>
          <p:cNvPr id="6" name="" descr=""/>
          <p:cNvSpPr/>
          <p:nvPr/>
        </p:nvSpPr>
        <p:spPr>
          <a:xfrm>
            <a:off x="552450" y="15525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7" name=""/>
          <p:cNvSpPr txBox="1"/>
          <p:nvPr/>
        </p:nvSpPr>
        <p:spPr>
          <a:xfrm>
            <a:off x="933450" y="14382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Motivated staff are more productive, stay longer and give better service.]]></a:t>
            </a:r>
          </a:p>
        </p:txBody>
      </p:sp>
      <p:sp>
        <p:nvSpPr>
          <p:cNvPr id="8" name="" descr=""/>
          <p:cNvSpPr/>
          <p:nvPr/>
        </p:nvSpPr>
        <p:spPr>
          <a:xfrm>
            <a:off x="552450" y="20859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9" name=""/>
          <p:cNvSpPr txBox="1"/>
          <p:nvPr/>
        </p:nvSpPr>
        <p:spPr>
          <a:xfrm>
            <a:off x="933450" y="19716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Financial methods: remuneration, bonus, commission, promotion, fringe benefits, profit sharing.]]></a:t>
            </a:r>
          </a:p>
        </p:txBody>
      </p:sp>
      <p:sp>
        <p:nvSpPr>
          <p:cNvPr id="10" name="" descr=""/>
          <p:cNvSpPr/>
          <p:nvPr/>
        </p:nvSpPr>
        <p:spPr>
          <a:xfrm>
            <a:off x="552450" y="26193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11" name=""/>
          <p:cNvSpPr txBox="1"/>
          <p:nvPr/>
        </p:nvSpPr>
        <p:spPr>
          <a:xfrm>
            <a:off x="933450" y="25050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Non-financial methods: job rotation, job enrichment, autonomy, praise.]]></a:t>
            </a:r>
          </a:p>
        </p:txBody>
      </p:sp>
      <p:sp>
        <p:nvSpPr>
          <p:cNvPr id="12" name="" descr=""/>
          <p:cNvSpPr/>
          <p:nvPr/>
        </p:nvSpPr>
        <p:spPr>
          <a:xfrm>
            <a:off x="552450" y="31527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13" name=""/>
          <p:cNvSpPr txBox="1"/>
          <p:nvPr/>
        </p:nvSpPr>
        <p:spPr>
          <a:xfrm>
            <a:off x="933450" y="30384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The best method depends on the business, the job and the people.]]></a:t>
            </a:r>
          </a:p>
        </p:txBody>
      </p:sp>
      <p:sp>
        <p:nvSpPr>
          <p:cNvPr id="14" name="" descr=""/>
          <p:cNvSpPr/>
          <p:nvPr/>
        </p:nvSpPr>
        <p:spPr>
          <a:xfrm>
            <a:off x="552450" y="4314825"/>
            <a:ext cx="11087100" cy="1666875"/>
          </a:xfrm>
          <a:prstGeom prst="roundRect">
            <a:avLst/>
          </a:prstGeom>
          <a:solidFill>
            <a:srgbClr val="603C2F">
              <a:alpha val="100000"/>
            </a:srgbClr>
          </a:solidFill>
          <a:ln w="19050">
            <a:solidFill>
              <a:srgbClr val="D8973C">
                <a:alpha val="100000"/>
              </a:srgbClr>
            </a:solidFill>
          </a:ln>
        </p:spPr>
        <p:txBody>
          <a:bodyPr vertOverflow="clip" rtlCol="0" anchor="ctr"/>
          <a:lstStyle/>
          <a:p>
            <a:pPr algn="ctr"/>
            <a:r>
              <a:t/>
            </a:r>
          </a:p>
        </p:txBody>
      </p:sp>
      <p:sp>
        <p:nvSpPr>
          <p:cNvPr id="15" name=""/>
          <p:cNvSpPr txBox="1"/>
          <p:nvPr/>
        </p:nvSpPr>
        <p:spPr>
          <a:xfrm>
            <a:off x="819150" y="4457700"/>
            <a:ext cx="10544175"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EXAM FOCUS]]></a:t>
            </a:r>
          </a:p>
        </p:txBody>
      </p:sp>
      <p:sp>
        <p:nvSpPr>
          <p:cNvPr id="16" name=""/>
          <p:cNvSpPr txBox="1"/>
          <p:nvPr/>
        </p:nvSpPr>
        <p:spPr>
          <a:xfrm>
            <a:off x="819150" y="4724400"/>
            <a:ext cx="10544175" cy="4953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b="1" i="1" strike="noStrike" sz="1600" spc="0" u="none" cap="none">
                <a:solidFill>
                  <a:srgbClr val="FFFFFF">
                    <a:alpha val="100000"/>
                  </a:srgbClr>
                </a:solidFill>
                <a:latin typeface="Georgia"/>
              </a:rPr>
              <a:t><![CDATA[Explain one benefit to a business of using non-financial methods to motivate its staff. (3 marks)]]></a:t>
            </a:r>
          </a:p>
        </p:txBody>
      </p:sp>
      <p:sp>
        <p:nvSpPr>
          <p:cNvPr id="17" name=""/>
          <p:cNvSpPr txBox="1"/>
          <p:nvPr/>
        </p:nvSpPr>
        <p:spPr>
          <a:xfrm>
            <a:off x="819150" y="5210175"/>
            <a:ext cx="10544175" cy="552450"/>
          </a:xfrm>
          <a:prstGeom prst="rect">
            <a:avLst/>
          </a:prstGeom>
          <a:noFill/>
        </p:spPr>
        <p:txBody>
          <a:bodyPr anchorCtr="0" rtlCol="0" vert="horz" bIns="0" lIns="0" rIns="0" tIns="0">
            <a:normAutofit/>
          </a:bodyPr>
          <a:lstStyle/>
          <a:p>
            <a:pPr algn="l" rtl="0" fontAlgn="base" marL="0" marR="0" indent="0" lvl="0">
              <a:lnSpc>
                <a:spcPct val="110000"/>
              </a:lnSpc>
              <a:spcBef>
                <a:spcPts val="0"/>
              </a:spcBef>
              <a:spcAft>
                <a:spcPts val="0"/>
              </a:spcAft>
            </a:pPr>
            <a:r>
              <a:rPr lang="en-US" strike="noStrike" sz="1300" spc="0" u="none" cap="none">
                <a:solidFill>
                  <a:srgbClr val="E4D2BB">
                    <a:alpha val="100000"/>
                  </a:srgbClr>
                </a:solidFill>
                <a:latin typeface="Calibri"/>
              </a:rPr>
              <a:t><![CDATA[Match the method to the staff in the question - commission suits sales staff, but not a nurse or a warehouse packer.]]></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Exam Practice: Motivatio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human resource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Answer all questions. Use the context of the business in the question where one is given. · 25 minutes]]></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Question 1 · 1 mark · Defin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Define the term 'commission'.]]></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Question 2 · 1 mark · Stat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State one non-financial method of motivation.]]></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Question 3 · 3 marks · Explai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Explain one benefit to a business of using non-financial methods to motivate its staff.]]></a:t>
            </a:r>
          </a:p>
        </p:txBody>
      </p:sp>
      <p:sp>
        <p:nvSpPr>
          <p:cNvPr id="19"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Question 4 · 12 marks · Evaluat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Evaluate whether CallDirect Ltd should use financial or non-financial methods to motivate its staff.]]></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1 · 1 mark · Defin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human resource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4]]></a:t>
            </a:r>
          </a:p>
        </p:txBody>
      </p:sp>
      <p:sp>
        <p:nvSpPr>
          <p:cNvPr id="9" name="" descr=""/>
          <p:cNvSpPr/>
          <p:nvPr/>
        </p:nvSpPr>
        <p:spPr>
          <a:xfrm>
            <a:off x="552450" y="1866900"/>
            <a:ext cx="11087100" cy="14287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FD9B6">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8A4326">
                    <a:alpha val="100000"/>
                  </a:srgbClr>
                </a:solidFill>
                <a:latin typeface="Georgia"/>
              </a:rPr>
              <a:t><![CDATA[Define the term 'commission'.]]></a:t>
            </a:r>
          </a:p>
        </p:txBody>
      </p:sp>
      <p:sp>
        <p:nvSpPr>
          <p:cNvPr id="12" name="" descr=""/>
          <p:cNvSpPr/>
          <p:nvPr/>
        </p:nvSpPr>
        <p:spPr>
          <a:xfrm>
            <a:off x="552450" y="3524250"/>
            <a:ext cx="11087100" cy="1066800"/>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Define. Worth 1 mark,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1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human resource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1 mark available. Award a mark for each point made.]]></a:t>
            </a:r>
          </a:p>
        </p:txBody>
      </p:sp>
      <p:sp>
        <p:nvSpPr>
          <p:cNvPr id="10" name="" descr=""/>
          <p:cNvSpPr/>
          <p:nvPr/>
        </p:nvSpPr>
        <p:spPr>
          <a:xfrm>
            <a:off x="552450" y="365760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417195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Percentage of sales paid to the salesperso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2 · 1 mark · Stat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human resource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4]]></a:t>
            </a:r>
          </a:p>
        </p:txBody>
      </p:sp>
      <p:sp>
        <p:nvSpPr>
          <p:cNvPr id="9" name="" descr=""/>
          <p:cNvSpPr/>
          <p:nvPr/>
        </p:nvSpPr>
        <p:spPr>
          <a:xfrm>
            <a:off x="552450" y="1866900"/>
            <a:ext cx="11087100" cy="14287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FD9B6">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8A4326">
                    <a:alpha val="100000"/>
                  </a:srgbClr>
                </a:solidFill>
                <a:latin typeface="Georgia"/>
              </a:rPr>
              <a:t><![CDATA[State one non-financial method of motivation.]]></a:t>
            </a:r>
          </a:p>
        </p:txBody>
      </p:sp>
      <p:sp>
        <p:nvSpPr>
          <p:cNvPr id="12" name="" descr=""/>
          <p:cNvSpPr/>
          <p:nvPr/>
        </p:nvSpPr>
        <p:spPr>
          <a:xfrm>
            <a:off x="552450" y="3524250"/>
            <a:ext cx="11087100" cy="1066800"/>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State. Worth 1 mark,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2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human resource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1 mark available. Award a mark for each point made.]]></a:t>
            </a:r>
          </a:p>
        </p:txBody>
      </p:sp>
      <p:sp>
        <p:nvSpPr>
          <p:cNvPr id="10" name="" descr=""/>
          <p:cNvSpPr/>
          <p:nvPr/>
        </p:nvSpPr>
        <p:spPr>
          <a:xfrm>
            <a:off x="552450" y="365760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417195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Any one of: job rotation; job enrichment; autonomy; praise / recognitio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3 · 3 marks · Explai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human resource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4]]></a:t>
            </a:r>
          </a:p>
        </p:txBody>
      </p:sp>
      <p:sp>
        <p:nvSpPr>
          <p:cNvPr id="9" name="" descr=""/>
          <p:cNvSpPr/>
          <p:nvPr/>
        </p:nvSpPr>
        <p:spPr>
          <a:xfrm>
            <a:off x="552450" y="1866900"/>
            <a:ext cx="11087100" cy="14287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FD9B6">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8A4326">
                    <a:alpha val="100000"/>
                  </a:srgbClr>
                </a:solidFill>
                <a:latin typeface="Georgia"/>
              </a:rPr>
              <a:t><![CDATA[Explain one benefit to a business of using non-financial methods to motivate its staff.]]></a:t>
            </a:r>
          </a:p>
        </p:txBody>
      </p:sp>
      <p:sp>
        <p:nvSpPr>
          <p:cNvPr id="12" name="" descr=""/>
          <p:cNvSpPr/>
          <p:nvPr/>
        </p:nvSpPr>
        <p:spPr>
          <a:xfrm>
            <a:off x="552450" y="3524250"/>
            <a:ext cx="11087100" cy="1066800"/>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Explain. Worth 3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3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human resource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3 marks available. Award a mark for each point made.]]></a:t>
            </a:r>
          </a:p>
        </p:txBody>
      </p:sp>
      <p:sp>
        <p:nvSpPr>
          <p:cNvPr id="10" name="" descr=""/>
          <p:cNvSpPr/>
          <p:nvPr/>
        </p:nvSpPr>
        <p:spPr>
          <a:xfrm>
            <a:off x="552450" y="22669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200" spc="0" u="none" cap="none">
                <a:solidFill>
                  <a:srgbClr val="8A4326">
                    <a:alpha val="100000"/>
                  </a:srgbClr>
                </a:solidFill>
                <a:latin typeface="Georgia"/>
              </a:rPr>
              <a:t><![CDATA[A benefit identified, e.g. cheap / more interesting work / staff feel trusted / builds skill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3" name="" descr=""/>
          <p:cNvSpPr/>
          <p:nvPr/>
        </p:nvSpPr>
        <p:spPr>
          <a:xfrm>
            <a:off x="552450" y="365760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First linked point of explanatio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6" name="" descr=""/>
          <p:cNvSpPr/>
          <p:nvPr/>
        </p:nvSpPr>
        <p:spPr>
          <a:xfrm>
            <a:off x="552450" y="50482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Second linked point of explanatio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4 · 12 marks · Evaluat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human resource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4]]></a:t>
            </a:r>
          </a:p>
        </p:txBody>
      </p:sp>
      <p:sp>
        <p:nvSpPr>
          <p:cNvPr id="9" name="" descr=""/>
          <p:cNvSpPr/>
          <p:nvPr/>
        </p:nvSpPr>
        <p:spPr>
          <a:xfrm>
            <a:off x="552450" y="1866900"/>
            <a:ext cx="11087100" cy="14859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FD9B6">
                    <a:alpha val="100000"/>
                  </a:srgbClr>
                </a:solidFill>
                <a:latin typeface="Georgia"/>
              </a:rPr>
              <a:t><![CDATA[“]]></a:t>
            </a:r>
          </a:p>
        </p:txBody>
      </p:sp>
      <p:sp>
        <p:nvSpPr>
          <p:cNvPr id="11" name=""/>
          <p:cNvSpPr txBox="1"/>
          <p:nvPr/>
        </p:nvSpPr>
        <p:spPr>
          <a:xfrm>
            <a:off x="1428750" y="2057400"/>
            <a:ext cx="9848850" cy="6667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8A4326">
                    <a:alpha val="100000"/>
                  </a:srgbClr>
                </a:solidFill>
                <a:latin typeface="Georgia"/>
              </a:rPr>
              <a:t><![CDATA[Evaluate whether CallDirect Ltd should use financial or non-financial methods to motivate its staff.]]></a:t>
            </a:r>
          </a:p>
        </p:txBody>
      </p:sp>
      <p:sp>
        <p:nvSpPr>
          <p:cNvPr id="12" name=""/>
          <p:cNvSpPr txBox="1"/>
          <p:nvPr/>
        </p:nvSpPr>
        <p:spPr>
          <a:xfrm>
            <a:off x="1428750" y="2895600"/>
            <a:ext cx="9848850" cy="3429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0" u="none" cap="none">
                <a:solidFill>
                  <a:srgbClr val="D8973C">
                    <a:alpha val="100000"/>
                  </a:srgbClr>
                </a:solidFill>
                <a:latin typeface="Calibri"/>
              </a:rPr>
              <a:t><![CDATA[—  CallDirect Ltd runs a customer contact centre with 150 staff who answer phone calls all day. Staff turnover is 45% a year, and a staff survey says the work is "boring and…]]></a:t>
            </a:r>
          </a:p>
        </p:txBody>
      </p:sp>
      <p:sp>
        <p:nvSpPr>
          <p:cNvPr id="13" name="" descr=""/>
          <p:cNvSpPr/>
          <p:nvPr/>
        </p:nvSpPr>
        <p:spPr>
          <a:xfrm>
            <a:off x="552450" y="3581400"/>
            <a:ext cx="11087100" cy="1066800"/>
          </a:xfrm>
          <a:prstGeom prst="roundRect">
            <a:avLst/>
          </a:prstGeom>
          <a:solidFill>
            <a:srgbClr val="8A4326">
              <a:alpha val="100000"/>
            </a:srgbClr>
          </a:solidFill>
          <a:ln w="9525">
            <a:noFill/>
          </a:ln>
        </p:spPr>
        <p:txBody>
          <a:bodyPr vertOverflow="clip" rtlCol="0" anchor="ctr"/>
          <a:lstStyle/>
          <a:p>
            <a:pPr algn="ctr"/>
            <a:r>
              <a:t/>
            </a:r>
          </a:p>
        </p:txBody>
      </p:sp>
      <p:sp>
        <p:nvSpPr>
          <p:cNvPr id="14" name=""/>
          <p:cNvSpPr txBox="1"/>
          <p:nvPr/>
        </p:nvSpPr>
        <p:spPr>
          <a:xfrm>
            <a:off x="819150" y="373380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HOW TO ANSWER IT]]></a:t>
            </a:r>
          </a:p>
        </p:txBody>
      </p:sp>
      <p:sp>
        <p:nvSpPr>
          <p:cNvPr id="15" name=""/>
          <p:cNvSpPr txBox="1"/>
          <p:nvPr/>
        </p:nvSpPr>
        <p:spPr>
          <a:xfrm>
            <a:off x="819150" y="400050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Evaluate. Worth 12 marks, so plan before writing.]]></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4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human resource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12 marks available. Award a mark for each point made.]]></a:t>
            </a:r>
          </a:p>
        </p:txBody>
      </p:sp>
      <p:sp>
        <p:nvSpPr>
          <p:cNvPr id="10" name="" descr=""/>
          <p:cNvSpPr/>
          <p:nvPr/>
        </p:nvSpPr>
        <p:spPr>
          <a:xfrm>
            <a:off x="552450" y="22669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200" spc="0" u="none" cap="none">
                <a:solidFill>
                  <a:srgbClr val="8A4326">
                    <a:alpha val="100000"/>
                  </a:srgbClr>
                </a:solidFill>
                <a:latin typeface="Georgia"/>
              </a:rPr>
              <a:t><![CDATA[AO2 (Application, 4 marks): uses the context - 150 staff, 45% turnover, survey comments, pay similar to rival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Level 1-4]]></a:t>
            </a:r>
          </a:p>
        </p:txBody>
      </p:sp>
      <p:sp>
        <p:nvSpPr>
          <p:cNvPr id="13" name="" descr=""/>
          <p:cNvSpPr/>
          <p:nvPr/>
        </p:nvSpPr>
        <p:spPr>
          <a:xfrm>
            <a:off x="552450" y="365760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AO3a (Analysis, 4 marks): chains of reasoning about financial and non-financial method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Level 1-4]]></a:t>
            </a:r>
          </a:p>
        </p:txBody>
      </p:sp>
      <p:sp>
        <p:nvSpPr>
          <p:cNvPr id="16" name="" descr=""/>
          <p:cNvSpPr/>
          <p:nvPr/>
        </p:nvSpPr>
        <p:spPr>
          <a:xfrm>
            <a:off x="552450" y="50482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AO3b (Evaluation, 4 marks): a supported judgement, with "it depends o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Level 1-4]]></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theme/theme1.xml><?xml version="1.0" encoding="utf-8"?>
<a:theme xmlns:a="http://schemas.openxmlformats.org/drawingml/2006/main" name="Theme80">
  <a:themeElements>
    <a:clrScheme name="Theme8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Lesson Pack Maker</dc:creator>
  <cp:lastModifiedBy>Unknown Creator</cp:lastModifiedBy>
  <dcterms:created xsi:type="dcterms:W3CDTF">2026-09-28T07:21:10Z</dcterms:created>
  <dcterms:modified xsi:type="dcterms:W3CDTF">2026-09-28T07:21:10Z</dcterms:modified>
  <dc:title>Motivation</dc:title>
  <dc:description>Generated from a pasted lesson-pack script.</dc:description>
  <dc:subject>Making human resource decisions</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penRevise drawing">
    <vt:i4>3</vt:i4>
  </property>
</Properties>
</file>