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1516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fd3e9d85de8a24d3040f8a36b7f0eb6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50a13989ecd450ff0d5cd224a71d399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2dff9686895a87c71ac936201f27c1a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b90e4c59112e8c3b7ad9f7543d9c4ee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7.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d9da319243440ad8658140139d245ad38.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8418e078918ccdc86c7b1a53a9f0f229.png"/>
  <Relationship Id="rId3" Type="http://schemas.openxmlformats.org/officeDocument/2006/relationships/image" Target="../media/6418ab22169e8b0029bd341403dab73258337a8110.jp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057fcaee56539ae607cadaeaf1ad2511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f4030a334d3764884e6da86fa0e5871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5273257b5a2527311316a3a1ccdd91d1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f4030a334d3764884e6da86fa0e5871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7ccfa22434dc9aab1b932daca83a84017.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1da7d14871f818b8f2f1c327a1b7615a18.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2f4030a334d3764884e6da86fa0e58719.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31b8aa1d40c9302c7a4452f3d85231d20.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327143d4ded8302cc9e59d097a3680421.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cd908ecda4f5d7893ecfef94632e06c22.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Number problems and reasoning]]></a:t>
            </a:r>
          </a:p>
        </p:txBody>
      </p:sp>
      <p:sp>
        <p:nvSpPr>
          <p:cNvPr id="7" name="" descr=""/>
          <p:cNvSpPr/>
          <p:nvPr/>
        </p:nvSpPr>
        <p:spPr>
          <a:xfrm>
            <a:off x="5086350" y="5076825"/>
            <a:ext cx="2009775" cy="28575"/>
          </a:xfrm>
          <a:prstGeom prst="rect">
            <a:avLst/>
          </a:prstGeom>
          <a:solidFill>
            <a:srgbClr val="3063A7">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DE1E6">
                    <a:alpha val="100000"/>
                  </a:srgbClr>
                </a:solidFill>
                <a:latin typeface="Calibri"/>
              </a:rPr>
              <a:t><![CDATA[Number]]></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81ACE4">
                    <a:alpha val="100000"/>
                  </a:srgbClr>
                </a:solidFill>
                <a:latin typeface="Calibri"/>
              </a:rPr>
              <a:t><![CDATA[Lesson 1 of 7]]></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Before We Star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3 × 4 × 5.]]></a:t>
            </a:r>
          </a:p>
        </p:txBody>
      </p:sp>
      <p:sp>
        <p:nvSpPr>
          <p:cNvPr id="14" name="" descr=""/>
          <p:cNvSpPr/>
          <p:nvPr/>
        </p:nvSpPr>
        <p:spPr>
          <a:xfrm>
            <a:off x="552450" y="30765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6 × 5 × 4.]]></a:t>
            </a:r>
          </a:p>
        </p:txBody>
      </p:sp>
      <p:sp>
        <p:nvSpPr>
          <p:cNvPr id="18" name="" descr=""/>
          <p:cNvSpPr/>
          <p:nvPr/>
        </p:nvSpPr>
        <p:spPr>
          <a:xfrm>
            <a:off x="552450" y="38957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A coin is flipped. How many possible outcomes are there?]]></a:t>
            </a:r>
          </a:p>
        </p:txBody>
      </p:sp>
      <p:sp>
        <p:nvSpPr>
          <p:cNvPr id="22" name="" descr=""/>
          <p:cNvSpPr/>
          <p:nvPr/>
        </p:nvSpPr>
        <p:spPr>
          <a:xfrm>
            <a:off x="552450" y="471487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A dice is rolled. How many possible outcomes are there?]]></a:t>
            </a:r>
          </a:p>
        </p:txBody>
      </p:sp>
      <p:sp>
        <p:nvSpPr>
          <p:cNvPr id="26" name="" descr=""/>
          <p:cNvSpPr/>
          <p:nvPr/>
        </p:nvSpPr>
        <p:spPr>
          <a:xfrm>
            <a:off x="552450" y="5534025"/>
            <a:ext cx="11087100" cy="7429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ist every two-digit number you can make from the digits 1 and 2, using each digit once.]]></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Before We Start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9145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3 × 4 × 5.]]></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60]]></a:t>
            </a:r>
          </a:p>
        </p:txBody>
      </p:sp>
      <p:sp>
        <p:nvSpPr>
          <p:cNvPr id="13" name="" descr=""/>
          <p:cNvSpPr/>
          <p:nvPr/>
        </p:nvSpPr>
        <p:spPr>
          <a:xfrm>
            <a:off x="552450" y="280035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Work out 6 × 5 × 4.]]></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20]]></a:t>
            </a:r>
          </a:p>
        </p:txBody>
      </p:sp>
      <p:sp>
        <p:nvSpPr>
          <p:cNvPr id="17" name="" descr=""/>
          <p:cNvSpPr/>
          <p:nvPr/>
        </p:nvSpPr>
        <p:spPr>
          <a:xfrm>
            <a:off x="552450" y="368617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A coin is flipped. How many possible outcomes are ther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2: heads or tails.]]></a:t>
            </a:r>
          </a:p>
        </p:txBody>
      </p:sp>
      <p:sp>
        <p:nvSpPr>
          <p:cNvPr id="21" name="" descr=""/>
          <p:cNvSpPr/>
          <p:nvPr/>
        </p:nvSpPr>
        <p:spPr>
          <a:xfrm>
            <a:off x="552450" y="4572000"/>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A dice is rolled. How many possible outcomes are ther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6]]></a:t>
            </a:r>
          </a:p>
        </p:txBody>
      </p:sp>
      <p:sp>
        <p:nvSpPr>
          <p:cNvPr id="25" name="" descr=""/>
          <p:cNvSpPr/>
          <p:nvPr/>
        </p:nvSpPr>
        <p:spPr>
          <a:xfrm>
            <a:off x="552450" y="5457825"/>
            <a:ext cx="11087100" cy="809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3D7FD6">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2B3038">
                    <a:alpha val="100000"/>
                  </a:srgbClr>
                </a:solidFill>
                <a:latin typeface="Georgia"/>
              </a:rPr>
              <a:t><![CDATA[List every two-digit number you can make from the digits 1 and 2, using each digit once.]]></a:t>
            </a:r>
          </a:p>
          <a:p>
            <a:pPr algn="l" rtl="0" fontAlgn="ctr" marL="0" marR="0" indent="0" lvl="0">
              <a:lnSpc>
                <a:spcPct val="110000"/>
              </a:lnSpc>
              <a:spcBef>
                <a:spcPts val="0"/>
              </a:spcBef>
              <a:spcAft>
                <a:spcPts val="0"/>
              </a:spcAft>
            </a:pPr>
            <a:r>
              <a:rPr lang="en-US" strike="noStrike" sz="1300" spc="0" u="none" cap="none">
                <a:solidFill>
                  <a:srgbClr val="3D7FD6">
                    <a:alpha val="100000"/>
                  </a:srgbClr>
                </a:solidFill>
                <a:latin typeface="Calibri"/>
              </a:rPr>
              <a:t><![CDATA[12 and 21]]></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20097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819150" y="21526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819150" y="21526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1]]></a:t>
            </a:r>
          </a:p>
        </p:txBody>
      </p:sp>
      <p:sp>
        <p:nvSpPr>
          <p:cNvPr id="12" name=""/>
          <p:cNvSpPr txBox="1"/>
          <p:nvPr/>
        </p:nvSpPr>
        <p:spPr>
          <a:xfrm>
            <a:off x="1781175" y="20097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List all the possible outcomes of a situation systematically.]]></a:t>
            </a:r>
          </a:p>
        </p:txBody>
      </p:sp>
      <p:sp>
        <p:nvSpPr>
          <p:cNvPr id="13" name="" descr=""/>
          <p:cNvSpPr/>
          <p:nvPr/>
        </p:nvSpPr>
        <p:spPr>
          <a:xfrm>
            <a:off x="552450" y="287655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819150" y="301942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5" name=""/>
          <p:cNvSpPr txBox="1"/>
          <p:nvPr/>
        </p:nvSpPr>
        <p:spPr>
          <a:xfrm>
            <a:off x="819150" y="301942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2]]></a:t>
            </a:r>
          </a:p>
        </p:txBody>
      </p:sp>
      <p:sp>
        <p:nvSpPr>
          <p:cNvPr id="16" name=""/>
          <p:cNvSpPr txBox="1"/>
          <p:nvPr/>
        </p:nvSpPr>
        <p:spPr>
          <a:xfrm>
            <a:off x="1781175" y="287655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Use the product rule to count outcomes without listing them. (Higher)]]></a:t>
            </a:r>
          </a:p>
        </p:txBody>
      </p:sp>
      <p:sp>
        <p:nvSpPr>
          <p:cNvPr id="17" name="" descr=""/>
          <p:cNvSpPr/>
          <p:nvPr/>
        </p:nvSpPr>
        <p:spPr>
          <a:xfrm>
            <a:off x="552450" y="374332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descr=""/>
          <p:cNvSpPr/>
          <p:nvPr/>
        </p:nvSpPr>
        <p:spPr>
          <a:xfrm>
            <a:off x="819150" y="388620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9" name=""/>
          <p:cNvSpPr txBox="1"/>
          <p:nvPr/>
        </p:nvSpPr>
        <p:spPr>
          <a:xfrm>
            <a:off x="819150" y="388620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3]]></a:t>
            </a:r>
          </a:p>
        </p:txBody>
      </p:sp>
      <p:sp>
        <p:nvSpPr>
          <p:cNvPr id="20" name=""/>
          <p:cNvSpPr txBox="1"/>
          <p:nvPr/>
        </p:nvSpPr>
        <p:spPr>
          <a:xfrm>
            <a:off x="1781175" y="374332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unt arrangements when items cannot be used twice. (Higher)]]></a:t>
            </a:r>
          </a:p>
        </p:txBody>
      </p:sp>
      <p:sp>
        <p:nvSpPr>
          <p:cNvPr id="21" name="" descr=""/>
          <p:cNvSpPr/>
          <p:nvPr/>
        </p:nvSpPr>
        <p:spPr>
          <a:xfrm>
            <a:off x="552450" y="4610100"/>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819150" y="4752975"/>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819150" y="4752975"/>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4]]></a:t>
            </a:r>
          </a:p>
        </p:txBody>
      </p:sp>
      <p:sp>
        <p:nvSpPr>
          <p:cNvPr id="24" name=""/>
          <p:cNvSpPr txBox="1"/>
          <p:nvPr/>
        </p:nvSpPr>
        <p:spPr>
          <a:xfrm>
            <a:off x="1781175" y="4610100"/>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Solve counting problems with restrictions. (Higher)]]></a:t>
            </a:r>
          </a:p>
        </p:txBody>
      </p:sp>
      <p:sp>
        <p:nvSpPr>
          <p:cNvPr id="25" name="" descr=""/>
          <p:cNvSpPr/>
          <p:nvPr/>
        </p:nvSpPr>
        <p:spPr>
          <a:xfrm>
            <a:off x="552450" y="5476875"/>
            <a:ext cx="11087100" cy="79057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6" name="" descr=""/>
          <p:cNvSpPr/>
          <p:nvPr/>
        </p:nvSpPr>
        <p:spPr>
          <a:xfrm>
            <a:off x="819150" y="5619750"/>
            <a:ext cx="504825" cy="504825"/>
          </a:xfrm>
          <a:prstGeom prst="ellipse">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7" name=""/>
          <p:cNvSpPr txBox="1"/>
          <p:nvPr/>
        </p:nvSpPr>
        <p:spPr>
          <a:xfrm>
            <a:off x="819150" y="5619750"/>
            <a:ext cx="504825" cy="50482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2B3038">
                    <a:alpha val="100000"/>
                  </a:srgbClr>
                </a:solidFill>
                <a:latin typeface="Georgia"/>
              </a:rPr>
              <a:t><![CDATA[5]]></a:t>
            </a:r>
          </a:p>
        </p:txBody>
      </p:sp>
      <p:sp>
        <p:nvSpPr>
          <p:cNvPr id="28" name=""/>
          <p:cNvSpPr txBox="1"/>
          <p:nvPr/>
        </p:nvSpPr>
        <p:spPr>
          <a:xfrm>
            <a:off x="1781175" y="5476875"/>
            <a:ext cx="9582150" cy="79057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F2227">
                    <a:alpha val="100000"/>
                  </a:srgbClr>
                </a:solidFill>
                <a:latin typeface="Calibri"/>
              </a:rPr>
              <a:t><![CDATA[Count the pairs that can be chosen from a group. (Higher)]]></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Listing Systematicall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systematic list follows a pattern, so that no outcome is missed and none is written twic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Fix the first choic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Keep the first item the same and work through every option for the second.]]></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hen move o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hange the first item and repeat the same pattern.]]></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Use lette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rite S for soup, C for chicken and so on - it is quicker and clearer.]]></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Count at the end]]></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Once the list is complete, count i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Systematic Li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A café offers 2 starters (Soup, Melon) and 3 mains (Chicken, Fish, Pasta).]]></a:t>
            </a:r>
          </a:p>
        </p:txBody>
      </p:sp>
      <p:sp>
        <p:nvSpPr>
          <p:cNvPr id="10" name="" descr=""/>
          <p:cNvSpPr/>
          <p:nvPr/>
        </p:nvSpPr>
        <p:spPr>
          <a:xfrm>
            <a:off x="552450" y="2228850"/>
            <a:ext cx="11087100" cy="438150"/>
          </a:xfrm>
          <a:prstGeom prst="rect">
            <a:avLst/>
          </a:prstGeom>
          <a:solidFill>
            <a:srgbClr val="2B3038">
              <a:alpha val="100000"/>
            </a:srgbClr>
          </a:solidFill>
          <a:ln w="9525">
            <a:noFill/>
          </a:ln>
        </p:spPr>
        <p:txBody>
          <a:bodyPr vertOverflow="clip" rtlCol="0" anchor="ctr"/>
          <a:lstStyle/>
          <a:p>
            <a:pPr algn="ctr"/>
            <a:r>
              <a:t/>
            </a:r>
          </a:p>
        </p:txBody>
      </p:sp>
      <p:sp>
        <p:nvSpPr>
          <p:cNvPr id="11" name=""/>
          <p:cNvSpPr txBox="1"/>
          <p:nvPr/>
        </p:nvSpPr>
        <p:spPr>
          <a:xfrm>
            <a:off x="68580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Starter]]></a:t>
            </a:r>
          </a:p>
        </p:txBody>
      </p:sp>
      <p:sp>
        <p:nvSpPr>
          <p:cNvPr id="12" name=""/>
          <p:cNvSpPr txBox="1"/>
          <p:nvPr/>
        </p:nvSpPr>
        <p:spPr>
          <a:xfrm>
            <a:off x="345757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ith Chicken]]></a:t>
            </a:r>
          </a:p>
        </p:txBody>
      </p:sp>
      <p:sp>
        <p:nvSpPr>
          <p:cNvPr id="13" name=""/>
          <p:cNvSpPr txBox="1"/>
          <p:nvPr/>
        </p:nvSpPr>
        <p:spPr>
          <a:xfrm>
            <a:off x="6229350"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ith Fish]]></a:t>
            </a:r>
          </a:p>
        </p:txBody>
      </p:sp>
      <p:sp>
        <p:nvSpPr>
          <p:cNvPr id="14" name=""/>
          <p:cNvSpPr txBox="1"/>
          <p:nvPr/>
        </p:nvSpPr>
        <p:spPr>
          <a:xfrm>
            <a:off x="9001125" y="2228850"/>
            <a:ext cx="2505075"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With Pasta]]></a:t>
            </a:r>
          </a:p>
        </p:txBody>
      </p:sp>
      <p:sp>
        <p:nvSpPr>
          <p:cNvPr id="15" name="" descr=""/>
          <p:cNvSpPr/>
          <p:nvPr/>
        </p:nvSpPr>
        <p:spPr>
          <a:xfrm>
            <a:off x="552450" y="26670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16" name="" descr=""/>
          <p:cNvSpPr/>
          <p:nvPr/>
        </p:nvSpPr>
        <p:spPr>
          <a:xfrm>
            <a:off x="552450" y="33242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17" name=""/>
          <p:cNvSpPr txBox="1"/>
          <p:nvPr/>
        </p:nvSpPr>
        <p:spPr>
          <a:xfrm>
            <a:off x="68580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Soup (S)]]></a:t>
            </a:r>
          </a:p>
        </p:txBody>
      </p:sp>
      <p:sp>
        <p:nvSpPr>
          <p:cNvPr id="18" name=""/>
          <p:cNvSpPr txBox="1"/>
          <p:nvPr/>
        </p:nvSpPr>
        <p:spPr>
          <a:xfrm>
            <a:off x="345757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SC]]></a:t>
            </a:r>
          </a:p>
        </p:txBody>
      </p:sp>
      <p:sp>
        <p:nvSpPr>
          <p:cNvPr id="19" name=""/>
          <p:cNvSpPr txBox="1"/>
          <p:nvPr/>
        </p:nvSpPr>
        <p:spPr>
          <a:xfrm>
            <a:off x="6229350"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SF]]></a:t>
            </a:r>
          </a:p>
        </p:txBody>
      </p:sp>
      <p:sp>
        <p:nvSpPr>
          <p:cNvPr id="20" name=""/>
          <p:cNvSpPr txBox="1"/>
          <p:nvPr/>
        </p:nvSpPr>
        <p:spPr>
          <a:xfrm>
            <a:off x="9001125" y="26670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SP]]></a:t>
            </a:r>
          </a:p>
        </p:txBody>
      </p:sp>
      <p:sp>
        <p:nvSpPr>
          <p:cNvPr id="21"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2" name="" descr=""/>
          <p:cNvSpPr/>
          <p:nvPr/>
        </p:nvSpPr>
        <p:spPr>
          <a:xfrm>
            <a:off x="552450" y="399097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3" name=""/>
          <p:cNvSpPr txBox="1"/>
          <p:nvPr/>
        </p:nvSpPr>
        <p:spPr>
          <a:xfrm>
            <a:off x="68580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Melon (M)]]></a:t>
            </a:r>
          </a:p>
        </p:txBody>
      </p:sp>
      <p:sp>
        <p:nvSpPr>
          <p:cNvPr id="24" name=""/>
          <p:cNvSpPr txBox="1"/>
          <p:nvPr/>
        </p:nvSpPr>
        <p:spPr>
          <a:xfrm>
            <a:off x="345757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MC]]></a:t>
            </a:r>
          </a:p>
        </p:txBody>
      </p:sp>
      <p:sp>
        <p:nvSpPr>
          <p:cNvPr id="25" name=""/>
          <p:cNvSpPr txBox="1"/>
          <p:nvPr/>
        </p:nvSpPr>
        <p:spPr>
          <a:xfrm>
            <a:off x="6229350"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MF]]></a:t>
            </a:r>
          </a:p>
        </p:txBody>
      </p:sp>
      <p:sp>
        <p:nvSpPr>
          <p:cNvPr id="26" name=""/>
          <p:cNvSpPr txBox="1"/>
          <p:nvPr/>
        </p:nvSpPr>
        <p:spPr>
          <a:xfrm>
            <a:off x="9001125" y="333375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MP]]></a:t>
            </a:r>
          </a:p>
        </p:txBody>
      </p:sp>
      <p:sp>
        <p:nvSpPr>
          <p:cNvPr id="27" name="" descr=""/>
          <p:cNvSpPr/>
          <p:nvPr/>
        </p:nvSpPr>
        <p:spPr>
          <a:xfrm>
            <a:off x="552450" y="4000500"/>
            <a:ext cx="11087100" cy="666750"/>
          </a:xfrm>
          <a:prstGeom prst="rect">
            <a:avLst/>
          </a:prstGeom>
          <a:solidFill>
            <a:srgbClr val="F2F4F7">
              <a:alpha val="100000"/>
            </a:srgbClr>
          </a:solidFill>
          <a:ln w="9525">
            <a:noFill/>
          </a:ln>
        </p:spPr>
        <p:txBody>
          <a:bodyPr vertOverflow="clip" rtlCol="0" anchor="ctr"/>
          <a:lstStyle/>
          <a:p>
            <a:pPr algn="ctr"/>
            <a:r>
              <a:t/>
            </a:r>
          </a:p>
        </p:txBody>
      </p:sp>
      <p:sp>
        <p:nvSpPr>
          <p:cNvPr id="28" name="" descr=""/>
          <p:cNvSpPr/>
          <p:nvPr/>
        </p:nvSpPr>
        <p:spPr>
          <a:xfrm>
            <a:off x="552450" y="4657725"/>
            <a:ext cx="11087100" cy="9525"/>
          </a:xfrm>
          <a:prstGeom prst="rect">
            <a:avLst/>
          </a:prstGeom>
          <a:solidFill>
            <a:srgbClr val="D2D7DE">
              <a:alpha val="100000"/>
            </a:srgbClr>
          </a:solidFill>
          <a:ln w="9525">
            <a:noFill/>
          </a:ln>
        </p:spPr>
        <p:txBody>
          <a:bodyPr vertOverflow="clip" rtlCol="0" anchor="ctr"/>
          <a:lstStyle/>
          <a:p>
            <a:pPr algn="ctr"/>
            <a:r>
              <a:t/>
            </a:r>
          </a:p>
        </p:txBody>
      </p:sp>
      <p:sp>
        <p:nvSpPr>
          <p:cNvPr id="29" name=""/>
          <p:cNvSpPr txBox="1"/>
          <p:nvPr/>
        </p:nvSpPr>
        <p:spPr>
          <a:xfrm>
            <a:off x="68580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100" spc="0" u="none" cap="none">
                <a:solidFill>
                  <a:srgbClr val="2B3038">
                    <a:alpha val="100000"/>
                  </a:srgbClr>
                </a:solidFill>
                <a:latin typeface="Georgia"/>
              </a:rPr>
              <a:t><![CDATA[Total]]></a:t>
            </a:r>
          </a:p>
        </p:txBody>
      </p:sp>
      <p:sp>
        <p:nvSpPr>
          <p:cNvPr id="30" name=""/>
          <p:cNvSpPr txBox="1"/>
          <p:nvPr/>
        </p:nvSpPr>
        <p:spPr>
          <a:xfrm>
            <a:off x="345757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 rows]]></a:t>
            </a:r>
          </a:p>
        </p:txBody>
      </p:sp>
      <p:sp>
        <p:nvSpPr>
          <p:cNvPr id="31" name=""/>
          <p:cNvSpPr txBox="1"/>
          <p:nvPr/>
        </p:nvSpPr>
        <p:spPr>
          <a:xfrm>
            <a:off x="6229350"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3 columns]]></a:t>
            </a:r>
          </a:p>
        </p:txBody>
      </p:sp>
      <p:sp>
        <p:nvSpPr>
          <p:cNvPr id="32" name=""/>
          <p:cNvSpPr txBox="1"/>
          <p:nvPr/>
        </p:nvSpPr>
        <p:spPr>
          <a:xfrm>
            <a:off x="9001125" y="4000500"/>
            <a:ext cx="2505075"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100" spc="0" u="none" cap="none">
                <a:solidFill>
                  <a:srgbClr val="1F2227">
                    <a:alpha val="100000"/>
                  </a:srgbClr>
                </a:solidFill>
                <a:latin typeface="Calibri"/>
              </a:rPr>
              <a:t><![CDATA[2 × 3 = 6 meals]]></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ONE  ·  HIGHER]]></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The Product Rule]]></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Counting without listing.]]></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Product Rule for Counting]]></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If one choice can be made in m ways and a second choice in n ways, the two choices together can be made in m × n ways.]]></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wo choic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2 starters and 3 mains give 2 × 3 = 6 meals - exactly the list we wrote.]]></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More choic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Keep multiplying: 5 sandwiches, 4 snacks and 3 drinks give 5 × 4 × 3 = 60 meal deals.]]></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hy it work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Every one of the first choices can be paired with every one of the second.]]></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hen to use it]]></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When the choices are made one after another and each choice does not affect the other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 Tree Diagram of Choic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D2D7DE">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6A7078">
                    <a:alpha val="100000"/>
                  </a:srgbClr>
                </a:solidFill>
                <a:latin typeface="Calibri"/>
              </a:rPr>
              <a:t><![CDATA[Each starter branches into 3 mains: 2 × 3 = 6 outcomes.]]></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F2227">
                    <a:alpha val="100000"/>
                  </a:srgbClr>
                </a:solidFill>
                <a:latin typeface="Calibri"/>
              </a:rPr>
              <a:t><![CDATA[A tree diagram shows why the product rule works. Each of the 2 first branches splits into 3, so there are 2 × 3 = 6 routes from start to finish - one for every possible meal.]]></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unting Outfi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Priya has 4 T-shirts, 3 pairs of jeans and 2 pairs of trainers. How many different outfits of one T-shirt, one pair of jeans and one pair of trainers can she make?]]></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unt the choices for the T-shirt]]></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unt the choices for the jeans]]></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Count the choices for the trainers]]></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choices are independent, so multiply]]></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4 × 3 × 2 = 24]]></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4 different outfits]]></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unting Cod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400" spc="0" u="none" cap="none">
                <a:solidFill>
                  <a:srgbClr val="1F2227">
                    <a:alpha val="100000"/>
                  </a:srgbClr>
                </a:solidFill>
                <a:latin typeface="Calibri"/>
              </a:rPr>
              <a:t><![CDATA[A padlock code uses 4 digits from 0 to 9. (a) How many codes are possible? (b) How many are possible if no digit can be used twice?]]></a:t>
            </a:r>
          </a:p>
        </p:txBody>
      </p:sp>
      <p:sp>
        <p:nvSpPr>
          <p:cNvPr id="12" name="" descr=""/>
          <p:cNvSpPr/>
          <p:nvPr/>
        </p:nvSpPr>
        <p:spPr>
          <a:xfrm>
            <a:off x="552450" y="2895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24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0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a) Each position can be any of 10 digits]]></a:t>
            </a:r>
          </a:p>
        </p:txBody>
      </p:sp>
      <p:sp>
        <p:nvSpPr>
          <p:cNvPr id="15" name=""/>
          <p:cNvSpPr txBox="1"/>
          <p:nvPr/>
        </p:nvSpPr>
        <p:spPr>
          <a:xfrm>
            <a:off x="4933950" y="2800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0 × 10 × 10 × 10]]></a:t>
            </a:r>
          </a:p>
        </p:txBody>
      </p:sp>
      <p:sp>
        <p:nvSpPr>
          <p:cNvPr id="16" name="" descr=""/>
          <p:cNvSpPr/>
          <p:nvPr/>
        </p:nvSpPr>
        <p:spPr>
          <a:xfrm>
            <a:off x="552450" y="3467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495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371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it out]]></a:t>
            </a:r>
          </a:p>
        </p:txBody>
      </p:sp>
      <p:sp>
        <p:nvSpPr>
          <p:cNvPr id="19" name=""/>
          <p:cNvSpPr txBox="1"/>
          <p:nvPr/>
        </p:nvSpPr>
        <p:spPr>
          <a:xfrm>
            <a:off x="4933950" y="3371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 10 000]]></a:t>
            </a:r>
          </a:p>
        </p:txBody>
      </p:sp>
      <p:sp>
        <p:nvSpPr>
          <p:cNvPr id="20" name="" descr=""/>
          <p:cNvSpPr/>
          <p:nvPr/>
        </p:nvSpPr>
        <p:spPr>
          <a:xfrm>
            <a:off x="552450" y="4038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067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3943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b) The first digit has 10 choices]]></a:t>
            </a:r>
          </a:p>
        </p:txBody>
      </p:sp>
      <p:sp>
        <p:nvSpPr>
          <p:cNvPr id="23" name=""/>
          <p:cNvSpPr txBox="1"/>
          <p:nvPr/>
        </p:nvSpPr>
        <p:spPr>
          <a:xfrm>
            <a:off x="4933950" y="3943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0]]></a:t>
            </a:r>
          </a:p>
        </p:txBody>
      </p:sp>
      <p:sp>
        <p:nvSpPr>
          <p:cNvPr id="24" name="" descr=""/>
          <p:cNvSpPr/>
          <p:nvPr/>
        </p:nvSpPr>
        <p:spPr>
          <a:xfrm>
            <a:off x="552450" y="46101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46386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5148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Each digit used leaves one fewer for the next]]></a:t>
            </a:r>
          </a:p>
        </p:txBody>
      </p:sp>
      <p:sp>
        <p:nvSpPr>
          <p:cNvPr id="27" name=""/>
          <p:cNvSpPr txBox="1"/>
          <p:nvPr/>
        </p:nvSpPr>
        <p:spPr>
          <a:xfrm>
            <a:off x="4933950" y="45148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10 × 9 × 8 × 7]]></a:t>
            </a:r>
          </a:p>
        </p:txBody>
      </p:sp>
      <p:sp>
        <p:nvSpPr>
          <p:cNvPr id="28" name="" descr=""/>
          <p:cNvSpPr/>
          <p:nvPr/>
        </p:nvSpPr>
        <p:spPr>
          <a:xfrm>
            <a:off x="552450" y="518160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9" name=""/>
          <p:cNvSpPr txBox="1"/>
          <p:nvPr/>
        </p:nvSpPr>
        <p:spPr>
          <a:xfrm>
            <a:off x="552450" y="521017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5]]></a:t>
            </a:r>
          </a:p>
        </p:txBody>
      </p:sp>
      <p:sp>
        <p:nvSpPr>
          <p:cNvPr id="30" name=""/>
          <p:cNvSpPr txBox="1"/>
          <p:nvPr/>
        </p:nvSpPr>
        <p:spPr>
          <a:xfrm>
            <a:off x="1066800" y="5086350"/>
            <a:ext cx="371475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Work it out]]></a:t>
            </a:r>
          </a:p>
        </p:txBody>
      </p:sp>
      <p:sp>
        <p:nvSpPr>
          <p:cNvPr id="31" name=""/>
          <p:cNvSpPr txBox="1"/>
          <p:nvPr/>
        </p:nvSpPr>
        <p:spPr>
          <a:xfrm>
            <a:off x="4933950" y="5086350"/>
            <a:ext cx="6705600" cy="49530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 5040]]></a:t>
            </a:r>
          </a:p>
        </p:txBody>
      </p:sp>
      <p:sp>
        <p:nvSpPr>
          <p:cNvPr id="32"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33"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4"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a) 10 000 codes   (b) 5040 codes]]></a:t>
            </a:r>
          </a:p>
        </p:txBody>
      </p:sp>
      <p:sp>
        <p:nvSpPr>
          <p:cNvPr id="3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81ACE4">
                    <a:alpha val="100000"/>
                  </a:srgbClr>
                </a:solidFill>
                <a:latin typeface="Calibri"/>
              </a:rPr>
              <a:t><![CDATA[PART TWO  ·  HIGHER]]></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Arrangements and Restrictions]]></a:t>
            </a:r>
          </a:p>
        </p:txBody>
      </p:sp>
      <p:sp>
        <p:nvSpPr>
          <p:cNvPr id="8" name="" descr=""/>
          <p:cNvSpPr/>
          <p:nvPr/>
        </p:nvSpPr>
        <p:spPr>
          <a:xfrm>
            <a:off x="5429250" y="4191000"/>
            <a:ext cx="1333500" cy="28575"/>
          </a:xfrm>
          <a:prstGeom prst="rect">
            <a:avLst/>
          </a:prstGeom>
          <a:solidFill>
            <a:srgbClr val="3D7FD6">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D2D7DE">
                    <a:alpha val="100000"/>
                  </a:srgbClr>
                </a:solidFill>
                <a:latin typeface="Calibri"/>
              </a:rPr>
              <a:t><![CDATA[When items cannot be used twice, and some positions have rul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Arranging Items in a Row]]></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When items cannot be repeated, the number of choices goes down by one each time.]]></a:t>
            </a:r>
          </a:p>
        </p:txBody>
      </p:sp>
      <p:sp>
        <p:nvSpPr>
          <p:cNvPr id="10" name="" descr=""/>
          <p:cNvSpPr/>
          <p:nvPr/>
        </p:nvSpPr>
        <p:spPr>
          <a:xfrm>
            <a:off x="552450" y="22479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3 people in a lin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3 × 2 × 1 = 6 ways.]]></a:t>
            </a:r>
          </a:p>
        </p:txBody>
      </p:sp>
      <p:sp>
        <p:nvSpPr>
          <p:cNvPr id="13" name="" descr=""/>
          <p:cNvSpPr/>
          <p:nvPr/>
        </p:nvSpPr>
        <p:spPr>
          <a:xfrm>
            <a:off x="552450" y="32766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5 people in a line]]></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5 × 4 × 3 × 2 × 1 = 120 ways.]]></a:t>
            </a:r>
          </a:p>
        </p:txBody>
      </p:sp>
      <p:sp>
        <p:nvSpPr>
          <p:cNvPr id="16" name="" descr=""/>
          <p:cNvSpPr/>
          <p:nvPr/>
        </p:nvSpPr>
        <p:spPr>
          <a:xfrm>
            <a:off x="552450" y="43053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he patter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n different items can be arranged in n × (n−1) × … × 2 × 1 ways.]]></a:t>
            </a:r>
          </a:p>
        </p:txBody>
      </p:sp>
      <p:sp>
        <p:nvSpPr>
          <p:cNvPr id="19" name="" descr=""/>
          <p:cNvSpPr/>
          <p:nvPr/>
        </p:nvSpPr>
        <p:spPr>
          <a:xfrm>
            <a:off x="552450" y="5334000"/>
            <a:ext cx="11087100" cy="9525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Your calculator]]></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he x! key (factorial) works this out: 5! = 120.]]></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unting with a Restrictio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905000"/>
            <a:ext cx="11087100" cy="7239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500" spc="0" u="none" cap="none">
                <a:solidFill>
                  <a:srgbClr val="1F2227">
                    <a:alpha val="100000"/>
                  </a:srgbClr>
                </a:solidFill>
                <a:latin typeface="Calibri"/>
              </a:rPr>
              <a:t><![CDATA[How many three-digit numbers can be made from the digits 2, 3, 5 and 8, using each digit at most once, if the number must be even?]]></a:t>
            </a:r>
          </a:p>
        </p:txBody>
      </p:sp>
      <p:sp>
        <p:nvSpPr>
          <p:cNvPr id="12" name="" descr=""/>
          <p:cNvSpPr/>
          <p:nvPr/>
        </p:nvSpPr>
        <p:spPr>
          <a:xfrm>
            <a:off x="552450" y="29527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3" name=""/>
          <p:cNvSpPr txBox="1"/>
          <p:nvPr/>
        </p:nvSpPr>
        <p:spPr>
          <a:xfrm>
            <a:off x="552450" y="29813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28098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000" spc="0" u="none" cap="none">
                <a:solidFill>
                  <a:srgbClr val="2B3038">
                    <a:alpha val="100000"/>
                  </a:srgbClr>
                </a:solidFill>
                <a:latin typeface="Georgia"/>
              </a:rPr>
              <a:t><![CDATA[Deal with the restricted position first: the last digit must be even]]></a:t>
            </a:r>
          </a:p>
        </p:txBody>
      </p:sp>
      <p:sp>
        <p:nvSpPr>
          <p:cNvPr id="15" name=""/>
          <p:cNvSpPr txBox="1"/>
          <p:nvPr/>
        </p:nvSpPr>
        <p:spPr>
          <a:xfrm>
            <a:off x="4933950" y="28098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or 8: 2 choices]]></a:t>
            </a:r>
          </a:p>
        </p:txBody>
      </p:sp>
      <p:sp>
        <p:nvSpPr>
          <p:cNvPr id="16" name="" descr=""/>
          <p:cNvSpPr/>
          <p:nvPr/>
        </p:nvSpPr>
        <p:spPr>
          <a:xfrm>
            <a:off x="552450" y="36385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552450" y="36671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4956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first digit can be any of the 3 digits left]]></a:t>
            </a:r>
          </a:p>
        </p:txBody>
      </p:sp>
      <p:sp>
        <p:nvSpPr>
          <p:cNvPr id="19" name=""/>
          <p:cNvSpPr txBox="1"/>
          <p:nvPr/>
        </p:nvSpPr>
        <p:spPr>
          <a:xfrm>
            <a:off x="4933950" y="34956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3 choices]]></a:t>
            </a:r>
          </a:p>
        </p:txBody>
      </p:sp>
      <p:sp>
        <p:nvSpPr>
          <p:cNvPr id="20" name="" descr=""/>
          <p:cNvSpPr/>
          <p:nvPr/>
        </p:nvSpPr>
        <p:spPr>
          <a:xfrm>
            <a:off x="552450" y="43243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1" name=""/>
          <p:cNvSpPr txBox="1"/>
          <p:nvPr/>
        </p:nvSpPr>
        <p:spPr>
          <a:xfrm>
            <a:off x="552450" y="43529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1814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The middle digit can be any of the 2 digits left]]></a:t>
            </a:r>
          </a:p>
        </p:txBody>
      </p:sp>
      <p:sp>
        <p:nvSpPr>
          <p:cNvPr id="23" name=""/>
          <p:cNvSpPr txBox="1"/>
          <p:nvPr/>
        </p:nvSpPr>
        <p:spPr>
          <a:xfrm>
            <a:off x="4933950" y="41814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choices]]></a:t>
            </a:r>
          </a:p>
        </p:txBody>
      </p:sp>
      <p:sp>
        <p:nvSpPr>
          <p:cNvPr id="24" name="" descr=""/>
          <p:cNvSpPr/>
          <p:nvPr/>
        </p:nvSpPr>
        <p:spPr>
          <a:xfrm>
            <a:off x="552450" y="5010150"/>
            <a:ext cx="304800" cy="304800"/>
          </a:xfrm>
          <a:prstGeom prst="ellipse">
            <a:avLst/>
          </a:prstGeom>
          <a:solidFill>
            <a:srgbClr val="3D7FD6">
              <a:alpha val="100000"/>
            </a:srgbClr>
          </a:solidFill>
          <a:ln w="9525">
            <a:noFill/>
          </a:ln>
        </p:spPr>
        <p:txBody>
          <a:bodyPr vertOverflow="clip" rtlCol="0" anchor="ctr"/>
          <a:lstStyle/>
          <a:p>
            <a:pPr algn="ctr"/>
            <a:r>
              <a:t/>
            </a:r>
          </a:p>
        </p:txBody>
      </p:sp>
      <p:sp>
        <p:nvSpPr>
          <p:cNvPr id="25" name=""/>
          <p:cNvSpPr txBox="1"/>
          <p:nvPr/>
        </p:nvSpPr>
        <p:spPr>
          <a:xfrm>
            <a:off x="552450" y="50387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4]]></a:t>
            </a:r>
          </a:p>
        </p:txBody>
      </p:sp>
      <p:sp>
        <p:nvSpPr>
          <p:cNvPr id="26" name=""/>
          <p:cNvSpPr txBox="1"/>
          <p:nvPr/>
        </p:nvSpPr>
        <p:spPr>
          <a:xfrm>
            <a:off x="1066800" y="48672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2B3038">
                    <a:alpha val="100000"/>
                  </a:srgbClr>
                </a:solidFill>
                <a:latin typeface="Georgia"/>
              </a:rPr>
              <a:t><![CDATA[Multiply the choices]]></a:t>
            </a:r>
          </a:p>
        </p:txBody>
      </p:sp>
      <p:sp>
        <p:nvSpPr>
          <p:cNvPr id="27" name=""/>
          <p:cNvSpPr txBox="1"/>
          <p:nvPr/>
        </p:nvSpPr>
        <p:spPr>
          <a:xfrm>
            <a:off x="4933950" y="48672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F2227">
                    <a:alpha val="100000"/>
                  </a:srgbClr>
                </a:solidFill>
                <a:latin typeface="Calibri"/>
              </a:rPr>
              <a:t><![CDATA[2 × 3 × 2 = 12]]></a:t>
            </a:r>
          </a:p>
        </p:txBody>
      </p:sp>
      <p:sp>
        <p:nvSpPr>
          <p:cNvPr id="28" name="" descr=""/>
          <p:cNvSpPr/>
          <p:nvPr/>
        </p:nvSpPr>
        <p:spPr>
          <a:xfrm>
            <a:off x="552450" y="5581650"/>
            <a:ext cx="11087100" cy="704850"/>
          </a:xfrm>
          <a:prstGeom prst="roundRect">
            <a:avLst/>
          </a:prstGeom>
          <a:solidFill>
            <a:srgbClr val="2B3038">
              <a:alpha val="100000"/>
            </a:srgbClr>
          </a:solidFill>
          <a:ln w="9525">
            <a:noFill/>
          </a:ln>
        </p:spPr>
        <p:txBody>
          <a:bodyPr vertOverflow="clip" rtlCol="0" anchor="ctr"/>
          <a:lstStyle/>
          <a:p>
            <a:pPr algn="ctr"/>
            <a:r>
              <a:t/>
            </a:r>
          </a:p>
        </p:txBody>
      </p:sp>
      <p:sp>
        <p:nvSpPr>
          <p:cNvPr id="29"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ANSWER]]></a:t>
            </a:r>
          </a:p>
        </p:txBody>
      </p:sp>
      <p:sp>
        <p:nvSpPr>
          <p:cNvPr id="30"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2 even three-digit numbers]]></a:t>
            </a:r>
          </a:p>
        </p:txBody>
      </p:sp>
      <p:sp>
        <p:nvSpPr>
          <p:cNvPr id="3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hoosing Pai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6A7078">
                    <a:alpha val="100000"/>
                  </a:srgbClr>
                </a:solidFill>
                <a:latin typeface="Calibri"/>
              </a:rPr>
              <a:t><![CDATA[When two people are chosen and the order does not matter, each pair gets counted twice.]]></a:t>
            </a:r>
          </a:p>
        </p:txBody>
      </p:sp>
      <p:sp>
        <p:nvSpPr>
          <p:cNvPr id="10" name="" descr=""/>
          <p:cNvSpPr/>
          <p:nvPr/>
        </p:nvSpPr>
        <p:spPr>
          <a:xfrm>
            <a:off x="552450" y="22669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Handshake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10 people each shake hands with everyone else once. 10 × 9 = 90 counts every handshake twice (A with B, and B with A), so there are 90 ÷ 2 = 45 handshakes.]]></a:t>
            </a:r>
          </a:p>
        </p:txBody>
      </p:sp>
      <p:sp>
        <p:nvSpPr>
          <p:cNvPr id="13" name="" descr=""/>
          <p:cNvSpPr/>
          <p:nvPr/>
        </p:nvSpPr>
        <p:spPr>
          <a:xfrm>
            <a:off x="552450" y="365760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The pattern]]></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n people make n(n−1)/2 pairs.]]></a:t>
            </a:r>
          </a:p>
        </p:txBody>
      </p:sp>
      <p:sp>
        <p:nvSpPr>
          <p:cNvPr id="16" name="" descr=""/>
          <p:cNvSpPr/>
          <p:nvPr/>
        </p:nvSpPr>
        <p:spPr>
          <a:xfrm>
            <a:off x="552450" y="5048250"/>
            <a:ext cx="11087100" cy="12192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3D7FD6">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2B3038">
                    <a:alpha val="100000"/>
                  </a:srgbClr>
                </a:solidFill>
                <a:latin typeface="Georgia"/>
              </a:rPr>
              <a:t><![CDATA[When order matters]]></a:t>
            </a:r>
          </a:p>
          <a:p>
            <a:pPr algn="l" rtl="0" fontAlgn="ctr"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hoosing a captain and a vice-captain from 10 people: 10 × 9 = 90 ways. Here A-then-B is different from B-then-A, so do not halve.]]></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Does the Order Matte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781175"/>
            <a:ext cx="5314950" cy="24384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2B3038">
                    <a:alpha val="100000"/>
                  </a:srgbClr>
                </a:solidFill>
                <a:latin typeface="Georgia"/>
              </a:rPr>
              <a:t><![CDATA[ORDER MATTERS - DO NOT HALVE]]></a:t>
            </a:r>
          </a:p>
        </p:txBody>
      </p:sp>
      <p:sp>
        <p:nvSpPr>
          <p:cNvPr id="11" name="" descr=""/>
          <p:cNvSpPr/>
          <p:nvPr/>
        </p:nvSpPr>
        <p:spPr>
          <a:xfrm>
            <a:off x="781050" y="2438400"/>
            <a:ext cx="4857750" cy="19050"/>
          </a:xfrm>
          <a:prstGeom prst="rect">
            <a:avLst/>
          </a:prstGeom>
          <a:solidFill>
            <a:srgbClr val="2B3038">
              <a:alpha val="100000"/>
            </a:srgbClr>
          </a:solidFill>
          <a:ln w="9525">
            <a:noFill/>
          </a:ln>
        </p:spPr>
        <p:txBody>
          <a:bodyPr vertOverflow="clip" rtlCol="0" anchor="ctr"/>
          <a:lstStyle/>
          <a:p>
            <a:pPr algn="ctr"/>
            <a:r>
              <a:t/>
            </a:r>
          </a:p>
        </p:txBody>
      </p:sp>
      <p:sp>
        <p:nvSpPr>
          <p:cNvPr id="12" name=""/>
          <p:cNvSpPr txBox="1"/>
          <p:nvPr/>
        </p:nvSpPr>
        <p:spPr>
          <a:xfrm>
            <a:off x="78105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Captain and vice-captain.]]></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1st and 2nd place in a race.]]></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Codes and PINs: 12 is not 21.]]></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Arranging people in a queue.]]></a:t>
            </a:r>
          </a:p>
        </p:txBody>
      </p:sp>
      <p:sp>
        <p:nvSpPr>
          <p:cNvPr id="13" name="" descr=""/>
          <p:cNvSpPr/>
          <p:nvPr/>
        </p:nvSpPr>
        <p:spPr>
          <a:xfrm>
            <a:off x="6324600" y="1781175"/>
            <a:ext cx="5314950" cy="243840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50" u="none" cap="none">
                <a:solidFill>
                  <a:srgbClr val="3D7FD6">
                    <a:alpha val="100000"/>
                  </a:srgbClr>
                </a:solidFill>
                <a:latin typeface="Georgia"/>
              </a:rPr>
              <a:t><![CDATA[ORDER DOES NOT MATTER - HALVE FOR PAIRS]]></a:t>
            </a:r>
          </a:p>
        </p:txBody>
      </p:sp>
      <p:sp>
        <p:nvSpPr>
          <p:cNvPr id="15" name="" descr=""/>
          <p:cNvSpPr/>
          <p:nvPr/>
        </p:nvSpPr>
        <p:spPr>
          <a:xfrm>
            <a:off x="6553200" y="2438400"/>
            <a:ext cx="4857750" cy="19050"/>
          </a:xfrm>
          <a:prstGeom prst="rect">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6553200" y="2647950"/>
            <a:ext cx="4857750" cy="157162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Handshakes between two people.]]></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Choosing two people for a team.]]></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Two games in a round-robin chess club.]]></a:t>
            </a:r>
          </a:p>
          <a:p>
            <a:pPr algn="l" rtl="0" fontAlgn="base" marL="0" marR="0" indent="0" lvl="0">
              <a:lnSpc>
                <a:spcPct val="108000"/>
              </a:lnSpc>
              <a:spcBef>
                <a:spcPts val="0"/>
              </a:spcBef>
              <a:spcAft>
                <a:spcPts val="900"/>
              </a:spcAft>
            </a:pPr>
            <a:r>
              <a:rPr lang="en-US" strike="noStrike" sz="1400" spc="0" u="none" cap="none">
                <a:solidFill>
                  <a:srgbClr val="1F2227">
                    <a:alpha val="100000"/>
                  </a:srgbClr>
                </a:solidFill>
                <a:latin typeface="Calibri"/>
              </a:rPr>
              <a:t><![CDATA[•  Picking 2 toppings from a list.]]></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ounting Problem Checkli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Are repeats allowed?]]></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Codes usually allow repeats; people in a queue cannot be used twice.]]></a:t>
            </a:r>
          </a:p>
        </p:txBody>
      </p:sp>
      <p:sp>
        <p:nvSpPr>
          <p:cNvPr id="12" name="" descr=""/>
          <p:cNvSpPr/>
          <p:nvPr/>
        </p:nvSpPr>
        <p:spPr>
          <a:xfrm>
            <a:off x="6200775" y="19907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Does the order matter?]]></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If swapping two choices gives the same outcome, you have double-counted.]]></a:t>
            </a:r>
          </a:p>
        </p:txBody>
      </p:sp>
      <p:sp>
        <p:nvSpPr>
          <p:cNvPr id="15" name="" descr=""/>
          <p:cNvSpPr/>
          <p:nvPr/>
        </p:nvSpPr>
        <p:spPr>
          <a:xfrm>
            <a:off x="552450"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Is there a restriction?]]></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Fill the restricted positions first, then the rest.]]></a:t>
            </a:r>
          </a:p>
        </p:txBody>
      </p:sp>
      <p:sp>
        <p:nvSpPr>
          <p:cNvPr id="18" name="" descr=""/>
          <p:cNvSpPr/>
          <p:nvPr/>
        </p:nvSpPr>
        <p:spPr>
          <a:xfrm>
            <a:off x="6200775" y="4200525"/>
            <a:ext cx="5438775" cy="20002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3D7FD6">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2B3038">
                    <a:alpha val="100000"/>
                  </a:srgbClr>
                </a:solidFill>
                <a:latin typeface="Georgia"/>
              </a:rPr>
              <a:t><![CDATA[Check with a small case]]></a:t>
            </a:r>
          </a:p>
          <a:p>
            <a:pPr algn="l" rtl="0" fontAlgn="base" marL="0" marR="0" indent="0" lvl="0">
              <a:lnSpc>
                <a:spcPct val="112000"/>
              </a:lnSpc>
              <a:spcBef>
                <a:spcPts val="0"/>
              </a:spcBef>
              <a:spcAft>
                <a:spcPts val="0"/>
              </a:spcAft>
            </a:pPr>
            <a:r>
              <a:rPr lang="en-US" strike="noStrike" sz="1300" spc="0" u="none" cap="none">
                <a:solidFill>
                  <a:srgbClr val="1F2227">
                    <a:alpha val="100000"/>
                  </a:srgbClr>
                </a:solidFill>
                <a:latin typeface="Calibri"/>
              </a:rPr>
              <a:t><![CDATA[Try the method on a small version you can list, and see if it gives the same count.]]></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3D7FD6">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Rubik's Cube]]></a:t>
            </a:r>
          </a:p>
        </p:txBody>
      </p:sp>
      <p:sp>
        <p:nvSpPr>
          <p:cNvPr id="10" name="" descr=""/>
          <p:cNvSpPr/>
          <p:nvPr/>
        </p:nvSpPr>
        <p:spPr>
          <a:xfrm>
            <a:off x="552450" y="1962150"/>
            <a:ext cx="11087100" cy="23336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200" spc="0" u="none" cap="none">
                <a:solidFill>
                  <a:srgbClr val="1F2227">
                    <a:alpha val="100000"/>
                  </a:srgbClr>
                </a:solidFill>
                <a:latin typeface="Calibri"/>
              </a:rPr>
              <a:t><![CDATA[The Hungarian architecture lecturer Ernő Rubik invented his cube in 1974. It has 26 small visible pieces, and the product rule shows how the number of arrangements explodes: the 8 corner pieces alone can be placed in 8 × 7 × 6 × 5 × 4 × 3 × 2 × 1 = 40 320 orders, before they are even twisted. Multiply in the ways of placing and twisting the corners and edges, allow for the positions that cannot actually be reached, and the total number of positions is about 43 quintillion - 43 252 003 274 489 856 000.]]></a:t>
            </a:r>
          </a:p>
        </p:txBody>
      </p:sp>
      <p:sp>
        <p:nvSpPr>
          <p:cNvPr id="12" name="" descr=""/>
          <p:cNvSpPr/>
          <p:nvPr/>
        </p:nvSpPr>
        <p:spPr>
          <a:xfrm>
            <a:off x="552450"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1974]]></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Ernő Rubik invents the cube]]></a:t>
            </a:r>
          </a:p>
        </p:txBody>
      </p:sp>
      <p:sp>
        <p:nvSpPr>
          <p:cNvPr id="15" name="" descr=""/>
          <p:cNvSpPr/>
          <p:nvPr/>
        </p:nvSpPr>
        <p:spPr>
          <a:xfrm>
            <a:off x="6276975" y="4572000"/>
            <a:ext cx="5362575" cy="1419225"/>
          </a:xfrm>
          <a:prstGeom prst="roundRect">
            <a:avLst/>
          </a:prstGeom>
          <a:solidFill>
            <a:srgbClr val="2B3038">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1ACE4">
                    <a:alpha val="100000"/>
                  </a:srgbClr>
                </a:solidFill>
                <a:latin typeface="Georgia"/>
              </a:rPr>
              <a:t><![CDATA[4.3 × 10¹⁹]]></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Possible positions of a standard 3 × 3 × 3 cub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Outcome]]></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One possible result of a choice or experiment.]]></a:t>
            </a:r>
          </a:p>
        </p:txBody>
      </p:sp>
      <p:sp>
        <p:nvSpPr>
          <p:cNvPr id="11" name="" descr=""/>
          <p:cNvSpPr/>
          <p:nvPr/>
        </p:nvSpPr>
        <p:spPr>
          <a:xfrm>
            <a:off x="6229350" y="17811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Systematic lis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list that follows a pattern so no outcome is missed or repeated.]]></a:t>
            </a:r>
          </a:p>
        </p:txBody>
      </p:sp>
      <p:sp>
        <p:nvSpPr>
          <p:cNvPr id="13" name="" descr=""/>
          <p:cNvSpPr/>
          <p:nvPr/>
        </p:nvSpPr>
        <p:spPr>
          <a:xfrm>
            <a:off x="5524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Product rule for counting]]></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If there are m ways to do one thing and n ways to do another, there are m × n ways to do both. (Higher)]]></a:t>
            </a:r>
          </a:p>
        </p:txBody>
      </p:sp>
      <p:sp>
        <p:nvSpPr>
          <p:cNvPr id="15" name="" descr=""/>
          <p:cNvSpPr/>
          <p:nvPr/>
        </p:nvSpPr>
        <p:spPr>
          <a:xfrm>
            <a:off x="6229350" y="336232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Arrangement]]></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n ordering of items, for example people in a queue.]]></a:t>
            </a:r>
          </a:p>
        </p:txBody>
      </p:sp>
      <p:sp>
        <p:nvSpPr>
          <p:cNvPr id="17" name="" descr=""/>
          <p:cNvSpPr/>
          <p:nvPr/>
        </p:nvSpPr>
        <p:spPr>
          <a:xfrm>
            <a:off x="5524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Restriction]]></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A rule that limits the choices, such as "the number must be even".]]></a:t>
            </a:r>
          </a:p>
        </p:txBody>
      </p:sp>
      <p:sp>
        <p:nvSpPr>
          <p:cNvPr id="19" name="" descr=""/>
          <p:cNvSpPr/>
          <p:nvPr/>
        </p:nvSpPr>
        <p:spPr>
          <a:xfrm>
            <a:off x="6229350" y="4943475"/>
            <a:ext cx="5410200" cy="1343025"/>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2B3038">
                    <a:alpha val="100000"/>
                  </a:srgbClr>
                </a:solidFill>
                <a:latin typeface="Georgia"/>
              </a:rPr>
              <a:t><![CDATA[Factorial]]></a:t>
            </a:r>
          </a:p>
          <a:p>
            <a:pPr algn="l" rtl="0" fontAlgn="base" marL="0" marR="0" indent="0" lvl="0">
              <a:lnSpc>
                <a:spcPct val="112000"/>
              </a:lnSpc>
              <a:spcBef>
                <a:spcPts val="0"/>
              </a:spcBef>
              <a:spcAft>
                <a:spcPts val="0"/>
              </a:spcAft>
            </a:pPr>
            <a:r>
              <a:rPr lang="en-US" strike="noStrike" sz="1200" spc="0" u="none" cap="none">
                <a:solidFill>
                  <a:srgbClr val="1F2227">
                    <a:alpha val="100000"/>
                  </a:srgbClr>
                </a:solidFill>
                <a:latin typeface="Calibri"/>
              </a:rPr>
              <a:t><![CDATA[n! = n × (n−1) × … × 2 × 1. For example, 4! = 24.]]></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3D7FD6">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The Ice Cream Van]]></a:t>
            </a:r>
          </a:p>
        </p:txBody>
      </p:sp>
      <p:sp>
        <p:nvSpPr>
          <p:cNvPr id="10" name="" descr=""/>
          <p:cNvSpPr/>
          <p:nvPr/>
        </p:nvSpPr>
        <p:spPr>
          <a:xfrm>
            <a:off x="9639300" y="1009650"/>
            <a:ext cx="2000250" cy="495300"/>
          </a:xfrm>
          <a:prstGeom prst="roundRect">
            <a:avLst/>
          </a:prstGeom>
          <a:solidFill>
            <a:srgbClr val="3D7FD6">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3D7FD6">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200" spc="0" u="none" cap="none">
                <a:solidFill>
                  <a:srgbClr val="1F2227">
                    <a:alpha val="100000"/>
                  </a:srgbClr>
                </a:solidFill>
                <a:latin typeface="Calibri"/>
              </a:rPr>
              <a:t><![CDATA[An ice cream van sells 6 flavours, 3 types of cone and 4 toppings. Work out: (a) how many ice creams with one flavour, one cone and one topping are possible; (b) how many there are if the customer chooses two different flavours, and the order of the flavours does not matter; (c) how many two-flavour ices there are if the order of the scoops DOES matter.]]></a:t>
            </a:r>
          </a:p>
        </p:txBody>
      </p:sp>
      <p:sp>
        <p:nvSpPr>
          <p:cNvPr id="15" name="" descr=""/>
          <p:cNvSpPr/>
          <p:nvPr/>
        </p:nvSpPr>
        <p:spPr>
          <a:xfrm>
            <a:off x="552450" y="3895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Part (a): one flavour.]]></a:t>
            </a:r>
          </a:p>
        </p:txBody>
      </p:sp>
      <p:sp>
        <p:nvSpPr>
          <p:cNvPr id="18" name="" descr=""/>
          <p:cNvSpPr/>
          <p:nvPr/>
        </p:nvSpPr>
        <p:spPr>
          <a:xfrm>
            <a:off x="552450" y="44672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Part (b): two flavours, order does not matter.]]></a:t>
            </a:r>
          </a:p>
        </p:txBody>
      </p:sp>
      <p:sp>
        <p:nvSpPr>
          <p:cNvPr id="21" name="" descr=""/>
          <p:cNvSpPr/>
          <p:nvPr/>
        </p:nvSpPr>
        <p:spPr>
          <a:xfrm>
            <a:off x="552450" y="5038725"/>
            <a:ext cx="285750" cy="285750"/>
          </a:xfrm>
          <a:prstGeom prst="ellipse">
            <a:avLst/>
          </a:prstGeom>
          <a:solidFill>
            <a:srgbClr val="3D7FD6">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F2227">
                    <a:alpha val="100000"/>
                  </a:srgbClr>
                </a:solidFill>
                <a:latin typeface="Calibri"/>
              </a:rPr>
              <a:t><![CDATA[Part (c): two flavours, order matters.]]></a:t>
            </a:r>
          </a:p>
        </p:txBody>
      </p:sp>
      <p:sp>
        <p:nvSpPr>
          <p:cNvPr id="24" name="" descr=""/>
          <p:cNvSpPr/>
          <p:nvPr/>
        </p:nvSpPr>
        <p:spPr>
          <a:xfrm>
            <a:off x="552450" y="5448300"/>
            <a:ext cx="11087100" cy="838200"/>
          </a:xfrm>
          <a:prstGeom prst="roundRect">
            <a:avLst/>
          </a:prstGeom>
          <a:solidFill>
            <a:srgbClr val="2B3038">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a) 6 × 3 × 4 = 72. (b) Pairs of flavours: 6 × 5 ÷ 2 = 15, so 15 × 3 × 4 = 180. (c) 6 × 5 = 30, so 30 × 3 × 4 = 360.]]></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C3D6EE">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C3D6EE">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3D7FD6">
                    <a:alpha val="100000"/>
                  </a:srgbClr>
                </a:solidFill>
                <a:latin typeface="Calibri"/>
              </a:rPr>
              <a:t><![CDATA[EDEXCEL GCSE MATHS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2B3038">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Number]]></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6A7078">
                    <a:alpha val="100000"/>
                  </a:srgbClr>
                </a:solidFill>
                <a:latin typeface="Calibri"/>
              </a:rPr>
              <a:t><![CDATA[Lesson 1 of 7]]></a:t>
            </a:r>
          </a:p>
        </p:txBody>
      </p:sp>
      <p:sp>
        <p:nvSpPr>
          <p:cNvPr id="9" name="" descr=""/>
          <p:cNvSpPr/>
          <p:nvPr/>
        </p:nvSpPr>
        <p:spPr>
          <a:xfrm>
            <a:off x="55245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List outcomes systematically.]]></a:t>
            </a:r>
          </a:p>
        </p:txBody>
      </p:sp>
      <p:sp>
        <p:nvSpPr>
          <p:cNvPr id="12" name="" descr=""/>
          <p:cNvSpPr/>
          <p:nvPr/>
        </p:nvSpPr>
        <p:spPr>
          <a:xfrm>
            <a:off x="55245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a table to list combinations.]]></a:t>
            </a:r>
          </a:p>
        </p:txBody>
      </p:sp>
      <p:sp>
        <p:nvSpPr>
          <p:cNvPr id="15" name="" descr=""/>
          <p:cNvSpPr/>
          <p:nvPr/>
        </p:nvSpPr>
        <p:spPr>
          <a:xfrm>
            <a:off x="55245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Use the product rule for counting. (Higher)]]></a:t>
            </a:r>
          </a:p>
        </p:txBody>
      </p:sp>
      <p:sp>
        <p:nvSpPr>
          <p:cNvPr id="18" name="" descr=""/>
          <p:cNvSpPr/>
          <p:nvPr/>
        </p:nvSpPr>
        <p:spPr>
          <a:xfrm>
            <a:off x="55245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unt codes with and without repeats. (Higher)]]></a:t>
            </a:r>
          </a:p>
        </p:txBody>
      </p:sp>
      <p:sp>
        <p:nvSpPr>
          <p:cNvPr id="21" name="" descr=""/>
          <p:cNvSpPr/>
          <p:nvPr/>
        </p:nvSpPr>
        <p:spPr>
          <a:xfrm>
            <a:off x="6210300" y="27241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unt arrangements of items in a row. (Higher)]]></a:t>
            </a:r>
          </a:p>
        </p:txBody>
      </p:sp>
      <p:sp>
        <p:nvSpPr>
          <p:cNvPr id="24" name="" descr=""/>
          <p:cNvSpPr/>
          <p:nvPr/>
        </p:nvSpPr>
        <p:spPr>
          <a:xfrm>
            <a:off x="6210300" y="34290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Fill a restricted position first. (Higher)]]></a:t>
            </a:r>
          </a:p>
        </p:txBody>
      </p:sp>
      <p:sp>
        <p:nvSpPr>
          <p:cNvPr id="27" name="" descr=""/>
          <p:cNvSpPr/>
          <p:nvPr/>
        </p:nvSpPr>
        <p:spPr>
          <a:xfrm>
            <a:off x="6210300" y="413385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Count pairs chosen from a group. (Higher)]]></a:t>
            </a:r>
          </a:p>
        </p:txBody>
      </p:sp>
      <p:sp>
        <p:nvSpPr>
          <p:cNvPr id="30" name="" descr=""/>
          <p:cNvSpPr/>
          <p:nvPr/>
        </p:nvSpPr>
        <p:spPr>
          <a:xfrm>
            <a:off x="6210300" y="4838700"/>
            <a:ext cx="5429250" cy="590550"/>
          </a:xfrm>
          <a:prstGeom prst="roundRect">
            <a:avLst/>
          </a:prstGeom>
          <a:solidFill>
            <a:srgbClr val="F2F4F7">
              <a:alpha val="100000"/>
            </a:srgbClr>
          </a:solidFill>
          <a:ln w="9525">
            <a:solidFill>
              <a:srgbClr val="D2D7DE">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3D7FD6">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F2227">
                    <a:alpha val="100000"/>
                  </a:srgbClr>
                </a:solidFill>
                <a:latin typeface="Calibri"/>
              </a:rPr>
              <a:t><![CDATA[Decide whether the order matters. (Higher)]]></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6A7078">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15181D">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3063A7">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3063A7">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81ACE4">
                    <a:alpha val="100000"/>
                  </a:srgbClr>
                </a:solidFill>
                <a:latin typeface="Calibri"/>
              </a:rPr>
              <a:t><![CDATA[EDEXCEL GCSE MATHS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List systematically: fix the first choice and work through the rest.]]></a:t>
            </a:r>
          </a:p>
        </p:txBody>
      </p:sp>
      <p:sp>
        <p:nvSpPr>
          <p:cNvPr id="8" name="" descr=""/>
          <p:cNvSpPr/>
          <p:nvPr/>
        </p:nvSpPr>
        <p:spPr>
          <a:xfrm>
            <a:off x="552450" y="20859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Product rule (Higher): m ways and n ways give m × n ways altogether.]]></a:t>
            </a:r>
          </a:p>
        </p:txBody>
      </p:sp>
      <p:sp>
        <p:nvSpPr>
          <p:cNvPr id="10" name="" descr=""/>
          <p:cNvSpPr/>
          <p:nvPr/>
        </p:nvSpPr>
        <p:spPr>
          <a:xfrm>
            <a:off x="552450" y="26193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No repeats: the choices go down by one each time.]]></a:t>
            </a:r>
          </a:p>
        </p:txBody>
      </p:sp>
      <p:sp>
        <p:nvSpPr>
          <p:cNvPr id="12" name="" descr=""/>
          <p:cNvSpPr/>
          <p:nvPr/>
        </p:nvSpPr>
        <p:spPr>
          <a:xfrm>
            <a:off x="552450" y="31527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Restrictions: fill the restricted position first.]]></a:t>
            </a:r>
          </a:p>
        </p:txBody>
      </p:sp>
      <p:sp>
        <p:nvSpPr>
          <p:cNvPr id="14" name="" descr=""/>
          <p:cNvSpPr/>
          <p:nvPr/>
        </p:nvSpPr>
        <p:spPr>
          <a:xfrm>
            <a:off x="552450" y="3686175"/>
            <a:ext cx="180975" cy="180975"/>
          </a:xfrm>
          <a:prstGeom prst="ellipse">
            <a:avLst/>
          </a:prstGeom>
          <a:solidFill>
            <a:srgbClr val="81ACE4">
              <a:alpha val="100000"/>
            </a:srgbClr>
          </a:solidFill>
          <a:ln w="9525">
            <a:noFill/>
          </a:ln>
        </p:spPr>
        <p:txBody>
          <a:bodyPr vertOverflow="clip" rtlCol="0" anchor="ctr"/>
          <a:lstStyle/>
          <a:p>
            <a:pPr algn="ctr"/>
            <a:r>
              <a:t/>
            </a:r>
          </a:p>
        </p:txBody>
      </p:sp>
      <p:sp>
        <p:nvSpPr>
          <p:cNvPr id="15" name=""/>
          <p:cNvSpPr txBox="1"/>
          <p:nvPr/>
        </p:nvSpPr>
        <p:spPr>
          <a:xfrm>
            <a:off x="933450" y="35718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2F4F7">
                    <a:alpha val="100000"/>
                  </a:srgbClr>
                </a:solidFill>
                <a:latin typeface="Calibri"/>
              </a:rPr>
              <a:t><![CDATA[Pairs where order does not matter: n(n−1)/2.]]></a:t>
            </a:r>
          </a:p>
        </p:txBody>
      </p:sp>
      <p:sp>
        <p:nvSpPr>
          <p:cNvPr id="16" name="" descr=""/>
          <p:cNvSpPr/>
          <p:nvPr/>
        </p:nvSpPr>
        <p:spPr>
          <a:xfrm>
            <a:off x="552450" y="4333875"/>
            <a:ext cx="11087100" cy="1666875"/>
          </a:xfrm>
          <a:prstGeom prst="roundRect">
            <a:avLst/>
          </a:prstGeom>
          <a:solidFill>
            <a:srgbClr val="313438">
              <a:alpha val="100000"/>
            </a:srgbClr>
          </a:solidFill>
          <a:ln w="19050">
            <a:solidFill>
              <a:srgbClr val="3D7FD6">
                <a:alpha val="100000"/>
              </a:srgbClr>
            </a:solidFill>
          </a:ln>
        </p:spPr>
        <p:txBody>
          <a:bodyPr vertOverflow="clip" rtlCol="0" anchor="ctr"/>
          <a:lstStyle/>
          <a:p>
            <a:pPr algn="ctr"/>
            <a:r>
              <a:t/>
            </a:r>
          </a:p>
        </p:txBody>
      </p:sp>
      <p:sp>
        <p:nvSpPr>
          <p:cNvPr id="17" name=""/>
          <p:cNvSpPr txBox="1"/>
          <p:nvPr/>
        </p:nvSpPr>
        <p:spPr>
          <a:xfrm>
            <a:off x="819150" y="447675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81ACE4">
                    <a:alpha val="100000"/>
                  </a:srgbClr>
                </a:solidFill>
                <a:latin typeface="Calibri"/>
              </a:rPr>
              <a:t><![CDATA[EXAM FOCUS]]></a:t>
            </a:r>
          </a:p>
        </p:txBody>
      </p:sp>
      <p:sp>
        <p:nvSpPr>
          <p:cNvPr id="18" name=""/>
          <p:cNvSpPr txBox="1"/>
          <p:nvPr/>
        </p:nvSpPr>
        <p:spPr>
          <a:xfrm>
            <a:off x="819150" y="474345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400" spc="0" u="none" cap="none">
                <a:solidFill>
                  <a:srgbClr val="FFFFFF">
                    <a:alpha val="100000"/>
                  </a:srgbClr>
                </a:solidFill>
                <a:latin typeface="Georgia"/>
              </a:rPr>
              <a:t><![CDATA[There are 12 students in a chess club. Each student plays every other student once. How many games are played? (3 marks)]]></a:t>
            </a:r>
          </a:p>
        </p:txBody>
      </p:sp>
      <p:sp>
        <p:nvSpPr>
          <p:cNvPr id="19" name=""/>
          <p:cNvSpPr txBox="1"/>
          <p:nvPr/>
        </p:nvSpPr>
        <p:spPr>
          <a:xfrm>
            <a:off x="819150" y="522922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200" spc="0" u="none" cap="none">
                <a:solidFill>
                  <a:srgbClr val="D2D7DE">
                    <a:alpha val="100000"/>
                  </a:srgbClr>
                </a:solidFill>
                <a:latin typeface="Calibri"/>
              </a:rPr>
              <a:t><![CDATA[Write the calculation as well as the answer: the method marks are for the product (12 × 11) and for dividing by 2 because each game was counted twice.]]></a:t>
            </a:r>
          </a:p>
        </p:txBody>
      </p:sp>
      <p:sp>
        <p:nvSpPr>
          <p:cNvPr id="2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6A7A9">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2026-09-28T12:34:51Z</dcterms:created>
  <dcterms:modified xsi:type="dcterms:W3CDTF">2026-09-28T12:34:51Z</dcterms:modified>
  <dc:title>Number problems and reasoning</dc:title>
  <dc:description>Generated from a pasted lesson-pack script.</dc:description>
  <dc:subject>Number</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