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Foundation students can list the pairs of flavours for (b) with 3 flavours first, then look for the pattern. Part (b) is where most students forget to halv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fd3e9d85de8a24d3040f8a36b7f0eb623.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4.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5.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26.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90e4c59112e8c3b7ad9f7543d9c4ee27.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28.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29.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30.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31.png"/>
  <Relationship Id="rId3" Type="http://schemas.openxmlformats.org/officeDocument/2006/relationships/image" Target="../media/6418ab22169e8b0029bd341403dab73258337a8132.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33.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34.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35.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36.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37.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38.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39.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40.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41.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4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3.png"/>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5.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6.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7.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48.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49.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50.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51.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52.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53.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54.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55.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56.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Number problems and reasoning]]></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1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fore We Sta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 × 4 × 5.]]></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 × 5 × 4.]]></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coin is flipped. How many possible outcomes are there?]]></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dice is rolled. How many possible outcomes are there?]]></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every two-digit number you can make from the digits 1 and 2, using each digit onc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fore We Start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 × 4 × 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0]]></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 × 5 × 4.]]></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20]]></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coin is flipped. How many possible outcomes are ther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 heads or tails.]]></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dice is rolled. How many possible outcomes are ther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every two-digit number you can make from the digits 1 and 2, using each digit onc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2 and 21]]></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List all the possible outcomes of a situation systematically.]]></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product rule to count outcomes without listing them. (Higher)]]></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unt arrangements when items cannot be used twice. (Higher)]]></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counting problems with restrictions. (Higher)]]></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unt the pairs that can be chosen from a group. (Hig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isting Systematicall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ystematic list follows a pattern, so that no outcome is missed and none is written twic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x the first choic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Keep the first item the same and work through every option for the second.]]></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n move 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hange the first item and repeat the same pattern.]]></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Use le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S for soup, C for chicken and so on - it is quicker and clearer.]]></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 at the en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ce the list is complete, count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Systematic Li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café offers 2 starters (Soup, Melon) and 3 mains (Chicken, Fish, Pasta).]]></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rter]]></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ith Chicken]]></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ith Fish]]></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ith Pasta]]></a:t>
            </a:r>
          </a:p>
        </p:txBody>
      </p:sp>
      <p:sp>
        <p:nvSpPr>
          <p:cNvPr id="15"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Soup (S)]]></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SC]]></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SF]]></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SP]]></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Melon (M)]]></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MC]]></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MF]]></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MP]]></a:t>
            </a:r>
          </a:p>
        </p:txBody>
      </p:sp>
      <p:sp>
        <p:nvSpPr>
          <p:cNvPr id="27"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8"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9"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Total]]></a:t>
            </a:r>
          </a:p>
        </p:txBody>
      </p:sp>
      <p:sp>
        <p:nvSpPr>
          <p:cNvPr id="30"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 rows]]></a:t>
            </a:r>
          </a:p>
        </p:txBody>
      </p:sp>
      <p:sp>
        <p:nvSpPr>
          <p:cNvPr id="31"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 columns]]></a:t>
            </a:r>
          </a:p>
        </p:txBody>
      </p:sp>
      <p:sp>
        <p:nvSpPr>
          <p:cNvPr id="32"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 × 3 = 6 meal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  ·  HIGH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Product Rule]]></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Counting without listing.]]></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Product Rule for Count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If one choice can be made in m ways and a second choice in n ways, the two choices together can be made in m × n way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choic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starters and 3 mains give 2 × 3 = 6 meals - exactly the list we wrot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ore choic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Keep multiplying: 5 sandwiches, 4 snacks and 3 drinks give 5 × 4 × 3 = 60 meal deal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y it work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one of the first choices can be paired with every one of the second.]]></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en to use i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hen the choices are made one after another and each choice does not affect the oth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Tree Diagram of Choi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Each starter branches into 3 mains: 2 × 3 = 6 outcom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A tree diagram shows why the product rule works. Each of the 2 first branches splits into 3, so there are 2 × 3 = 6 routes from start to finish - one for every possible mea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Outfi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riya has 4 T-shirts, 3 pairs of jeans and 2 pairs of trainers. How many different outfits of one T-shirt, one pair of jeans and one pair of trainers can she mak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choices for the T-shirt]]></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choices for the jean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choices for the trainers]]></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choices are independent, so multiply]]></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 3 × 2 = 24]]></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4 different outfits]]></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Cod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F2227">
                    <a:alpha val="100000"/>
                  </a:srgbClr>
                </a:solidFill>
                <a:latin typeface="Calibri"/>
              </a:rPr>
              <a:t><![CDATA[A padlock code uses 4 digits from 0 to 9. (a) How many codes are possible? (b) How many are possible if no digit can be used twice?]]></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Each position can be any of 10 digit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 × 10 × 10 × 10]]></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 10 000]]></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The first digit has 10 choices]]></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ach digit used leaves one fewer for the next]]></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 × 9 × 8 × 7]]></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 504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10 000 codes   (b) 5040 codes]]></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  ·  HIGH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Arrangements and Restriction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When items cannot be used twice, and some positions have rul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rranging Items in a R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hen items cannot be repeated, the number of choices goes down by one each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 people in a lin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 × 2 × 1 = 6 way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 people in a lin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5 × 4 × 3 × 2 × 1 = 120 way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patter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 different items can be arranged in n × (n−1) × … × 2 × 1 ways.]]></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Your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x! key (factorial) works this out: 5! = 120.]]></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with a Restri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How many three-digit numbers can be made from the digits 2, 3, 5 and 8, using each digit at most once, if the number must be even?]]></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000" spc="0" u="none" cap="none">
                <a:solidFill>
                  <a:srgbClr val="2B3038">
                    <a:alpha val="100000"/>
                  </a:srgbClr>
                </a:solidFill>
                <a:latin typeface="Georgia"/>
              </a:rPr>
              <a:t><![CDATA[Deal with the restricted position first: the last digit must be even]]></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or 8: 2 choices]]></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first digit can be any of the 3 digits left]]></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 choices]]></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middle digit can be any of the 2 digits left]]></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choices]]></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 the choices]]></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 3 × 2 = 12]]></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 even three-digit numbers]]></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hoosing Pai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hen two people are chosen and the order does not matter, each pair gets counted twic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Handshak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 people each shake hands with everyone else once. 10 × 9 = 90 counts every handshake twice (A with B, and B with A), so there are 90 ÷ 2 = 45 handshakes.]]></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patter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 people make n(n−1)/2 pair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en order ma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hoosing a captain and a vice-captain from 10 people: 10 × 9 = 90 ways. Here A-then-B is different from B-then-A, so do not halv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Does the Order Mat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ORDER MATTERS - DO NOT HALVE]]></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aptain and vice-captain.]]></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1st and 2nd place in a race.]]></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odes and PINs: 12 is not 21.]]></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Arranging people in a queue.]]></a:t>
            </a:r>
          </a:p>
        </p:txBody>
      </p:sp>
      <p:sp>
        <p:nvSpPr>
          <p:cNvPr id="13" name="" descr=""/>
          <p:cNvSpPr/>
          <p:nvPr/>
        </p:nvSpPr>
        <p:spPr>
          <a:xfrm>
            <a:off x="632460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50" u="none" cap="none">
                <a:solidFill>
                  <a:srgbClr val="3D7FD6">
                    <a:alpha val="100000"/>
                  </a:srgbClr>
                </a:solidFill>
                <a:latin typeface="Georgia"/>
              </a:rPr>
              <a:t><![CDATA[ORDER DOES NOT MATTER - HALVE FOR PAIRS]]></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Handshakes between two people.]]></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hoosing two people for a team.]]></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Two games in a round-robin chess club.]]></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Picking 2 toppings from a list.]]></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Problem Checkli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re repeats allowed?]]></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des usually allow repeats; people in a queue cannot be used twice.]]></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Does the order matt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f swapping two choices gives the same outcome, you have double-counted.]]></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Is there a restriction?]]></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Fill the restricted positions first, then the rest.]]></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Check with a small cas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ry the method on a small version you can list, and see if it gives the same coun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Rubik's Cube]]></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1F2227">
                    <a:alpha val="100000"/>
                  </a:srgbClr>
                </a:solidFill>
                <a:latin typeface="Calibri"/>
              </a:rPr>
              <a:t><![CDATA[The Hungarian architecture lecturer Ernő Rubik invented his cube in 1974. It has 26 small visible pieces, and the product rule shows how the number of arrangements explodes: the 8 corner pieces alone can be placed in 8 × 7 × 6 × 5 × 4 × 3 × 2 × 1 = 40 320 orders, before they are even twisted. Multiply in the ways of placing and twisting the corners and edges, allow for the positions that cannot actually be reached, and the total number of positions is about 43 quintillion - 43 252 003 274 489 856 000.]]></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974]]></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rnő Rubik invents the cube]]></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4.3 × 10¹⁹]]></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ossible positions of a standard 3 × 3 × 3 cub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utcom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One possible result of a choice or experiment.]]></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ystematic lis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list that follows a pattern so no outcome is missed or repeated.]]></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oduct rule for counting]]></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If there are m ways to do one thing and n ways to do another, there are m × n ways to do both. (Higher)]]></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rrange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ordering of items, for example people in a queu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estric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rule that limits the choices, such as "the number must be even".]]></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actorial]]></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n! = n × (n−1) × … × 2 × 1. For example, 4! = 24.]]></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Ice Cream Van]]></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An ice cream van sells 6 flavours, 3 types of cone and 4 toppings. Work out: (a) how many ice creams with one flavour, one cone and one topping are possible; (b) how many there are if the customer chooses two different flavours, and the order of the flavours does not matter; (c) how many two-flavour ices there are if the order of the scoops DOES matter.]]></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art (a): one flavour.]]></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art (b): two flavours, order does not matter.]]></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art (c): two flavours, order matters.]]></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6 × 3 × 4 = 72. (b) Pairs of flavours: 6 × 5 ÷ 2 = 15, so 15 × 3 × 4 = 180. (c) 6 × 5 = 30, so 30 × 3 × 4 = 360.]]></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List outcomes systematicall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table to list combination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the product rule for counting. (Higher)]]></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unt codes with and without repeats. (Higher)]]></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unt arrangements of items in a row. (Higher)]]></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ll a restricted position first. (High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unt pairs chosen from a group. (High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cide whether the order matters. (Higher)]]></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List systematically: fix the first choice and work through the rest.]]></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roduct rule (Higher): m ways and n ways give m × n ways altogether.]]></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No repeats: the choices go down by one each tim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Restrictions: fill the restricted position first.]]></a:t>
            </a:r>
          </a:p>
        </p:txBody>
      </p:sp>
      <p:sp>
        <p:nvSpPr>
          <p:cNvPr id="14" name="" descr=""/>
          <p:cNvSpPr/>
          <p:nvPr/>
        </p:nvSpPr>
        <p:spPr>
          <a:xfrm>
            <a:off x="552450" y="36861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airs where order does not matter: n(n−1)/2.]]></a:t>
            </a:r>
          </a:p>
        </p:txBody>
      </p:sp>
      <p:sp>
        <p:nvSpPr>
          <p:cNvPr id="16" name="" descr=""/>
          <p:cNvSpPr/>
          <p:nvPr/>
        </p:nvSpPr>
        <p:spPr>
          <a:xfrm>
            <a:off x="552450" y="433387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400" spc="0" u="none" cap="none">
                <a:solidFill>
                  <a:srgbClr val="FFFFFF">
                    <a:alpha val="100000"/>
                  </a:srgbClr>
                </a:solidFill>
                <a:latin typeface="Georgia"/>
              </a:rPr>
              <a:t><![CDATA[There are 12 students in a chess club. Each student plays every other student once. How many games are played? (3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D2D7DE">
                    <a:alpha val="100000"/>
                  </a:srgbClr>
                </a:solidFill>
                <a:latin typeface="Calibri"/>
              </a:rPr>
              <a:t><![CDATA[Write the calculation as well as the answer: the method marks are for the product (12 × 11) and for dividing by 2 because each game was counted twice.]]></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Exam Practice: Number Problems and Reason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all questions. Show your working. Questions 1 to 4 are non-calculator. · 25 minutes]]></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1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ere are three number cards: 2, 5 and 7. List all the three-digit numbers that can be made using each card once.]]></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2 · 2 marks · Non-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Sam has 5 shirts and 4 ties. He chooses one shirt and one tie. How many different combinations of shirt and tie can he choose?]]></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3 · 3 marks · Non-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re are 12 students in a chess club. Each student plays every other student once. How many games are played?]]></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Exam Practice: Number Problems and Reasoning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27908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4 · 3 marks · Non-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 security code is 2 letters followed by 3 digits. The letters are chosen from the 26 letters of the alphabet and cannot be repeated. The…]]></a:t>
            </a:r>
          </a:p>
        </p:txBody>
      </p:sp>
      <p:sp>
        <p:nvSpPr>
          <p:cNvPr id="12" name="" descr=""/>
          <p:cNvSpPr/>
          <p:nvPr/>
        </p:nvSpPr>
        <p:spPr>
          <a:xfrm>
            <a:off x="552450" y="41814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Question 5 · 4 marks · Calculator · Highe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How many odd numbers between 300 and 600 have three different digit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Here are three number cards: 2, 5 and 7. List all the three-digit numbers that can be made using each card onc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ll 6 numbers listed, with no repeats and no extra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2]]></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At least 4 correct numbers liste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B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2 marks · Non-calculato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Sam has 5 shirts and 4 ties. He chooses one shirt and one tie. How many different combinations of shirt and tie can he choos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 × 4 seen, or a systematic list of at least 8 correct combination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4352925"/>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Question 3 · 3 marks · Non-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There are 12 students in a chess club. Each student plays every other student once. How many games are played?]]></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Highe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2 × 11 or 132 see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Dividing by 2]]></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M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6]]></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400" spc="0" u="none" cap="none">
                <a:solidFill>
                  <a:srgbClr val="2B3038">
                    <a:alpha val="100000"/>
                  </a:srgbClr>
                </a:solidFill>
                <a:latin typeface="Georgia"/>
              </a:rPr>
              <a:t><![CDATA[Question 4 · 3 marks · Non-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2B3038">
                    <a:alpha val="100000"/>
                  </a:srgbClr>
                </a:solidFill>
                <a:latin typeface="Georgia"/>
              </a:rPr>
              <a:t><![CDATA[A security code is 2 letters followed by 3 digits. The letters are chosen from the 26 letters of the alphabet and cannot be repeated. The digits are chosen from 0 to 9 and can be repeated. How many different codes are possible?]]></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Non-calculator · Higher.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6 × 25 or 65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0 × 10 × 10 or 10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650 00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2B3038">
                    <a:alpha val="100000"/>
                  </a:srgbClr>
                </a:solidFill>
                <a:latin typeface="Georgia"/>
              </a:rPr>
              <a:t><![CDATA[Question 5 · 4 marks · Calculator · High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866900"/>
            <a:ext cx="11087100" cy="14287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C3D6EE">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2B3038">
                    <a:alpha val="100000"/>
                  </a:srgbClr>
                </a:solidFill>
                <a:latin typeface="Georgia"/>
              </a:rPr>
              <a:t><![CDATA[How many odd numbers between 300 and 600 have three different digits?]]></a:t>
            </a:r>
          </a:p>
        </p:txBody>
      </p:sp>
      <p:sp>
        <p:nvSpPr>
          <p:cNvPr id="12" name="" descr=""/>
          <p:cNvSpPr/>
          <p:nvPr/>
        </p:nvSpPr>
        <p:spPr>
          <a:xfrm>
            <a:off x="552450" y="3524250"/>
            <a:ext cx="11087100" cy="1066800"/>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or · Higher.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plits into cases by first digit (odd first digit and 4 as first digi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2 × 4 × 8 or 6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 × 5 × 8 or 40]]></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P1]]></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104]]></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A1]]></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2026-09-28T12:34:52Z</dcterms:created>
  <dcterms:modified xsi:type="dcterms:W3CDTF">2026-09-28T12:34:52Z</dcterms:modified>
  <dc:title>Number problems and reasoning</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