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In (c) all three roundings push the estimate up, so it is clearly an overestimate. In (a) one number went up and one down - a good discussion poi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1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b54bddea40137d6a71cf4e20977c117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7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8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81.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b90e4c59112e8c3b7ad9f7543d9c4ee8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8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8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8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09fa42c56106d57e2bb7902dad658258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8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8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8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9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91.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3e76674eed24fd632bb76d713eafa919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93.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94.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95.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96.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97.png"/>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9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99.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00.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01.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02.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03.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04.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05.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06.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07.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08.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09.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10.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11.png"/>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1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Place value and estimating]]></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Numb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2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Round 3.846 to 1 decimal place.]]></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4500 ÷ 100.]]></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0.3 × 0.2.]]></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7 ÷ 0.1.]]></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list the meals from 2 starters (A, B) and 2 mains (X, Y).]]></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Round 3.846 to 1 decimal plac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8]]></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4500 ÷ 10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45]]></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0.3 × 0.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06]]></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7 ÷ 0.1.]]></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70 - dividing by 0.1 is the same as multiplying by 10.]]></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list the meals from 2 starters (A, B) and 2 mains (X, Y).]]></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AX, AY, BX, BY]]></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a known calculation to work out related calculations.]]></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ound numbers to decimal places and significant figures.]]></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Estimate the answer to a calculation by rounding to 1 significant figure.]]></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Estimate square roots of numbers that are not square numbers.]]></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cide whether an estimate is too big or too small.]]></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lace Va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value of a digit depends on its position.]]></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ing by 1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very digit moves one place to the left: 3.7 × 10 = 37.]]></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1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very digit moves one place to the right: 3.7 ÷ 10 = 0.37.]]></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ing by 0.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same as dividing by 10: 45 × 0.1 = 4.5.]]></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0.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same as multiplying by 10: 45 ÷ 0.1 = 450.]]></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One Fact, Many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Start from 38 × 142 = 5396 and use place value.]]></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alculation]]></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Answer]]></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y]]></a:t>
            </a:r>
          </a:p>
        </p:txBody>
      </p:sp>
      <p:sp>
        <p:nvSpPr>
          <p:cNvPr id="14" name="" descr=""/>
          <p:cNvSpPr/>
          <p:nvPr/>
        </p:nvSpPr>
        <p:spPr>
          <a:xfrm>
            <a:off x="552450" y="2667000"/>
            <a:ext cx="11087100" cy="514350"/>
          </a:xfrm>
          <a:prstGeom prst="rect">
            <a:avLst/>
          </a:prstGeom>
          <a:solidFill>
            <a:srgbClr val="F2F4F7">
              <a:alpha val="100000"/>
            </a:srgbClr>
          </a:solidFill>
          <a:ln w="9525">
            <a:noFill/>
          </a:ln>
        </p:spPr>
        <p:txBody>
          <a:bodyPr vertOverflow="clip" rtlCol="0" anchor="ctr"/>
          <a:lstStyle/>
          <a:p>
            <a:pPr algn="ctr"/>
            <a:r>
              <a:t/>
            </a:r>
          </a:p>
        </p:txBody>
      </p:sp>
      <p:sp>
        <p:nvSpPr>
          <p:cNvPr id="15" name="" descr=""/>
          <p:cNvSpPr/>
          <p:nvPr/>
        </p:nvSpPr>
        <p:spPr>
          <a:xfrm>
            <a:off x="552450" y="31718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6" name=""/>
          <p:cNvSpPr txBox="1"/>
          <p:nvPr/>
        </p:nvSpPr>
        <p:spPr>
          <a:xfrm>
            <a:off x="685800" y="26670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38 × 142]]></a:t>
            </a:r>
          </a:p>
        </p:txBody>
      </p:sp>
      <p:sp>
        <p:nvSpPr>
          <p:cNvPr id="17" name=""/>
          <p:cNvSpPr txBox="1"/>
          <p:nvPr/>
        </p:nvSpPr>
        <p:spPr>
          <a:xfrm>
            <a:off x="4381500" y="26670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a:t>
            </a:r>
          </a:p>
        </p:txBody>
      </p:sp>
      <p:sp>
        <p:nvSpPr>
          <p:cNvPr id="18" name=""/>
          <p:cNvSpPr txBox="1"/>
          <p:nvPr/>
        </p:nvSpPr>
        <p:spPr>
          <a:xfrm>
            <a:off x="8077200" y="26670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The fact we are given]]></a:t>
            </a:r>
          </a:p>
        </p:txBody>
      </p:sp>
      <p:sp>
        <p:nvSpPr>
          <p:cNvPr id="19" name="" descr=""/>
          <p:cNvSpPr/>
          <p:nvPr/>
        </p:nvSpPr>
        <p:spPr>
          <a:xfrm>
            <a:off x="552450" y="3181350"/>
            <a:ext cx="11087100" cy="5143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6861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1" name=""/>
          <p:cNvSpPr txBox="1"/>
          <p:nvPr/>
        </p:nvSpPr>
        <p:spPr>
          <a:xfrm>
            <a:off x="685800" y="31813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3.8 × 142]]></a:t>
            </a:r>
          </a:p>
        </p:txBody>
      </p:sp>
      <p:sp>
        <p:nvSpPr>
          <p:cNvPr id="22" name=""/>
          <p:cNvSpPr txBox="1"/>
          <p:nvPr/>
        </p:nvSpPr>
        <p:spPr>
          <a:xfrm>
            <a:off x="4381500" y="31813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a:t>
            </a:r>
          </a:p>
        </p:txBody>
      </p:sp>
      <p:sp>
        <p:nvSpPr>
          <p:cNvPr id="23" name=""/>
          <p:cNvSpPr txBox="1"/>
          <p:nvPr/>
        </p:nvSpPr>
        <p:spPr>
          <a:xfrm>
            <a:off x="8077200" y="31813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1F2227">
                    <a:alpha val="100000"/>
                  </a:srgbClr>
                </a:solidFill>
                <a:latin typeface="Calibri"/>
              </a:rPr>
              <a:t><![CDATA[One number is 10 times smaller, so the answer is 10 times smaller]]></a:t>
            </a:r>
          </a:p>
        </p:txBody>
      </p:sp>
      <p:sp>
        <p:nvSpPr>
          <p:cNvPr id="24" name="" descr=""/>
          <p:cNvSpPr/>
          <p:nvPr/>
        </p:nvSpPr>
        <p:spPr>
          <a:xfrm>
            <a:off x="552450" y="3695700"/>
            <a:ext cx="11087100" cy="514350"/>
          </a:xfrm>
          <a:prstGeom prst="rect">
            <a:avLst/>
          </a:prstGeom>
          <a:solidFill>
            <a:srgbClr val="F2F4F7">
              <a:alpha val="100000"/>
            </a:srgbClr>
          </a:solidFill>
          <a:ln w="9525">
            <a:noFill/>
          </a:ln>
        </p:spPr>
        <p:txBody>
          <a:bodyPr vertOverflow="clip" rtlCol="0" anchor="ctr"/>
          <a:lstStyle/>
          <a:p>
            <a:pPr algn="ctr"/>
            <a:r>
              <a:t/>
            </a:r>
          </a:p>
        </p:txBody>
      </p:sp>
      <p:sp>
        <p:nvSpPr>
          <p:cNvPr id="25" name="" descr=""/>
          <p:cNvSpPr/>
          <p:nvPr/>
        </p:nvSpPr>
        <p:spPr>
          <a:xfrm>
            <a:off x="552450" y="42005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6" name=""/>
          <p:cNvSpPr txBox="1"/>
          <p:nvPr/>
        </p:nvSpPr>
        <p:spPr>
          <a:xfrm>
            <a:off x="685800" y="36957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3.8 × 1.42]]></a:t>
            </a:r>
          </a:p>
        </p:txBody>
      </p:sp>
      <p:sp>
        <p:nvSpPr>
          <p:cNvPr id="27" name=""/>
          <p:cNvSpPr txBox="1"/>
          <p:nvPr/>
        </p:nvSpPr>
        <p:spPr>
          <a:xfrm>
            <a:off x="4381500" y="36957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a:t>
            </a:r>
          </a:p>
        </p:txBody>
      </p:sp>
      <p:sp>
        <p:nvSpPr>
          <p:cNvPr id="28" name=""/>
          <p:cNvSpPr txBox="1"/>
          <p:nvPr/>
        </p:nvSpPr>
        <p:spPr>
          <a:xfrm>
            <a:off x="8077200" y="36957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0 times smaller and 100 times smaller: 1000 times smaller]]></a:t>
            </a:r>
          </a:p>
        </p:txBody>
      </p:sp>
      <p:sp>
        <p:nvSpPr>
          <p:cNvPr id="29" name="" descr=""/>
          <p:cNvSpPr/>
          <p:nvPr/>
        </p:nvSpPr>
        <p:spPr>
          <a:xfrm>
            <a:off x="552450" y="4210050"/>
            <a:ext cx="11087100" cy="5143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47148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1" name=""/>
          <p:cNvSpPr txBox="1"/>
          <p:nvPr/>
        </p:nvSpPr>
        <p:spPr>
          <a:xfrm>
            <a:off x="685800" y="42100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0.38 × 14.2]]></a:t>
            </a:r>
          </a:p>
        </p:txBody>
      </p:sp>
      <p:sp>
        <p:nvSpPr>
          <p:cNvPr id="32" name=""/>
          <p:cNvSpPr txBox="1"/>
          <p:nvPr/>
        </p:nvSpPr>
        <p:spPr>
          <a:xfrm>
            <a:off x="4381500" y="42100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a:t>
            </a:r>
          </a:p>
        </p:txBody>
      </p:sp>
      <p:sp>
        <p:nvSpPr>
          <p:cNvPr id="33" name=""/>
          <p:cNvSpPr txBox="1"/>
          <p:nvPr/>
        </p:nvSpPr>
        <p:spPr>
          <a:xfrm>
            <a:off x="8077200" y="42100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00 times smaller and 10 times smaller: 1000 times smaller]]></a:t>
            </a:r>
          </a:p>
        </p:txBody>
      </p:sp>
      <p:sp>
        <p:nvSpPr>
          <p:cNvPr id="34" name="" descr=""/>
          <p:cNvSpPr/>
          <p:nvPr/>
        </p:nvSpPr>
        <p:spPr>
          <a:xfrm>
            <a:off x="552450" y="4724400"/>
            <a:ext cx="11087100" cy="514350"/>
          </a:xfrm>
          <a:prstGeom prst="rect">
            <a:avLst/>
          </a:prstGeom>
          <a:solidFill>
            <a:srgbClr val="F2F4F7">
              <a:alpha val="100000"/>
            </a:srgbClr>
          </a:solidFill>
          <a:ln w="9525">
            <a:noFill/>
          </a:ln>
        </p:spPr>
        <p:txBody>
          <a:bodyPr vertOverflow="clip" rtlCol="0" anchor="ctr"/>
          <a:lstStyle/>
          <a:p>
            <a:pPr algn="ctr"/>
            <a:r>
              <a:t/>
            </a:r>
          </a:p>
        </p:txBody>
      </p:sp>
      <p:sp>
        <p:nvSpPr>
          <p:cNvPr id="35" name="" descr=""/>
          <p:cNvSpPr/>
          <p:nvPr/>
        </p:nvSpPr>
        <p:spPr>
          <a:xfrm>
            <a:off x="552450" y="5229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6" name=""/>
          <p:cNvSpPr txBox="1"/>
          <p:nvPr/>
        </p:nvSpPr>
        <p:spPr>
          <a:xfrm>
            <a:off x="685800" y="47244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5396 ÷ 142]]></a:t>
            </a:r>
          </a:p>
        </p:txBody>
      </p:sp>
      <p:sp>
        <p:nvSpPr>
          <p:cNvPr id="37" name=""/>
          <p:cNvSpPr txBox="1"/>
          <p:nvPr/>
        </p:nvSpPr>
        <p:spPr>
          <a:xfrm>
            <a:off x="4381500" y="47244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8]]></a:t>
            </a:r>
          </a:p>
        </p:txBody>
      </p:sp>
      <p:sp>
        <p:nvSpPr>
          <p:cNvPr id="38" name=""/>
          <p:cNvSpPr txBox="1"/>
          <p:nvPr/>
        </p:nvSpPr>
        <p:spPr>
          <a:xfrm>
            <a:off x="8077200" y="47244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Division is the inverse of multiplication]]></a:t>
            </a:r>
          </a:p>
        </p:txBody>
      </p:sp>
      <p:sp>
        <p:nvSpPr>
          <p:cNvPr id="39" name="" descr=""/>
          <p:cNvSpPr/>
          <p:nvPr/>
        </p:nvSpPr>
        <p:spPr>
          <a:xfrm>
            <a:off x="552450" y="5238750"/>
            <a:ext cx="11087100" cy="514350"/>
          </a:xfrm>
          <a:prstGeom prst="rect">
            <a:avLst/>
          </a:prstGeom>
          <a:solidFill>
            <a:srgbClr val="FFFFFF">
              <a:alpha val="100000"/>
            </a:srgbClr>
          </a:solidFill>
          <a:ln w="9525">
            <a:noFill/>
          </a:ln>
        </p:spPr>
        <p:txBody>
          <a:bodyPr vertOverflow="clip" rtlCol="0" anchor="ctr"/>
          <a:lstStyle/>
          <a:p>
            <a:pPr algn="ctr"/>
            <a:r>
              <a:t/>
            </a:r>
          </a:p>
        </p:txBody>
      </p:sp>
      <p:sp>
        <p:nvSpPr>
          <p:cNvPr id="40" name="" descr=""/>
          <p:cNvSpPr/>
          <p:nvPr/>
        </p:nvSpPr>
        <p:spPr>
          <a:xfrm>
            <a:off x="552450" y="57435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41" name=""/>
          <p:cNvSpPr txBox="1"/>
          <p:nvPr/>
        </p:nvSpPr>
        <p:spPr>
          <a:xfrm>
            <a:off x="685800" y="52387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5396 ÷ 14.2]]></a:t>
            </a:r>
          </a:p>
        </p:txBody>
      </p:sp>
      <p:sp>
        <p:nvSpPr>
          <p:cNvPr id="42" name=""/>
          <p:cNvSpPr txBox="1"/>
          <p:nvPr/>
        </p:nvSpPr>
        <p:spPr>
          <a:xfrm>
            <a:off x="4381500" y="52387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80]]></a:t>
            </a:r>
          </a:p>
        </p:txBody>
      </p:sp>
      <p:sp>
        <p:nvSpPr>
          <p:cNvPr id="43" name=""/>
          <p:cNvSpPr txBox="1"/>
          <p:nvPr/>
        </p:nvSpPr>
        <p:spPr>
          <a:xfrm>
            <a:off x="8077200" y="52387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1F2227">
                    <a:alpha val="100000"/>
                  </a:srgbClr>
                </a:solidFill>
                <a:latin typeface="Calibri"/>
              </a:rPr>
              <a:t><![CDATA[Dividing by a number 10 times smaller gives an answer 10 times bigger]]></a:t>
            </a:r>
          </a:p>
        </p:txBody>
      </p:sp>
      <p:sp>
        <p:nvSpPr>
          <p:cNvPr id="44" name="" descr=""/>
          <p:cNvSpPr/>
          <p:nvPr/>
        </p:nvSpPr>
        <p:spPr>
          <a:xfrm>
            <a:off x="552450" y="5753100"/>
            <a:ext cx="11087100" cy="514350"/>
          </a:xfrm>
          <a:prstGeom prst="rect">
            <a:avLst/>
          </a:prstGeom>
          <a:solidFill>
            <a:srgbClr val="F2F4F7">
              <a:alpha val="100000"/>
            </a:srgbClr>
          </a:solidFill>
          <a:ln w="9525">
            <a:noFill/>
          </a:ln>
        </p:spPr>
        <p:txBody>
          <a:bodyPr vertOverflow="clip" rtlCol="0" anchor="ctr"/>
          <a:lstStyle/>
          <a:p>
            <a:pPr algn="ctr"/>
            <a:r>
              <a:t/>
            </a:r>
          </a:p>
        </p:txBody>
      </p:sp>
      <p:sp>
        <p:nvSpPr>
          <p:cNvPr id="45" name="" descr=""/>
          <p:cNvSpPr/>
          <p:nvPr/>
        </p:nvSpPr>
        <p:spPr>
          <a:xfrm>
            <a:off x="552450" y="62579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46" name=""/>
          <p:cNvSpPr txBox="1"/>
          <p:nvPr/>
        </p:nvSpPr>
        <p:spPr>
          <a:xfrm>
            <a:off x="685800" y="57531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53.96 ÷ 3.8]]></a:t>
            </a:r>
          </a:p>
        </p:txBody>
      </p:sp>
      <p:sp>
        <p:nvSpPr>
          <p:cNvPr id="47" name=""/>
          <p:cNvSpPr txBox="1"/>
          <p:nvPr/>
        </p:nvSpPr>
        <p:spPr>
          <a:xfrm>
            <a:off x="4381500" y="57531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14.2]]></a:t>
            </a:r>
          </a:p>
        </p:txBody>
      </p:sp>
      <p:sp>
        <p:nvSpPr>
          <p:cNvPr id="48" name=""/>
          <p:cNvSpPr txBox="1"/>
          <p:nvPr/>
        </p:nvSpPr>
        <p:spPr>
          <a:xfrm>
            <a:off x="8077200" y="57531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 ÷ 38 = 142, and both numbers are 100 times smaller]]></a:t>
            </a:r>
          </a:p>
        </p:txBody>
      </p:sp>
      <p:sp>
        <p:nvSpPr>
          <p:cNvPr id="4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Using a Known Fac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Given that 23 × 47 = 1081, work out (a) 2.3 × 0.47 and (b) 108.1 ÷ 4.7.]]></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100" spc="0" u="none" cap="none">
                <a:solidFill>
                  <a:srgbClr val="2B3038">
                    <a:alpha val="100000"/>
                  </a:srgbClr>
                </a:solidFill>
                <a:latin typeface="Georgia"/>
              </a:rPr>
              <a:t><![CDATA[(a) Compare with the fact: 2.3 is 23 ÷ 10 and 0.47 is 47 ÷ 100]]></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 10 and ÷ 100 make ÷ 1000]]></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 divide the answer by 1000]]></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81 ÷ 1000 = 1.081]]></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 From the fact, 1081 ÷ 47 = 23]]></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division undoes multiplication]]></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108.1 is 1081 ÷ 10 and 4.7 is 47 ÷ 10]]></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oth divided by 10]]></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300" spc="0" u="none" cap="none">
                <a:solidFill>
                  <a:srgbClr val="2B3038">
                    <a:alpha val="100000"/>
                  </a:srgbClr>
                </a:solidFill>
                <a:latin typeface="Georgia"/>
              </a:rPr>
              <a:t><![CDATA[Dividing both numbers by 10 does not change the answer]]></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8.1 ÷ 4.7 = 23]]></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 1.081   (b) 23]]></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Rounding]]></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Decimal places and significant figur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ignificant Figur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first significant figure is the first digit that is not zero.]]></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unt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4 is the first significant figure of 45 678 and of 0.004 12.]]></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Zeros in the middle coun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7.0496 has 5 significant figures; the 0 count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Zeros at the start do no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0.003 082 has 4 significant figures: 3, 0, 8, 2.]]></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Keep the place valu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45 678 to 2 significant figures is 46 000, not 46.]]></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ounding to Significant Figur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8859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Number]]></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 s.f.]]></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 s.f.]]></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 s.f.]]></a:t>
            </a:r>
          </a:p>
        </p:txBody>
      </p:sp>
      <p:sp>
        <p:nvSpPr>
          <p:cNvPr id="14" name="" descr=""/>
          <p:cNvSpPr/>
          <p:nvPr/>
        </p:nvSpPr>
        <p:spPr>
          <a:xfrm>
            <a:off x="552450" y="23241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5" name="" descr=""/>
          <p:cNvSpPr/>
          <p:nvPr/>
        </p:nvSpPr>
        <p:spPr>
          <a:xfrm>
            <a:off x="552450" y="29813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6" name=""/>
          <p:cNvSpPr txBox="1"/>
          <p:nvPr/>
        </p:nvSpPr>
        <p:spPr>
          <a:xfrm>
            <a:off x="68580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45 678]]></a:t>
            </a:r>
          </a:p>
        </p:txBody>
      </p:sp>
      <p:sp>
        <p:nvSpPr>
          <p:cNvPr id="17" name=""/>
          <p:cNvSpPr txBox="1"/>
          <p:nvPr/>
        </p:nvSpPr>
        <p:spPr>
          <a:xfrm>
            <a:off x="345757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50 000]]></a:t>
            </a:r>
          </a:p>
        </p:txBody>
      </p:sp>
      <p:sp>
        <p:nvSpPr>
          <p:cNvPr id="18" name=""/>
          <p:cNvSpPr txBox="1"/>
          <p:nvPr/>
        </p:nvSpPr>
        <p:spPr>
          <a:xfrm>
            <a:off x="622935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46 000]]></a:t>
            </a:r>
          </a:p>
        </p:txBody>
      </p:sp>
      <p:sp>
        <p:nvSpPr>
          <p:cNvPr id="19" name=""/>
          <p:cNvSpPr txBox="1"/>
          <p:nvPr/>
        </p:nvSpPr>
        <p:spPr>
          <a:xfrm>
            <a:off x="900112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45 700]]></a:t>
            </a:r>
          </a:p>
        </p:txBody>
      </p:sp>
      <p:sp>
        <p:nvSpPr>
          <p:cNvPr id="20"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480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2" name=""/>
          <p:cNvSpPr txBox="1"/>
          <p:nvPr/>
        </p:nvSpPr>
        <p:spPr>
          <a:xfrm>
            <a:off x="68580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0.003 082]]></a:t>
            </a:r>
          </a:p>
        </p:txBody>
      </p:sp>
      <p:sp>
        <p:nvSpPr>
          <p:cNvPr id="23" name=""/>
          <p:cNvSpPr txBox="1"/>
          <p:nvPr/>
        </p:nvSpPr>
        <p:spPr>
          <a:xfrm>
            <a:off x="345757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03]]></a:t>
            </a:r>
          </a:p>
        </p:txBody>
      </p:sp>
      <p:sp>
        <p:nvSpPr>
          <p:cNvPr id="24" name=""/>
          <p:cNvSpPr txBox="1"/>
          <p:nvPr/>
        </p:nvSpPr>
        <p:spPr>
          <a:xfrm>
            <a:off x="622935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031]]></a:t>
            </a:r>
          </a:p>
        </p:txBody>
      </p:sp>
      <p:sp>
        <p:nvSpPr>
          <p:cNvPr id="25" name=""/>
          <p:cNvSpPr txBox="1"/>
          <p:nvPr/>
        </p:nvSpPr>
        <p:spPr>
          <a:xfrm>
            <a:off x="900112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03 08]]></a:t>
            </a:r>
          </a:p>
        </p:txBody>
      </p:sp>
      <p:sp>
        <p:nvSpPr>
          <p:cNvPr id="26" name="" descr=""/>
          <p:cNvSpPr/>
          <p:nvPr/>
        </p:nvSpPr>
        <p:spPr>
          <a:xfrm>
            <a:off x="552450" y="36576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7" name="" descr=""/>
          <p:cNvSpPr/>
          <p:nvPr/>
        </p:nvSpPr>
        <p:spPr>
          <a:xfrm>
            <a:off x="552450" y="43148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8" name=""/>
          <p:cNvSpPr txBox="1"/>
          <p:nvPr/>
        </p:nvSpPr>
        <p:spPr>
          <a:xfrm>
            <a:off x="68580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7.0496]]></a:t>
            </a:r>
          </a:p>
        </p:txBody>
      </p:sp>
      <p:sp>
        <p:nvSpPr>
          <p:cNvPr id="29" name=""/>
          <p:cNvSpPr txBox="1"/>
          <p:nvPr/>
        </p:nvSpPr>
        <p:spPr>
          <a:xfrm>
            <a:off x="345757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a:t>
            </a:r>
          </a:p>
        </p:txBody>
      </p:sp>
      <p:sp>
        <p:nvSpPr>
          <p:cNvPr id="30" name=""/>
          <p:cNvSpPr txBox="1"/>
          <p:nvPr/>
        </p:nvSpPr>
        <p:spPr>
          <a:xfrm>
            <a:off x="622935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0]]></a:t>
            </a:r>
          </a:p>
        </p:txBody>
      </p:sp>
      <p:sp>
        <p:nvSpPr>
          <p:cNvPr id="31" name=""/>
          <p:cNvSpPr txBox="1"/>
          <p:nvPr/>
        </p:nvSpPr>
        <p:spPr>
          <a:xfrm>
            <a:off x="900112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05]]></a:t>
            </a:r>
          </a:p>
        </p:txBody>
      </p:sp>
      <p:sp>
        <p:nvSpPr>
          <p:cNvPr id="32"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815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4" name=""/>
          <p:cNvSpPr txBox="1"/>
          <p:nvPr/>
        </p:nvSpPr>
        <p:spPr>
          <a:xfrm>
            <a:off x="68580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299 512]]></a:t>
            </a:r>
          </a:p>
        </p:txBody>
      </p:sp>
      <p:sp>
        <p:nvSpPr>
          <p:cNvPr id="35" name=""/>
          <p:cNvSpPr txBox="1"/>
          <p:nvPr/>
        </p:nvSpPr>
        <p:spPr>
          <a:xfrm>
            <a:off x="345757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00 000]]></a:t>
            </a:r>
          </a:p>
        </p:txBody>
      </p:sp>
      <p:sp>
        <p:nvSpPr>
          <p:cNvPr id="36" name=""/>
          <p:cNvSpPr txBox="1"/>
          <p:nvPr/>
        </p:nvSpPr>
        <p:spPr>
          <a:xfrm>
            <a:off x="622935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00 000]]></a:t>
            </a:r>
          </a:p>
        </p:txBody>
      </p:sp>
      <p:sp>
        <p:nvSpPr>
          <p:cNvPr id="37" name=""/>
          <p:cNvSpPr txBox="1"/>
          <p:nvPr/>
        </p:nvSpPr>
        <p:spPr>
          <a:xfrm>
            <a:off x="900112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00 000]]></a:t>
            </a:r>
          </a:p>
        </p:txBody>
      </p:sp>
      <p:sp>
        <p:nvSpPr>
          <p:cNvPr id="38" name="" descr=""/>
          <p:cNvSpPr/>
          <p:nvPr/>
        </p:nvSpPr>
        <p:spPr>
          <a:xfrm>
            <a:off x="552450" y="49911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39" name="" descr=""/>
          <p:cNvSpPr/>
          <p:nvPr/>
        </p:nvSpPr>
        <p:spPr>
          <a:xfrm>
            <a:off x="552450" y="56483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40" name=""/>
          <p:cNvSpPr txBox="1"/>
          <p:nvPr/>
        </p:nvSpPr>
        <p:spPr>
          <a:xfrm>
            <a:off x="68580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0.098 76]]></a:t>
            </a:r>
          </a:p>
        </p:txBody>
      </p:sp>
      <p:sp>
        <p:nvSpPr>
          <p:cNvPr id="41" name=""/>
          <p:cNvSpPr txBox="1"/>
          <p:nvPr/>
        </p:nvSpPr>
        <p:spPr>
          <a:xfrm>
            <a:off x="345757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1]]></a:t>
            </a:r>
          </a:p>
        </p:txBody>
      </p:sp>
      <p:sp>
        <p:nvSpPr>
          <p:cNvPr id="42" name=""/>
          <p:cNvSpPr txBox="1"/>
          <p:nvPr/>
        </p:nvSpPr>
        <p:spPr>
          <a:xfrm>
            <a:off x="622935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99]]></a:t>
            </a:r>
          </a:p>
        </p:txBody>
      </p:sp>
      <p:sp>
        <p:nvSpPr>
          <p:cNvPr id="43" name=""/>
          <p:cNvSpPr txBox="1"/>
          <p:nvPr/>
        </p:nvSpPr>
        <p:spPr>
          <a:xfrm>
            <a:off x="900112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988]]></a:t>
            </a:r>
          </a:p>
        </p:txBody>
      </p:sp>
      <p:sp>
        <p:nvSpPr>
          <p:cNvPr id="4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stimating]]></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A rough answer that tells you if the real one is sensibl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ow to Estim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o estimate, round every number to 1 significant figure, then work out the calculation.]]></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Round firs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Round each number to 1 s.f. before doing anything els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ever round to 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0.048 rounds to 0.05, not 0.]]></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a decimal]]></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50 ÷ 0.5 = 300: dividing by 0.5 is the same as doubling.]]></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how i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the rounded calculation down: the method marks are for the rounded numbers, not just the answer. Use ≈ for "is approximately equal to".]]></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ng a Calcu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ork out an estimate for (48.7 × 3.14)/0.52]]></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ound each number to 1 significant figure]]></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8.7 ≈ 50, 3.14 ≈ 3, 0.52 ≈ 0.5]]></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the rounded calculation]]></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0 × 3)/0.5]]></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 the top]]></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0 × 3 = 150]]></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Divide by 0.5 (the same as doubling)]]></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50 ÷ 0.5 = 300]]></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pare with the calculator]]></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he exact answer is 294.07…, close to 30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 300]]></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oo Big or Too Smal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Look at which way each number was rounded.]]></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Rounding the numbers UP gives an overestimate; rounding them DOWN gives an underestimat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a number rounded DOW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answer gets bigger: an overestimate.]]></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a number rounded UP]]></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answer gets smaller: an underestimate.]]></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ixed round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f some numbers went up and some went down, you cannot always tell without working it ou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ng a Square Roo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0 is not a square number, so √40 lies between two whole numbers.]]></a:t>
            </a:r>
          </a:p>
        </p:txBody>
      </p:sp>
      <p:sp>
        <p:nvSpPr>
          <p:cNvPr id="10" name="" descr=""/>
          <p:cNvSpPr/>
          <p:nvPr/>
        </p:nvSpPr>
        <p:spPr>
          <a:xfrm>
            <a:off x="552450" y="4210050"/>
            <a:ext cx="11087100" cy="171450"/>
          </a:xfrm>
          <a:prstGeom prst="leftRightArrow">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552450" y="4581525"/>
            <a:ext cx="2857500" cy="381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6A7078">
                    <a:alpha val="100000"/>
                  </a:srgbClr>
                </a:solidFill>
                <a:latin typeface="Calibri"/>
              </a:rPr>
              <a:t><![CDATA[√36 = 6]]></a:t>
            </a:r>
          </a:p>
        </p:txBody>
      </p:sp>
      <p:sp>
        <p:nvSpPr>
          <p:cNvPr id="12" name=""/>
          <p:cNvSpPr txBox="1"/>
          <p:nvPr/>
        </p:nvSpPr>
        <p:spPr>
          <a:xfrm>
            <a:off x="8782050" y="4581525"/>
            <a:ext cx="2857500" cy="38100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b="1" strike="noStrike" sz="1200" spc="120" u="none" cap="none">
                <a:solidFill>
                  <a:srgbClr val="6A7078">
                    <a:alpha val="100000"/>
                  </a:srgbClr>
                </a:solidFill>
                <a:latin typeface="Calibri"/>
              </a:rPr>
              <a:t><![CDATA[√49 = 7]]></a:t>
            </a:r>
          </a:p>
        </p:txBody>
      </p:sp>
      <p:sp>
        <p:nvSpPr>
          <p:cNvPr id="13" name="" descr=""/>
          <p:cNvSpPr/>
          <p:nvPr/>
        </p:nvSpPr>
        <p:spPr>
          <a:xfrm>
            <a:off x="1485900" y="4181475"/>
            <a:ext cx="228600" cy="228600"/>
          </a:xfrm>
          <a:prstGeom prst="ellipse">
            <a:avLst/>
          </a:prstGeom>
          <a:solidFill>
            <a:srgbClr val="FFFFFF">
              <a:alpha val="100000"/>
            </a:srgbClr>
          </a:solidFill>
          <a:ln w="28575">
            <a:solidFill>
              <a:srgbClr val="3D7FD6">
                <a:alpha val="100000"/>
              </a:srgbClr>
            </a:solidFill>
          </a:ln>
        </p:spPr>
        <p:txBody>
          <a:bodyPr vertOverflow="clip" rtlCol="0" anchor="ctr"/>
          <a:lstStyle/>
          <a:p>
            <a:pPr algn="ctr"/>
            <a:r>
              <a:t/>
            </a:r>
          </a:p>
        </p:txBody>
      </p:sp>
      <p:sp>
        <p:nvSpPr>
          <p:cNvPr id="14" name="" descr=""/>
          <p:cNvSpPr/>
          <p:nvPr/>
        </p:nvSpPr>
        <p:spPr>
          <a:xfrm>
            <a:off x="1590675" y="3971925"/>
            <a:ext cx="19050" cy="1162050"/>
          </a:xfrm>
          <a:prstGeom prst="rect">
            <a:avLst/>
          </a:prstGeom>
          <a:solidFill>
            <a:srgbClr val="D2D7DE">
              <a:alpha val="100000"/>
            </a:srgbClr>
          </a:solidFill>
          <a:ln w="9525">
            <a:noFill/>
          </a:ln>
        </p:spPr>
        <p:txBody>
          <a:bodyPr vertOverflow="clip" rtlCol="0" anchor="ctr"/>
          <a:lstStyle/>
          <a:p>
            <a:pPr algn="ctr"/>
            <a:r>
              <a:t/>
            </a:r>
          </a:p>
        </p:txBody>
      </p:sp>
      <p:sp>
        <p:nvSpPr>
          <p:cNvPr id="15" name="" descr=""/>
          <p:cNvSpPr/>
          <p:nvPr/>
        </p:nvSpPr>
        <p:spPr>
          <a:xfrm>
            <a:off x="552450" y="2867025"/>
            <a:ext cx="2190750" cy="1104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858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2B3038">
                    <a:alpha val="100000"/>
                  </a:srgbClr>
                </a:solidFill>
                <a:latin typeface="Georgia"/>
              </a:rPr>
              <a:t><![CDATA[√36 = 6]]></a:t>
            </a:r>
          </a:p>
          <a:p>
            <a:pPr algn="l" rtl="0" fontAlgn="base"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The square number just below 40]]></a:t>
            </a:r>
          </a:p>
        </p:txBody>
      </p:sp>
      <p:sp>
        <p:nvSpPr>
          <p:cNvPr id="17" name="" descr=""/>
          <p:cNvSpPr/>
          <p:nvPr/>
        </p:nvSpPr>
        <p:spPr>
          <a:xfrm>
            <a:off x="4486275" y="4181475"/>
            <a:ext cx="228600" cy="228600"/>
          </a:xfrm>
          <a:prstGeom prst="ellipse">
            <a:avLst/>
          </a:prstGeom>
          <a:solidFill>
            <a:srgbClr val="FFFFFF">
              <a:alpha val="100000"/>
            </a:srgbClr>
          </a:solidFill>
          <a:ln w="28575">
            <a:solidFill>
              <a:srgbClr val="3D7FD6">
                <a:alpha val="100000"/>
              </a:srgbClr>
            </a:solidFill>
          </a:ln>
        </p:spPr>
        <p:txBody>
          <a:bodyPr vertOverflow="clip" rtlCol="0" anchor="ctr"/>
          <a:lstStyle/>
          <a:p>
            <a:pPr algn="ctr"/>
            <a:r>
              <a:t/>
            </a:r>
          </a:p>
        </p:txBody>
      </p:sp>
      <p:sp>
        <p:nvSpPr>
          <p:cNvPr id="18" name="" descr=""/>
          <p:cNvSpPr/>
          <p:nvPr/>
        </p:nvSpPr>
        <p:spPr>
          <a:xfrm>
            <a:off x="4591050" y="4410075"/>
            <a:ext cx="19050" cy="438150"/>
          </a:xfrm>
          <a:prstGeom prst="rect">
            <a:avLst/>
          </a:prstGeom>
          <a:solidFill>
            <a:srgbClr val="D2D7DE">
              <a:alpha val="100000"/>
            </a:srgbClr>
          </a:solidFill>
          <a:ln w="9525">
            <a:noFill/>
          </a:ln>
        </p:spPr>
        <p:txBody>
          <a:bodyPr vertOverflow="clip" rtlCol="0" anchor="ctr"/>
          <a:lstStyle/>
          <a:p>
            <a:pPr algn="ctr"/>
            <a:r>
              <a:t/>
            </a:r>
          </a:p>
        </p:txBody>
      </p:sp>
      <p:sp>
        <p:nvSpPr>
          <p:cNvPr id="19" name="" descr=""/>
          <p:cNvSpPr/>
          <p:nvPr/>
        </p:nvSpPr>
        <p:spPr>
          <a:xfrm>
            <a:off x="3505200" y="5000625"/>
            <a:ext cx="2190750" cy="1104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36385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2B3038">
                    <a:alpha val="100000"/>
                  </a:srgbClr>
                </a:solidFill>
                <a:latin typeface="Georgia"/>
              </a:rPr>
              <a:t><![CDATA[√40 ≈ 6.3]]></a:t>
            </a:r>
          </a:p>
          <a:p>
            <a:pPr algn="l" rtl="0" fontAlgn="base"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40 is 4 of the 13 steps from 36 to 49, so about 0.3 of the way]]></a:t>
            </a:r>
          </a:p>
        </p:txBody>
      </p:sp>
      <p:sp>
        <p:nvSpPr>
          <p:cNvPr id="21" name="" descr=""/>
          <p:cNvSpPr/>
          <p:nvPr/>
        </p:nvSpPr>
        <p:spPr>
          <a:xfrm>
            <a:off x="7477125" y="4181475"/>
            <a:ext cx="228600" cy="228600"/>
          </a:xfrm>
          <a:prstGeom prst="ellipse">
            <a:avLst/>
          </a:prstGeom>
          <a:solidFill>
            <a:srgbClr val="FFFFFF">
              <a:alpha val="100000"/>
            </a:srgbClr>
          </a:solidFill>
          <a:ln w="28575">
            <a:solidFill>
              <a:srgbClr val="3D7FD6">
                <a:alpha val="100000"/>
              </a:srgbClr>
            </a:solidFill>
          </a:ln>
        </p:spPr>
        <p:txBody>
          <a:bodyPr vertOverflow="clip" rtlCol="0" anchor="ctr"/>
          <a:lstStyle/>
          <a:p>
            <a:pPr algn="ctr"/>
            <a:r>
              <a:t/>
            </a:r>
          </a:p>
        </p:txBody>
      </p:sp>
      <p:sp>
        <p:nvSpPr>
          <p:cNvPr id="22" name="" descr=""/>
          <p:cNvSpPr/>
          <p:nvPr/>
        </p:nvSpPr>
        <p:spPr>
          <a:xfrm>
            <a:off x="7581900" y="3971925"/>
            <a:ext cx="19050" cy="1162050"/>
          </a:xfrm>
          <a:prstGeom prst="rect">
            <a:avLst/>
          </a:prstGeom>
          <a:solidFill>
            <a:srgbClr val="D2D7DE">
              <a:alpha val="100000"/>
            </a:srgbClr>
          </a:solidFill>
          <a:ln w="9525">
            <a:noFill/>
          </a:ln>
        </p:spPr>
        <p:txBody>
          <a:bodyPr vertOverflow="clip" rtlCol="0" anchor="ctr"/>
          <a:lstStyle/>
          <a:p>
            <a:pPr algn="ctr"/>
            <a:r>
              <a:t/>
            </a:r>
          </a:p>
        </p:txBody>
      </p:sp>
      <p:sp>
        <p:nvSpPr>
          <p:cNvPr id="23" name="" descr=""/>
          <p:cNvSpPr/>
          <p:nvPr/>
        </p:nvSpPr>
        <p:spPr>
          <a:xfrm>
            <a:off x="6496050" y="2867025"/>
            <a:ext cx="2190750" cy="1104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4" name=""/>
          <p:cNvSpPr txBox="1"/>
          <p:nvPr/>
        </p:nvSpPr>
        <p:spPr>
          <a:xfrm>
            <a:off x="66294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2B3038">
                    <a:alpha val="100000"/>
                  </a:srgbClr>
                </a:solidFill>
                <a:latin typeface="Georgia"/>
              </a:rPr>
              <a:t><![CDATA[√42.25 = 6.5]]></a:t>
            </a:r>
          </a:p>
          <a:p>
            <a:pPr algn="l" rtl="0" fontAlgn="base"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Halfway between 6 and 7 - 40 is below this]]></a:t>
            </a:r>
          </a:p>
        </p:txBody>
      </p:sp>
      <p:sp>
        <p:nvSpPr>
          <p:cNvPr id="25" name="" descr=""/>
          <p:cNvSpPr/>
          <p:nvPr/>
        </p:nvSpPr>
        <p:spPr>
          <a:xfrm>
            <a:off x="10477500" y="4181475"/>
            <a:ext cx="228600" cy="228600"/>
          </a:xfrm>
          <a:prstGeom prst="ellipse">
            <a:avLst/>
          </a:prstGeom>
          <a:solidFill>
            <a:srgbClr val="FFFFFF">
              <a:alpha val="100000"/>
            </a:srgbClr>
          </a:solidFill>
          <a:ln w="28575">
            <a:solidFill>
              <a:srgbClr val="3D7FD6">
                <a:alpha val="100000"/>
              </a:srgbClr>
            </a:solidFill>
          </a:ln>
        </p:spPr>
        <p:txBody>
          <a:bodyPr vertOverflow="clip" rtlCol="0" anchor="ctr"/>
          <a:lstStyle/>
          <a:p>
            <a:pPr algn="ctr"/>
            <a:r>
              <a:t/>
            </a:r>
          </a:p>
        </p:txBody>
      </p:sp>
      <p:sp>
        <p:nvSpPr>
          <p:cNvPr id="26" name="" descr=""/>
          <p:cNvSpPr/>
          <p:nvPr/>
        </p:nvSpPr>
        <p:spPr>
          <a:xfrm>
            <a:off x="10582275" y="4410075"/>
            <a:ext cx="19050" cy="438150"/>
          </a:xfrm>
          <a:prstGeom prst="rect">
            <a:avLst/>
          </a:prstGeom>
          <a:solidFill>
            <a:srgbClr val="D2D7DE">
              <a:alpha val="100000"/>
            </a:srgbClr>
          </a:solidFill>
          <a:ln w="9525">
            <a:noFill/>
          </a:ln>
        </p:spPr>
        <p:txBody>
          <a:bodyPr vertOverflow="clip" rtlCol="0" anchor="ctr"/>
          <a:lstStyle/>
          <a:p>
            <a:pPr algn="ctr"/>
            <a:r>
              <a:t/>
            </a:r>
          </a:p>
        </p:txBody>
      </p:sp>
      <p:sp>
        <p:nvSpPr>
          <p:cNvPr id="27" name="" descr=""/>
          <p:cNvSpPr/>
          <p:nvPr/>
        </p:nvSpPr>
        <p:spPr>
          <a:xfrm>
            <a:off x="9448800" y="5000625"/>
            <a:ext cx="2190750" cy="1104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p:cNvSpPr txBox="1"/>
          <p:nvPr/>
        </p:nvSpPr>
        <p:spPr>
          <a:xfrm>
            <a:off x="95821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2B3038">
                    <a:alpha val="100000"/>
                  </a:srgbClr>
                </a:solidFill>
                <a:latin typeface="Georgia"/>
              </a:rPr>
              <a:t><![CDATA[√49 = 7]]></a:t>
            </a:r>
          </a:p>
          <a:p>
            <a:pPr algn="l" rtl="0" fontAlgn="base"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The square number just above 40]]></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ng a Square Roo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Estimate √70 to 1 decimal place without a calculator.]]></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Find the square numbers either side of 70]]></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64 = 8² and 81 = 9²]]></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 √70 is between 8 and 9]]></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 < √70 < 9]]></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How far is 70 from 64, out of the gap from 64 to 81?]]></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6 out of 17]]></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6 out of 17 is a bit more than a third]]></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bout 0.35]]></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 by squaring]]></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4² = 70.56, which is close to 7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70 ≈ 8.4 (the exact value is 8.366…)]]></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ng a Crow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Nobody counts a crowd one person at a tim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unt a sampl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ount the people in one block of seats: about 400.]]></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unt the block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stadium has about 150 block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400 × 150 = 60 000.]]></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Report it sensibly]]></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bout 60 000" - rounded to 1 significant figure, because the inputs were only estimat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nrico Fermi and "Fermi Problems"]]></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1F2227">
                    <a:alpha val="100000"/>
                  </a:srgbClr>
                </a:solidFill>
                <a:latin typeface="Calibri"/>
              </a:rPr>
              <a:t><![CDATA[The Italian-American physicist Enrico Fermi, who won the 1938 Nobel Prize in Physics, was famous for making quick, surprisingly accurate estimates from almost no information. He liked to ask his students questions such as "How many piano tuners are there in Chicago?" and expected them to reason it out: the population of the city, how many homes have a piano, how often a piano is tuned, and how many pianos one tuner can tune in a year. Each number is rounded, but the errors tend to cancel out, and the answer is usually the right size. Questions like this are now called Fermi problems.]]></a:t>
            </a:r>
          </a:p>
        </p:txBody>
      </p:sp>
      <p:sp>
        <p:nvSpPr>
          <p:cNvPr id="12" name="" descr=""/>
          <p:cNvSpPr/>
          <p:nvPr/>
        </p:nvSpPr>
        <p:spPr>
          <a:xfrm>
            <a:off x="552450" y="4572000"/>
            <a:ext cx="11087100"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10725150"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938]]></a:t>
            </a:r>
          </a:p>
        </p:txBody>
      </p:sp>
      <p:sp>
        <p:nvSpPr>
          <p:cNvPr id="14" name=""/>
          <p:cNvSpPr txBox="1"/>
          <p:nvPr/>
        </p:nvSpPr>
        <p:spPr>
          <a:xfrm>
            <a:off x="733425" y="5305425"/>
            <a:ext cx="10725150"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Fermi wins the Nobel Prize in Physic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lace valu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value of a digit, which depends on its position in the number.]]></a:t>
            </a:r>
          </a:p>
        </p:txBody>
      </p:sp>
      <p:sp>
        <p:nvSpPr>
          <p:cNvPr id="11" name="" descr=""/>
          <p:cNvSpPr/>
          <p:nvPr/>
        </p:nvSpPr>
        <p:spPr>
          <a:xfrm>
            <a:off x="62293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Decimal place (d.p.)]]></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digit after the decimal point.]]></a:t>
            </a:r>
          </a:p>
        </p:txBody>
      </p:sp>
      <p:sp>
        <p:nvSpPr>
          <p:cNvPr id="13" name="" descr=""/>
          <p:cNvSpPr/>
          <p:nvPr/>
        </p:nvSpPr>
        <p:spPr>
          <a:xfrm>
            <a:off x="5524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ignificant figure (s.f.)]]></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y digit of a number starting from the first non-zero digit.]]></a:t>
            </a:r>
          </a:p>
        </p:txBody>
      </p:sp>
      <p:sp>
        <p:nvSpPr>
          <p:cNvPr id="15" name="" descr=""/>
          <p:cNvSpPr/>
          <p:nvPr/>
        </p:nvSpPr>
        <p:spPr>
          <a:xfrm>
            <a:off x="62293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Estima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approximate answer found by rounding the numbers first.]]></a:t>
            </a:r>
          </a:p>
        </p:txBody>
      </p:sp>
      <p:sp>
        <p:nvSpPr>
          <p:cNvPr id="17" name="" descr=""/>
          <p:cNvSpPr/>
          <p:nvPr/>
        </p:nvSpPr>
        <p:spPr>
          <a:xfrm>
            <a:off x="5524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pproximately equal to]]></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symbol ≈, used for an estimate.]]></a:t>
            </a:r>
          </a:p>
        </p:txBody>
      </p:sp>
      <p:sp>
        <p:nvSpPr>
          <p:cNvPr id="19" name="" descr=""/>
          <p:cNvSpPr/>
          <p:nvPr/>
        </p:nvSpPr>
        <p:spPr>
          <a:xfrm>
            <a:off x="62293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Overestima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estimate bigger than the exact answer.]]></a:t>
            </a:r>
          </a:p>
        </p:txBody>
      </p:sp>
      <p:sp>
        <p:nvSpPr>
          <p:cNvPr id="21" name="" descr=""/>
          <p:cNvSpPr/>
          <p:nvPr/>
        </p:nvSpPr>
        <p:spPr>
          <a:xfrm>
            <a:off x="552450" y="5210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Underestima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estimate smaller than the exact answer.]]></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on Station]]></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1F2227">
                    <a:alpha val="100000"/>
                  </a:srgbClr>
                </a:solidFill>
                <a:latin typeface="Calibri"/>
              </a:rPr>
              <a:t><![CDATA[Estimate each calculation, then use a calculator to find the exact answer and say whether your estimate was over or under. (a) 6.8 × 41.2 (b) 897 ÷ 2.9 (c) (19.6 × 0.48)/0.21 (d) √(98.6 + 23.1) (e) 3.14 × 7.9²]]></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Estimate first, writing the rounded calculation.]]></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Then use a calculator.]]></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Say whether the estimate was over or under, and why.]]></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200" spc="0" u="none" cap="none">
                <a:solidFill>
                  <a:srgbClr val="FFFFFF">
                    <a:alpha val="100000"/>
                  </a:srgbClr>
                </a:solidFill>
                <a:latin typeface="Calibri"/>
              </a:rPr>
              <a:t><![CDATA[(a) 7 × 40 = 280 (exact 280.16). (b) 900 ÷ 3 = 300 (exact 309.3). (c) (20 × 0.5)/0.2 = 50 (exact 44.8). (d) √120 ≈ 11 (exact 11.03). (e) 3 × 8² = 192 (exact 195.97).]]></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known fact to work out related calculations.]]></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Multiply and divide by 0.1 and 0.01.]]></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ound to a given number of decimal places.]]></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ound to a given number of significant figure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stimate a calculation by rounding to 1 s.f.]]></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ivide by a decimal such as 0.5 or 0.2.]]></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stimate a square root.]]></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ay whether an estimate is over or under.]]></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 known fact plus place value gives many related answers.]]></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ignificant figures start at the first non-zero digit; keep the place value when rounding.]]></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Estimate by rounding each number to 1 significant figur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Estimate square roots using the square numbers either side.]]></a:t>
            </a:r>
          </a:p>
        </p:txBody>
      </p:sp>
      <p:sp>
        <p:nvSpPr>
          <p:cNvPr id="14" name="" descr=""/>
          <p:cNvSpPr/>
          <p:nvPr/>
        </p:nvSpPr>
        <p:spPr>
          <a:xfrm>
            <a:off x="552450" y="36861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5" name=""/>
          <p:cNvSpPr txBox="1"/>
          <p:nvPr/>
        </p:nvSpPr>
        <p:spPr>
          <a:xfrm>
            <a:off x="933450" y="35718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Over or under: look at which way each number was rounded.]]></a:t>
            </a:r>
          </a:p>
        </p:txBody>
      </p:sp>
      <p:sp>
        <p:nvSpPr>
          <p:cNvPr id="16" name="" descr=""/>
          <p:cNvSpPr/>
          <p:nvPr/>
        </p:nvSpPr>
        <p:spPr>
          <a:xfrm>
            <a:off x="552450" y="433387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819150" y="447675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8" name=""/>
          <p:cNvSpPr txBox="1"/>
          <p:nvPr/>
        </p:nvSpPr>
        <p:spPr>
          <a:xfrm>
            <a:off x="819150" y="474345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Work out an estimate for (3.78 × 48.2)/0.52 (3 marks)]]></a:t>
            </a:r>
          </a:p>
        </p:txBody>
      </p:sp>
      <p:sp>
        <p:nvSpPr>
          <p:cNvPr id="19" name=""/>
          <p:cNvSpPr txBox="1"/>
          <p:nvPr/>
        </p:nvSpPr>
        <p:spPr>
          <a:xfrm>
            <a:off x="819150" y="522922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Write the rounded numbers down before you calculate. An answer with no rounded calculation shown can score zero, even if it is right.]]></a:t>
            </a:r>
          </a:p>
        </p:txBody>
      </p:sp>
      <p:sp>
        <p:nvSpPr>
          <p:cNvPr id="2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2B3038">
                    <a:alpha val="100000"/>
                  </a:srgbClr>
                </a:solidFill>
                <a:latin typeface="Georgia"/>
              </a:rPr>
              <a:t><![CDATA[Exam Practice: Place Value and Estimat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Questions 1 to 5 are non-calculator. · 25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sing the information that 38 × 142 = 5396, write down the value of (a) 3.8 × 14.2 (b) 5396 ÷ 1.42]]></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1 mark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Round 0.070 49 to 3 significant figures.]]></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3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ork out an estimate for (3.78 × 48.2)/0.52]]></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2B3038">
                    <a:alpha val="100000"/>
                  </a:srgbClr>
                </a:solidFill>
                <a:latin typeface="Georgia"/>
              </a:rPr>
              <a:t><![CDATA[Exam Practice: Place Value and Estimating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20955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1 mark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s your answer to the last question an overestimate or an underestimate? Give a reason for your answer.]]></a:t>
            </a:r>
          </a:p>
        </p:txBody>
      </p:sp>
      <p:sp>
        <p:nvSpPr>
          <p:cNvPr id="12" name="" descr=""/>
          <p:cNvSpPr/>
          <p:nvPr/>
        </p:nvSpPr>
        <p:spPr>
          <a:xfrm>
            <a:off x="552450" y="34861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stimate the value of √70. Give your answer to 1 decimal place.]]></a:t>
            </a:r>
          </a:p>
        </p:txBody>
      </p:sp>
      <p:sp>
        <p:nvSpPr>
          <p:cNvPr id="15" name="" descr=""/>
          <p:cNvSpPr/>
          <p:nvPr/>
        </p:nvSpPr>
        <p:spPr>
          <a:xfrm>
            <a:off x="552450" y="48768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6 · 2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Use your calculator to work out (6.2 + 3.84)²/(√0.7). Write down all the figures on your calculator display. (b) Write your answer to…]]></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Using the information that 38 × 142 = 5396, write down the value of (a) 3.8 × 14.2 (b) 5396 ÷ 1.42]]></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53.96]]></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38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1 mark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Round 0.070 49 to 3 significant figure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070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3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Work out an estimate for (3.78 × 48.2)/0.52]]></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t least two of the numbers rounded correctly to 1 s.f. (4, 50, 0.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00 ÷ 0.5 or 4 × 100 or equivalen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1 mark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Is your answer to the last question an overestimate or an underestimate? Give a reason for your answer.]]></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Overestimate, with a correct reason referring to the round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Estimate the value of √70. Give your answer to 1 decimal plac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8² = 64 and 9² = 81 seen, or √70 stated to be between 8 and 9]]></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nswer in the range 8.3 to 8.4]]></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2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900" spc="0" u="none" cap="none">
                <a:solidFill>
                  <a:srgbClr val="2B3038">
                    <a:alpha val="100000"/>
                  </a:srgbClr>
                </a:solidFill>
                <a:latin typeface="Georgia"/>
              </a:rPr>
              <a:t><![CDATA[(a) Use your calculator to work out (6.2 + 3.84)²/(√0.7). Write down all the figures on your calculator display. (b) Write your answer to part (a) correct to 4 significant figure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120.48095… (at least 6 figur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120.5, follow through from (a)]]></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2026-09-28T12:34:53Z</dcterms:created>
  <dcterms:modified xsi:type="dcterms:W3CDTF">2026-09-28T12:34:53Z</dcterms:modified>
  <dc:title>Place value and estimating</dc:title>
  <dc:description>Generated from a pasted lesson-pack script.</dc:description>
  <dc:subject>Number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