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51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27ef127406e65fd974750570e96ccd9113.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14.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15.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116.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117.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8664e6e43386045c03f3af8fa37a13e118.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119.png"/>
  <Relationship Id="rId3" Type="http://schemas.openxmlformats.org/officeDocument/2006/relationships/image" Target="../media/320408d1c7968062852e15d2d696a2f1a598fe1012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21.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122.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ccfa22434dc9aab1b932daca83a840123.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24.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ccfa22434dc9aab1b932daca83a840125.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f4030a334d3764884e6da86fa0e587126.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127.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128.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29.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30.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c065f0e8c88f137f8ac98feafc609d1131.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132.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33.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34.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HCF and LCM]]></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Number]]></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3 of 7]]></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ist all the factors of 12.]]></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rite down the first five multiples of 6.]]></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Is 51 a prime number?]]></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2³?]]></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round 0.004 76 to 2 significant figures.]]></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ist all the factors of 12.]]></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 2, 3, 4, 6, 12]]></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rite down the first five multiples of 6.]]></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6, 12, 18, 24, 30]]></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Is 51 a prime number?]]></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No: 51 = 3 × 17.]]></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2³?]]></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2 × 2 × 2 = 8]]></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round 0.004 76 to 2 significant figures.]]></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0.0048]]></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20097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Know the difference between factors, multiples and prime numbers.]]></a:t>
            </a:r>
          </a:p>
        </p:txBody>
      </p:sp>
      <p:sp>
        <p:nvSpPr>
          <p:cNvPr id="13" name="" descr=""/>
          <p:cNvSpPr/>
          <p:nvPr/>
        </p:nvSpPr>
        <p:spPr>
          <a:xfrm>
            <a:off x="552450" y="287655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Write a number as a product of its prime factors, in index form.]]></a:t>
            </a:r>
          </a:p>
        </p:txBody>
      </p:sp>
      <p:sp>
        <p:nvSpPr>
          <p:cNvPr id="17" name="" descr=""/>
          <p:cNvSpPr/>
          <p:nvPr/>
        </p:nvSpPr>
        <p:spPr>
          <a:xfrm>
            <a:off x="552450" y="374332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Find the HCF and LCM of two numbers using prime factors.]]></a:t>
            </a:r>
          </a:p>
        </p:txBody>
      </p:sp>
      <p:sp>
        <p:nvSpPr>
          <p:cNvPr id="21" name="" descr=""/>
          <p:cNvSpPr/>
          <p:nvPr/>
        </p:nvSpPr>
        <p:spPr>
          <a:xfrm>
            <a:off x="552450" y="461010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a Venn diagram of prime factors to find the HCF and LCM.]]></a:t>
            </a:r>
          </a:p>
        </p:txBody>
      </p:sp>
      <p:sp>
        <p:nvSpPr>
          <p:cNvPr id="25" name="" descr=""/>
          <p:cNvSpPr/>
          <p:nvPr/>
        </p:nvSpPr>
        <p:spPr>
          <a:xfrm>
            <a:off x="552450" y="54768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Decide whether a problem needs the HCF or the LCM, and solve it.]]></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Factors, Multiples and Prim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9907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23900"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Factor]]></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number that divides exactly into another. The factors of 10 are 1, 2, 5 and 10.]]></a:t>
            </a:r>
          </a:p>
        </p:txBody>
      </p:sp>
      <p:sp>
        <p:nvSpPr>
          <p:cNvPr id="12" name="" descr=""/>
          <p:cNvSpPr/>
          <p:nvPr/>
        </p:nvSpPr>
        <p:spPr>
          <a:xfrm>
            <a:off x="4314825" y="19907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4486275"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4486275"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Multipl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number in another number's times table. The multiples of 10 are 10, 20, 30, ...]]></a:t>
            </a:r>
          </a:p>
        </p:txBody>
      </p:sp>
      <p:sp>
        <p:nvSpPr>
          <p:cNvPr id="15" name="" descr=""/>
          <p:cNvSpPr/>
          <p:nvPr/>
        </p:nvSpPr>
        <p:spPr>
          <a:xfrm>
            <a:off x="8077200" y="19907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824865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8248650"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Prime number]]></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number with exactly two factors: 1 and itself. 2, 3, 5, 7, 11, 13, ...]]></a:t>
            </a:r>
          </a:p>
        </p:txBody>
      </p:sp>
      <p:sp>
        <p:nvSpPr>
          <p:cNvPr id="18" name="" descr=""/>
          <p:cNvSpPr/>
          <p:nvPr/>
        </p:nvSpPr>
        <p:spPr>
          <a:xfrm>
            <a:off x="552450" y="42005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2390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23900"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1 is not prim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It has only one factor.]]></a:t>
            </a:r>
          </a:p>
        </p:txBody>
      </p:sp>
      <p:sp>
        <p:nvSpPr>
          <p:cNvPr id="21" name="" descr=""/>
          <p:cNvSpPr/>
          <p:nvPr/>
        </p:nvSpPr>
        <p:spPr>
          <a:xfrm>
            <a:off x="4314825" y="42005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4486275"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4486275"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2 is the only even prim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Every other even number has 2 as a factor.]]></a:t>
            </a:r>
          </a:p>
        </p:txBody>
      </p:sp>
      <p:sp>
        <p:nvSpPr>
          <p:cNvPr id="24" name="" descr=""/>
          <p:cNvSpPr/>
          <p:nvPr/>
        </p:nvSpPr>
        <p:spPr>
          <a:xfrm>
            <a:off x="8077200" y="42005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824865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6" name=""/>
          <p:cNvSpPr txBox="1"/>
          <p:nvPr/>
        </p:nvSpPr>
        <p:spPr>
          <a:xfrm>
            <a:off x="8248650"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Prime factor]]></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factor that is also a prime number. The prime factors of 10 are 2 and 5.]]></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Products of Prime Facto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Every whole number greater than 1 can be written as a product of prime numbers in exactly one way.]]></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Factor tre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Split the number into any two factors, then keep splitting until every branch ends in a prime.]]></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ircle the prim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ircle each prime as you reach it, so none is missed.]]></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Index form]]></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rite repeated primes as powers, smallest prime first: 2 × 2 × 2 × 3 × 3 × 5 = 2³ × 3² × 5.]]></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heck]]></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ultiply your answer out: it should give the number you started with.]]></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Factor Tree for 360]]></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360 = 2³ × 3² × 5]]></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It does not matter how you start: 360 = 10 × 36, 360 = 2 × 180 and 360 = 12 × 30 all end in the same set of primes. That is why the prime factors of a number are like its fingerprint.]]></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riting a Number as a Product of Prim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Write 360 as a product of its prime factors. Give your answer in index form.]]></a:t>
            </a:r>
          </a:p>
        </p:txBody>
      </p:sp>
      <p:sp>
        <p:nvSpPr>
          <p:cNvPr id="12" name="" descr=""/>
          <p:cNvSpPr/>
          <p:nvPr/>
        </p:nvSpPr>
        <p:spPr>
          <a:xfrm>
            <a:off x="552450" y="2895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24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0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plit into two factors]]></a:t>
            </a:r>
          </a:p>
        </p:txBody>
      </p:sp>
      <p:sp>
        <p:nvSpPr>
          <p:cNvPr id="15" name=""/>
          <p:cNvSpPr txBox="1"/>
          <p:nvPr/>
        </p:nvSpPr>
        <p:spPr>
          <a:xfrm>
            <a:off x="4933950" y="2800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60 = 10 × 36]]></a:t>
            </a:r>
          </a:p>
        </p:txBody>
      </p:sp>
      <p:sp>
        <p:nvSpPr>
          <p:cNvPr id="16" name="" descr=""/>
          <p:cNvSpPr/>
          <p:nvPr/>
        </p:nvSpPr>
        <p:spPr>
          <a:xfrm>
            <a:off x="552450" y="3467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371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Keep splitting until every branch is prime]]></a:t>
            </a:r>
          </a:p>
        </p:txBody>
      </p:sp>
      <p:sp>
        <p:nvSpPr>
          <p:cNvPr id="19" name=""/>
          <p:cNvSpPr txBox="1"/>
          <p:nvPr/>
        </p:nvSpPr>
        <p:spPr>
          <a:xfrm>
            <a:off x="4933950" y="3371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0 = 2 × 5, 36 = 4 × 9 = 2 × 2 × 3 × 3]]></a:t>
            </a:r>
          </a:p>
        </p:txBody>
      </p:sp>
      <p:sp>
        <p:nvSpPr>
          <p:cNvPr id="20" name="" descr=""/>
          <p:cNvSpPr/>
          <p:nvPr/>
        </p:nvSpPr>
        <p:spPr>
          <a:xfrm>
            <a:off x="552450" y="4038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067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3943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llect the primes, smallest first]]></a:t>
            </a:r>
          </a:p>
        </p:txBody>
      </p:sp>
      <p:sp>
        <p:nvSpPr>
          <p:cNvPr id="23" name=""/>
          <p:cNvSpPr txBox="1"/>
          <p:nvPr/>
        </p:nvSpPr>
        <p:spPr>
          <a:xfrm>
            <a:off x="4933950" y="3943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 × 2 × 2 × 3 × 3 × 5]]></a:t>
            </a:r>
          </a:p>
        </p:txBody>
      </p:sp>
      <p:sp>
        <p:nvSpPr>
          <p:cNvPr id="24" name="" descr=""/>
          <p:cNvSpPr/>
          <p:nvPr/>
        </p:nvSpPr>
        <p:spPr>
          <a:xfrm>
            <a:off x="552450" y="4610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4638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514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rite repeats as powers]]></a:t>
            </a:r>
          </a:p>
        </p:txBody>
      </p:sp>
      <p:sp>
        <p:nvSpPr>
          <p:cNvPr id="27" name=""/>
          <p:cNvSpPr txBox="1"/>
          <p:nvPr/>
        </p:nvSpPr>
        <p:spPr>
          <a:xfrm>
            <a:off x="4933950" y="4514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³ × 3² × 5]]></a:t>
            </a:r>
          </a:p>
        </p:txBody>
      </p:sp>
      <p:sp>
        <p:nvSpPr>
          <p:cNvPr id="28" name="" descr=""/>
          <p:cNvSpPr/>
          <p:nvPr/>
        </p:nvSpPr>
        <p:spPr>
          <a:xfrm>
            <a:off x="552450" y="5181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9" name=""/>
          <p:cNvSpPr txBox="1"/>
          <p:nvPr/>
        </p:nvSpPr>
        <p:spPr>
          <a:xfrm>
            <a:off x="552450" y="5210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30" name=""/>
          <p:cNvSpPr txBox="1"/>
          <p:nvPr/>
        </p:nvSpPr>
        <p:spPr>
          <a:xfrm>
            <a:off x="1066800" y="5086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heck]]></a:t>
            </a:r>
          </a:p>
        </p:txBody>
      </p:sp>
      <p:sp>
        <p:nvSpPr>
          <p:cNvPr id="31" name=""/>
          <p:cNvSpPr txBox="1"/>
          <p:nvPr/>
        </p:nvSpPr>
        <p:spPr>
          <a:xfrm>
            <a:off x="4933950" y="5086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8 × 9 × 5 = 360]]></a:t>
            </a:r>
          </a:p>
        </p:txBody>
      </p:sp>
      <p:sp>
        <p:nvSpPr>
          <p:cNvPr id="32"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33"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4"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360 = 2³ × 3² × 5]]></a:t>
            </a:r>
          </a:p>
        </p:txBody>
      </p:sp>
      <p:sp>
        <p:nvSpPr>
          <p:cNvPr id="3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HCF and LCM]]></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Using prime factor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HCF or LC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781175"/>
            <a:ext cx="5314950" cy="27717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2B3038">
                    <a:alpha val="100000"/>
                  </a:srgbClr>
                </a:solidFill>
                <a:latin typeface="Georgia"/>
              </a:rPr>
              <a:t><![CDATA[HIGHEST COMMON FACTOR (HCF)]]></a:t>
            </a:r>
          </a:p>
        </p:txBody>
      </p:sp>
      <p:sp>
        <p:nvSpPr>
          <p:cNvPr id="11" name="" descr=""/>
          <p:cNvSpPr/>
          <p:nvPr/>
        </p:nvSpPr>
        <p:spPr>
          <a:xfrm>
            <a:off x="781050" y="2438400"/>
            <a:ext cx="4857750" cy="19050"/>
          </a:xfrm>
          <a:prstGeom prst="rect">
            <a:avLst/>
          </a:prstGeom>
          <a:solidFill>
            <a:srgbClr val="2B3038">
              <a:alpha val="100000"/>
            </a:srgbClr>
          </a:solidFill>
          <a:ln w="9525">
            <a:noFill/>
          </a:ln>
        </p:spPr>
        <p:txBody>
          <a:bodyPr vertOverflow="clip" rtlCol="0" anchor="ctr"/>
          <a:lstStyle/>
          <a:p>
            <a:pPr algn="ctr"/>
            <a:r>
              <a:t/>
            </a:r>
          </a:p>
        </p:txBody>
      </p:sp>
      <p:sp>
        <p:nvSpPr>
          <p:cNvPr id="12" name=""/>
          <p:cNvSpPr txBox="1"/>
          <p:nvPr/>
        </p:nvSpPr>
        <p:spPr>
          <a:xfrm>
            <a:off x="78105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1F2227">
                    <a:alpha val="100000"/>
                  </a:srgbClr>
                </a:solidFill>
                <a:latin typeface="Calibri"/>
              </a:rPr>
              <a:t><![CDATA[•  The biggest number that divides into both numbers.]]></a:t>
            </a:r>
          </a:p>
          <a:p>
            <a:pPr algn="l" rtl="0" fontAlgn="base" marL="0" marR="0" indent="0" lvl="0">
              <a:lnSpc>
                <a:spcPct val="108000"/>
              </a:lnSpc>
              <a:spcBef>
                <a:spcPts val="0"/>
              </a:spcBef>
              <a:spcAft>
                <a:spcPts val="900"/>
              </a:spcAft>
            </a:pPr>
            <a:r>
              <a:rPr lang="en-US" strike="noStrike" sz="1200" spc="0" u="none" cap="none">
                <a:solidFill>
                  <a:srgbClr val="1F2227">
                    <a:alpha val="100000"/>
                  </a:srgbClr>
                </a:solidFill>
                <a:latin typeface="Calibri"/>
              </a:rPr>
              <a:t><![CDATA[•  It is never bigger than the smaller number.]]></a:t>
            </a:r>
          </a:p>
          <a:p>
            <a:pPr algn="l" rtl="0" fontAlgn="base" marL="0" marR="0" indent="0" lvl="0">
              <a:lnSpc>
                <a:spcPct val="108000"/>
              </a:lnSpc>
              <a:spcBef>
                <a:spcPts val="0"/>
              </a:spcBef>
              <a:spcAft>
                <a:spcPts val="900"/>
              </a:spcAft>
            </a:pPr>
            <a:r>
              <a:rPr lang="en-US" strike="noStrike" sz="1200" spc="0" u="none" cap="none">
                <a:solidFill>
                  <a:srgbClr val="1F2227">
                    <a:alpha val="100000"/>
                  </a:srgbClr>
                </a:solidFill>
                <a:latin typeface="Calibri"/>
              </a:rPr>
              <a:t><![CDATA[•  Prime factors: multiply the primes the numbers SHARE.]]></a:t>
            </a:r>
          </a:p>
          <a:p>
            <a:pPr algn="l" rtl="0" fontAlgn="base" marL="0" marR="0" indent="0" lvl="0">
              <a:lnSpc>
                <a:spcPct val="108000"/>
              </a:lnSpc>
              <a:spcBef>
                <a:spcPts val="0"/>
              </a:spcBef>
              <a:spcAft>
                <a:spcPts val="900"/>
              </a:spcAft>
            </a:pPr>
            <a:r>
              <a:rPr lang="en-US" strike="noStrike" sz="1200" spc="0" u="none" cap="none">
                <a:solidFill>
                  <a:srgbClr val="1F2227">
                    <a:alpha val="100000"/>
                  </a:srgbClr>
                </a:solidFill>
                <a:latin typeface="Calibri"/>
              </a:rPr>
              <a:t><![CDATA[•  Use the LOWER power of each shared prime.]]></a:t>
            </a:r>
          </a:p>
          <a:p>
            <a:pPr algn="l" rtl="0" fontAlgn="base" marL="0" marR="0" indent="0" lvl="0">
              <a:lnSpc>
                <a:spcPct val="108000"/>
              </a:lnSpc>
              <a:spcBef>
                <a:spcPts val="0"/>
              </a:spcBef>
              <a:spcAft>
                <a:spcPts val="900"/>
              </a:spcAft>
            </a:pPr>
            <a:r>
              <a:rPr lang="en-US" strike="noStrike" sz="1200" spc="0" u="none" cap="none">
                <a:solidFill>
                  <a:srgbClr val="1F2227">
                    <a:alpha val="100000"/>
                  </a:srgbClr>
                </a:solidFill>
                <a:latin typeface="Calibri"/>
              </a:rPr>
              <a:t><![CDATA[•  Used for splitting things into equal groups.]]></a:t>
            </a:r>
          </a:p>
        </p:txBody>
      </p:sp>
      <p:sp>
        <p:nvSpPr>
          <p:cNvPr id="13" name="" descr=""/>
          <p:cNvSpPr/>
          <p:nvPr/>
        </p:nvSpPr>
        <p:spPr>
          <a:xfrm>
            <a:off x="6324600" y="1781175"/>
            <a:ext cx="5314950" cy="27717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3D7FD6">
                    <a:alpha val="100000"/>
                  </a:srgbClr>
                </a:solidFill>
                <a:latin typeface="Georgia"/>
              </a:rPr>
              <a:t><![CDATA[LOWEST COMMON MULTIPLE (LCM)]]></a:t>
            </a:r>
          </a:p>
        </p:txBody>
      </p:sp>
      <p:sp>
        <p:nvSpPr>
          <p:cNvPr id="15" name="" descr=""/>
          <p:cNvSpPr/>
          <p:nvPr/>
        </p:nvSpPr>
        <p:spPr>
          <a:xfrm>
            <a:off x="6553200" y="2438400"/>
            <a:ext cx="4857750" cy="19050"/>
          </a:xfrm>
          <a:prstGeom prst="rect">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655320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1F2227">
                    <a:alpha val="100000"/>
                  </a:srgbClr>
                </a:solidFill>
                <a:latin typeface="Calibri"/>
              </a:rPr>
              <a:t><![CDATA[•  The smallest number both numbers divide into.]]></a:t>
            </a:r>
          </a:p>
          <a:p>
            <a:pPr algn="l" rtl="0" fontAlgn="base" marL="0" marR="0" indent="0" lvl="0">
              <a:lnSpc>
                <a:spcPct val="108000"/>
              </a:lnSpc>
              <a:spcBef>
                <a:spcPts val="0"/>
              </a:spcBef>
              <a:spcAft>
                <a:spcPts val="900"/>
              </a:spcAft>
            </a:pPr>
            <a:r>
              <a:rPr lang="en-US" strike="noStrike" sz="1200" spc="0" u="none" cap="none">
                <a:solidFill>
                  <a:srgbClr val="1F2227">
                    <a:alpha val="100000"/>
                  </a:srgbClr>
                </a:solidFill>
                <a:latin typeface="Calibri"/>
              </a:rPr>
              <a:t><![CDATA[•  It is never smaller than the larger number.]]></a:t>
            </a:r>
          </a:p>
          <a:p>
            <a:pPr algn="l" rtl="0" fontAlgn="base" marL="0" marR="0" indent="0" lvl="0">
              <a:lnSpc>
                <a:spcPct val="108000"/>
              </a:lnSpc>
              <a:spcBef>
                <a:spcPts val="0"/>
              </a:spcBef>
              <a:spcAft>
                <a:spcPts val="900"/>
              </a:spcAft>
            </a:pPr>
            <a:r>
              <a:rPr lang="en-US" strike="noStrike" sz="1200" spc="0" u="none" cap="none">
                <a:solidFill>
                  <a:srgbClr val="1F2227">
                    <a:alpha val="100000"/>
                  </a:srgbClr>
                </a:solidFill>
                <a:latin typeface="Calibri"/>
              </a:rPr>
              <a:t><![CDATA[•  Prime factors: multiply EVERY prime that appears.]]></a:t>
            </a:r>
          </a:p>
          <a:p>
            <a:pPr algn="l" rtl="0" fontAlgn="base" marL="0" marR="0" indent="0" lvl="0">
              <a:lnSpc>
                <a:spcPct val="108000"/>
              </a:lnSpc>
              <a:spcBef>
                <a:spcPts val="0"/>
              </a:spcBef>
              <a:spcAft>
                <a:spcPts val="900"/>
              </a:spcAft>
            </a:pPr>
            <a:r>
              <a:rPr lang="en-US" strike="noStrike" sz="1200" spc="0" u="none" cap="none">
                <a:solidFill>
                  <a:srgbClr val="1F2227">
                    <a:alpha val="100000"/>
                  </a:srgbClr>
                </a:solidFill>
                <a:latin typeface="Calibri"/>
              </a:rPr>
              <a:t><![CDATA[•  Use the HIGHER power of each prime.]]></a:t>
            </a:r>
          </a:p>
          <a:p>
            <a:pPr algn="l" rtl="0" fontAlgn="base" marL="0" marR="0" indent="0" lvl="0">
              <a:lnSpc>
                <a:spcPct val="108000"/>
              </a:lnSpc>
              <a:spcBef>
                <a:spcPts val="0"/>
              </a:spcBef>
              <a:spcAft>
                <a:spcPts val="900"/>
              </a:spcAft>
            </a:pPr>
            <a:r>
              <a:rPr lang="en-US" strike="noStrike" sz="1200" spc="0" u="none" cap="none">
                <a:solidFill>
                  <a:srgbClr val="1F2227">
                    <a:alpha val="100000"/>
                  </a:srgbClr>
                </a:solidFill>
                <a:latin typeface="Calibri"/>
              </a:rPr>
              <a:t><![CDATA[•  Used for when things happen together again.]]></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HCF and LCM from Prime Facto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Find the HCF and the LCM of 84 and 120.]]></a:t>
            </a:r>
          </a:p>
        </p:txBody>
      </p:sp>
      <p:sp>
        <p:nvSpPr>
          <p:cNvPr id="12" name="" descr=""/>
          <p:cNvSpPr/>
          <p:nvPr/>
        </p:nvSpPr>
        <p:spPr>
          <a:xfrm>
            <a:off x="552450" y="2895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24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0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rite each number as a product of primes]]></a:t>
            </a:r>
          </a:p>
        </p:txBody>
      </p:sp>
      <p:sp>
        <p:nvSpPr>
          <p:cNvPr id="15" name=""/>
          <p:cNvSpPr txBox="1"/>
          <p:nvPr/>
        </p:nvSpPr>
        <p:spPr>
          <a:xfrm>
            <a:off x="4933950" y="2800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84 = 2² × 3 × 7 and 120 = 2³ × 3 × 5]]></a:t>
            </a:r>
          </a:p>
        </p:txBody>
      </p:sp>
      <p:sp>
        <p:nvSpPr>
          <p:cNvPr id="16" name="" descr=""/>
          <p:cNvSpPr/>
          <p:nvPr/>
        </p:nvSpPr>
        <p:spPr>
          <a:xfrm>
            <a:off x="552450" y="3467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371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HCF: take each shared prime at its lower power]]></a:t>
            </a:r>
          </a:p>
        </p:txBody>
      </p:sp>
      <p:sp>
        <p:nvSpPr>
          <p:cNvPr id="19" name=""/>
          <p:cNvSpPr txBox="1"/>
          <p:nvPr/>
        </p:nvSpPr>
        <p:spPr>
          <a:xfrm>
            <a:off x="4933950" y="3371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² × 3]]></a:t>
            </a:r>
          </a:p>
        </p:txBody>
      </p:sp>
      <p:sp>
        <p:nvSpPr>
          <p:cNvPr id="20" name="" descr=""/>
          <p:cNvSpPr/>
          <p:nvPr/>
        </p:nvSpPr>
        <p:spPr>
          <a:xfrm>
            <a:off x="552450" y="4038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067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3943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it out]]></a:t>
            </a:r>
          </a:p>
        </p:txBody>
      </p:sp>
      <p:sp>
        <p:nvSpPr>
          <p:cNvPr id="23" name=""/>
          <p:cNvSpPr txBox="1"/>
          <p:nvPr/>
        </p:nvSpPr>
        <p:spPr>
          <a:xfrm>
            <a:off x="4933950" y="3943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HCF = 12]]></a:t>
            </a:r>
          </a:p>
        </p:txBody>
      </p:sp>
      <p:sp>
        <p:nvSpPr>
          <p:cNvPr id="24" name="" descr=""/>
          <p:cNvSpPr/>
          <p:nvPr/>
        </p:nvSpPr>
        <p:spPr>
          <a:xfrm>
            <a:off x="552450" y="4610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4638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514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LCM: take every prime at its higher power]]></a:t>
            </a:r>
          </a:p>
        </p:txBody>
      </p:sp>
      <p:sp>
        <p:nvSpPr>
          <p:cNvPr id="27" name=""/>
          <p:cNvSpPr txBox="1"/>
          <p:nvPr/>
        </p:nvSpPr>
        <p:spPr>
          <a:xfrm>
            <a:off x="4933950" y="4514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³ × 3 × 5 × 7]]></a:t>
            </a:r>
          </a:p>
        </p:txBody>
      </p:sp>
      <p:sp>
        <p:nvSpPr>
          <p:cNvPr id="28" name="" descr=""/>
          <p:cNvSpPr/>
          <p:nvPr/>
        </p:nvSpPr>
        <p:spPr>
          <a:xfrm>
            <a:off x="552450" y="5181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9" name=""/>
          <p:cNvSpPr txBox="1"/>
          <p:nvPr/>
        </p:nvSpPr>
        <p:spPr>
          <a:xfrm>
            <a:off x="552450" y="5210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30" name=""/>
          <p:cNvSpPr txBox="1"/>
          <p:nvPr/>
        </p:nvSpPr>
        <p:spPr>
          <a:xfrm>
            <a:off x="1066800" y="5086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it out]]></a:t>
            </a:r>
          </a:p>
        </p:txBody>
      </p:sp>
      <p:sp>
        <p:nvSpPr>
          <p:cNvPr id="31" name=""/>
          <p:cNvSpPr txBox="1"/>
          <p:nvPr/>
        </p:nvSpPr>
        <p:spPr>
          <a:xfrm>
            <a:off x="4933950" y="5086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LCM = 840]]></a:t>
            </a:r>
          </a:p>
        </p:txBody>
      </p:sp>
      <p:sp>
        <p:nvSpPr>
          <p:cNvPr id="32"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33"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4"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HCF = 12, LCM = 840]]></a:t>
            </a:r>
          </a:p>
        </p:txBody>
      </p:sp>
      <p:sp>
        <p:nvSpPr>
          <p:cNvPr id="3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Venn Diagram of Prime Facto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200025" y="2247900"/>
            <a:ext cx="4476750" cy="4476750"/>
          </a:xfrm>
          <a:prstGeom prst="ellipse">
            <a:avLst/>
          </a:prstGeom>
          <a:noFill/>
          <a:ln w="28575">
            <a:solidFill>
              <a:srgbClr val="3D7FD6">
                <a:alpha val="100000"/>
              </a:srgbClr>
            </a:solidFill>
          </a:ln>
        </p:spPr>
        <p:txBody>
          <a:bodyPr vertOverflow="clip" rtlCol="0" anchor="ctr"/>
          <a:lstStyle/>
          <a:p>
            <a:pPr algn="ctr"/>
            <a:r>
              <a:t/>
            </a:r>
          </a:p>
        </p:txBody>
      </p:sp>
      <p:sp>
        <p:nvSpPr>
          <p:cNvPr id="10" name="" descr=""/>
          <p:cNvSpPr/>
          <p:nvPr/>
        </p:nvSpPr>
        <p:spPr>
          <a:xfrm>
            <a:off x="7915275" y="2247900"/>
            <a:ext cx="4476750" cy="4476750"/>
          </a:xfrm>
          <a:prstGeom prst="ellipse">
            <a:avLst/>
          </a:prstGeom>
          <a:noFill/>
          <a:ln w="28575">
            <a:solidFill>
              <a:srgbClr val="2B3038">
                <a:alpha val="100000"/>
              </a:srgbClr>
            </a:solidFill>
          </a:ln>
        </p:spPr>
        <p:txBody>
          <a:bodyPr vertOverflow="clip" rtlCol="0" anchor="ctr"/>
          <a:lstStyle/>
          <a:p>
            <a:pPr algn="ctr"/>
            <a:r>
              <a:t/>
            </a:r>
          </a:p>
        </p:txBody>
      </p:sp>
      <p:sp>
        <p:nvSpPr>
          <p:cNvPr id="11" name=""/>
          <p:cNvSpPr txBox="1"/>
          <p:nvPr/>
        </p:nvSpPr>
        <p:spPr>
          <a:xfrm>
            <a:off x="628650" y="1885950"/>
            <a:ext cx="238125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500" spc="0" u="none" cap="none">
                <a:solidFill>
                  <a:srgbClr val="2B3038">
                    <a:alpha val="100000"/>
                  </a:srgbClr>
                </a:solidFill>
                <a:latin typeface="Georgia"/>
              </a:rPr>
              <a:t><![CDATA[84 = 2 × 2 × 3 × 7]]></a:t>
            </a:r>
          </a:p>
        </p:txBody>
      </p:sp>
      <p:sp>
        <p:nvSpPr>
          <p:cNvPr id="12" name=""/>
          <p:cNvSpPr txBox="1"/>
          <p:nvPr/>
        </p:nvSpPr>
        <p:spPr>
          <a:xfrm>
            <a:off x="628650" y="3343275"/>
            <a:ext cx="2381250" cy="22860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1000"/>
              </a:spcAft>
            </a:pPr>
            <a:r>
              <a:rPr lang="en-US" strike="noStrike" sz="1200" spc="0" u="none" cap="none">
                <a:solidFill>
                  <a:srgbClr val="1F2227">
                    <a:alpha val="100000"/>
                  </a:srgbClr>
                </a:solidFill>
                <a:latin typeface="Calibri"/>
              </a:rPr>
              <a:t><![CDATA[7]]></a:t>
            </a:r>
          </a:p>
        </p:txBody>
      </p:sp>
      <p:sp>
        <p:nvSpPr>
          <p:cNvPr id="13" name=""/>
          <p:cNvSpPr txBox="1"/>
          <p:nvPr/>
        </p:nvSpPr>
        <p:spPr>
          <a:xfrm>
            <a:off x="9182100" y="1885950"/>
            <a:ext cx="2381250" cy="304800"/>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b="1" strike="noStrike" sz="1500" spc="0" u="none" cap="none">
                <a:solidFill>
                  <a:srgbClr val="2B3038">
                    <a:alpha val="100000"/>
                  </a:srgbClr>
                </a:solidFill>
                <a:latin typeface="Georgia"/>
              </a:rPr>
              <a:t><![CDATA[120 = 2 × 2 × 2 × 3 × 5]]></a:t>
            </a:r>
          </a:p>
        </p:txBody>
      </p:sp>
      <p:sp>
        <p:nvSpPr>
          <p:cNvPr id="14" name=""/>
          <p:cNvSpPr txBox="1"/>
          <p:nvPr/>
        </p:nvSpPr>
        <p:spPr>
          <a:xfrm>
            <a:off x="9182100" y="3343275"/>
            <a:ext cx="2381250" cy="2286000"/>
          </a:xfrm>
          <a:prstGeom prst="rect">
            <a:avLst/>
          </a:prstGeom>
          <a:noFill/>
        </p:spPr>
        <p:txBody>
          <a:bodyPr anchor="ctr" anchorCtr="0" rtlCol="0" vert="horz" bIns="0" lIns="0" rIns="0" tIns="0">
            <a:normAutofit/>
          </a:bodyPr>
          <a:lstStyle/>
          <a:p>
            <a:pPr algn="r" rtl="0" fontAlgn="ctr" marL="0" marR="0" indent="0" lvl="0">
              <a:lnSpc>
                <a:spcPct val="108000"/>
              </a:lnSpc>
              <a:spcBef>
                <a:spcPts val="0"/>
              </a:spcBef>
              <a:spcAft>
                <a:spcPts val="1000"/>
              </a:spcAft>
            </a:pPr>
            <a:r>
              <a:rPr lang="en-US" strike="noStrike" sz="1200" spc="0" u="none" cap="none">
                <a:solidFill>
                  <a:srgbClr val="1F2227">
                    <a:alpha val="100000"/>
                  </a:srgbClr>
                </a:solidFill>
                <a:latin typeface="Calibri"/>
              </a:rPr>
              <a:t><![CDATA[2]]></a:t>
            </a:r>
          </a:p>
          <a:p>
            <a:pPr algn="r" rtl="0" fontAlgn="ctr" marL="0" marR="0" indent="0" lvl="0">
              <a:lnSpc>
                <a:spcPct val="108000"/>
              </a:lnSpc>
              <a:spcBef>
                <a:spcPts val="0"/>
              </a:spcBef>
              <a:spcAft>
                <a:spcPts val="1000"/>
              </a:spcAft>
            </a:pPr>
            <a:r>
              <a:rPr lang="en-US" strike="noStrike" sz="1200" spc="0" u="none" cap="none">
                <a:solidFill>
                  <a:srgbClr val="1F2227">
                    <a:alpha val="100000"/>
                  </a:srgbClr>
                </a:solidFill>
                <a:latin typeface="Calibri"/>
              </a:rPr>
              <a:t><![CDATA[5]]></a:t>
            </a:r>
          </a:p>
        </p:txBody>
      </p:sp>
      <p:sp>
        <p:nvSpPr>
          <p:cNvPr id="15" name=""/>
          <p:cNvSpPr txBox="1"/>
          <p:nvPr/>
        </p:nvSpPr>
        <p:spPr>
          <a:xfrm>
            <a:off x="5048250" y="1885950"/>
            <a:ext cx="2095500" cy="3048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300" spc="120" u="none" cap="none">
                <a:solidFill>
                  <a:srgbClr val="3D7FD6">
                    <a:alpha val="100000"/>
                  </a:srgbClr>
                </a:solidFill>
                <a:latin typeface="Calibri"/>
              </a:rPr>
              <a:t><![CDATA[Shared primes]]></a:t>
            </a:r>
          </a:p>
        </p:txBody>
      </p:sp>
      <p:sp>
        <p:nvSpPr>
          <p:cNvPr id="16" name=""/>
          <p:cNvSpPr txBox="1"/>
          <p:nvPr/>
        </p:nvSpPr>
        <p:spPr>
          <a:xfrm>
            <a:off x="5143500" y="3438525"/>
            <a:ext cx="1905000" cy="2095500"/>
          </a:xfrm>
          <a:prstGeom prst="rect">
            <a:avLst/>
          </a:prstGeom>
          <a:noFill/>
        </p:spPr>
        <p:txBody>
          <a:bodyPr anchor="ctr" anchorCtr="0" rtlCol="0" vert="horz" bIns="0" lIns="0" rIns="0" tIns="0">
            <a:normAutofit/>
          </a:bodyPr>
          <a:lstStyle/>
          <a:p>
            <a:pPr algn="ctr" rtl="0" fontAlgn="ctr" marL="0" marR="0" indent="0" lvl="0">
              <a:lnSpc>
                <a:spcPct val="106000"/>
              </a:lnSpc>
              <a:spcBef>
                <a:spcPts val="0"/>
              </a:spcBef>
              <a:spcAft>
                <a:spcPts val="900"/>
              </a:spcAft>
            </a:pPr>
            <a:r>
              <a:rPr lang="en-US" strike="noStrike" sz="1100" spc="0" u="none" cap="none">
                <a:solidFill>
                  <a:srgbClr val="1F2227">
                    <a:alpha val="100000"/>
                  </a:srgbClr>
                </a:solidFill>
                <a:latin typeface="Calibri"/>
              </a:rPr>
              <a:t><![CDATA[2]]></a:t>
            </a:r>
          </a:p>
          <a:p>
            <a:pPr algn="ctr" rtl="0" fontAlgn="ctr" marL="0" marR="0" indent="0" lvl="0">
              <a:lnSpc>
                <a:spcPct val="106000"/>
              </a:lnSpc>
              <a:spcBef>
                <a:spcPts val="0"/>
              </a:spcBef>
              <a:spcAft>
                <a:spcPts val="900"/>
              </a:spcAft>
            </a:pPr>
            <a:r>
              <a:rPr lang="en-US" strike="noStrike" sz="1100" spc="0" u="none" cap="none">
                <a:solidFill>
                  <a:srgbClr val="1F2227">
                    <a:alpha val="100000"/>
                  </a:srgbClr>
                </a:solidFill>
                <a:latin typeface="Calibri"/>
              </a:rPr>
              <a:t><![CDATA[2]]></a:t>
            </a:r>
          </a:p>
          <a:p>
            <a:pPr algn="ctr" rtl="0" fontAlgn="ctr" marL="0" marR="0" indent="0" lvl="0">
              <a:lnSpc>
                <a:spcPct val="106000"/>
              </a:lnSpc>
              <a:spcBef>
                <a:spcPts val="0"/>
              </a:spcBef>
              <a:spcAft>
                <a:spcPts val="900"/>
              </a:spcAft>
            </a:pPr>
            <a:r>
              <a:rPr lang="en-US" strike="noStrike" sz="1100" spc="0" u="none" cap="none">
                <a:solidFill>
                  <a:srgbClr val="1F2227">
                    <a:alpha val="100000"/>
                  </a:srgbClr>
                </a:solidFill>
                <a:latin typeface="Calibri"/>
              </a:rPr>
              <a:t><![CDATA[3]]></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Reading the Venn Diagra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Put the shared primes in the overlap and the rest in their own circles.]]></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HCF]]></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ultiply the numbers in the overlap: 2 × 2 × 3 = 12.]]></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LCM]]></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ultiply every number in the diagram: 7 × 2 × 2 × 3 × 2 × 5 = 840.]]></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heck]]></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HCF × LCM = the two numbers multiplied: 12 × 840 = 10 080 = 84 × 120.]]></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areful]]></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Each prime goes in the diagram once for each time it is shared - two 2s are shared here, so two 2s go in the middl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Word Problems]]></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Is it the HCF or the LCM?]]></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pot the Clu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LCM: "at the same time again"]]></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uses, lights or events that repeat, meeting again.]]></a:t>
            </a:r>
          </a:p>
        </p:txBody>
      </p:sp>
      <p:sp>
        <p:nvSpPr>
          <p:cNvPr id="12" name="" descr=""/>
          <p:cNvSpPr/>
          <p:nvPr/>
        </p:nvSpPr>
        <p:spPr>
          <a:xfrm>
            <a:off x="6200775"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LCM: "the same number of each"]]></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uying packs of different sizes to get equal numbers.]]></a:t>
            </a:r>
          </a:p>
        </p:txBody>
      </p:sp>
      <p:sp>
        <p:nvSpPr>
          <p:cNvPr id="15" name="" descr=""/>
          <p:cNvSpPr/>
          <p:nvPr/>
        </p:nvSpPr>
        <p:spPr>
          <a:xfrm>
            <a:off x="552450"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HCF: "the largest possibl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biggest group size, tile or length that fits exactly.]]></a:t>
            </a:r>
          </a:p>
        </p:txBody>
      </p:sp>
      <p:sp>
        <p:nvSpPr>
          <p:cNvPr id="18" name="" descr=""/>
          <p:cNvSpPr/>
          <p:nvPr/>
        </p:nvSpPr>
        <p:spPr>
          <a:xfrm>
            <a:off x="6200775"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HCF: "share equally with none left over"]]></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Splitting two amounts into identical group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Lowest Common Multiple Proble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us A leaves the station every 12 minutes. Bus B leaves every 18 minutes. Both buses leave at 9:00 am. When do they next leave at the same time?]]></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Leave at the same time again" means the LCM]]></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LCM of 12 and 18]]></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Prime factors]]></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2 = 2² × 3 and 18 = 2 × 3²]]></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Highest power of each prime]]></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² × 3² = 36]]></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dd 36 minutes to 9:00 am]]></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9:36 am]]></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9:36 am]]></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Highest Common Factor Proble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teacher has 48 pencils and 60 rubbers. She makes identical packs using all of them. What is the largest number of packs she can make, and what is in each pack?]]></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Largest number of identical packs" means the HCF]]></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HCF of 48 and 60]]></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Prime factors]]></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8 = 2⁴ × 3 and 60 = 2² × 3 × 5]]></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Lower power of each shared prime]]></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² × 3 = 12]]></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hare each item between 12 packs]]></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8 ÷ 12 = 4, 60 ÷ 12 = 5]]></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2 packs, each with 4 pencils and 5 rubbers]]></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3D7FD6">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Prime-Numbered Cicadas]]></a:t>
            </a:r>
          </a:p>
        </p:txBody>
      </p:sp>
      <p:sp>
        <p:nvSpPr>
          <p:cNvPr id="10" name="" descr=""/>
          <p:cNvSpPr/>
          <p:nvPr/>
        </p:nvSpPr>
        <p:spPr>
          <a:xfrm>
            <a:off x="552450" y="1962150"/>
            <a:ext cx="11087100" cy="2333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1F2227">
                    <a:alpha val="100000"/>
                  </a:srgbClr>
                </a:solidFill>
                <a:latin typeface="Calibri"/>
              </a:rPr>
              <a:t><![CDATA[Periodical cicadas in North America spend most of their lives underground and come out in their millions only once every 13 or 17 years - both prime numbers. One idea is that a prime cycle makes it hard for predators with shorter cycles to keep meeting them: a predator on a 2, 3, 4 or 6 year cycle rarely lines up with a 13 or 17 year one. Because 13 and 17 share no factors, their LCM is 13 × 17 = 221, so a 13-year brood and a 17-year brood living side by side come out together only once every 221 years. In 2024 two neighbouring broods did exactly that in Illinois - the first time since 1803.]]></a:t>
            </a:r>
          </a:p>
        </p:txBody>
      </p:sp>
      <p:sp>
        <p:nvSpPr>
          <p:cNvPr id="12" name="" descr=""/>
          <p:cNvSpPr/>
          <p:nvPr/>
        </p:nvSpPr>
        <p:spPr>
          <a:xfrm>
            <a:off x="552450"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13 and 17]]></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Years between emergences - both prime]]></a:t>
            </a:r>
          </a:p>
        </p:txBody>
      </p:sp>
      <p:sp>
        <p:nvSpPr>
          <p:cNvPr id="15" name="" descr=""/>
          <p:cNvSpPr/>
          <p:nvPr/>
        </p:nvSpPr>
        <p:spPr>
          <a:xfrm>
            <a:off x="6276975"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221]]></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Years between joint emergences: LCM(13, 17) = 13 × 17]]></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1781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Facto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number that divides exactly into another number.]]></a:t>
            </a:r>
          </a:p>
        </p:txBody>
      </p:sp>
      <p:sp>
        <p:nvSpPr>
          <p:cNvPr id="11" name="" descr=""/>
          <p:cNvSpPr/>
          <p:nvPr/>
        </p:nvSpPr>
        <p:spPr>
          <a:xfrm>
            <a:off x="6229350" y="1781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Multipl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number in another number's times table.]]></a:t>
            </a:r>
          </a:p>
        </p:txBody>
      </p:sp>
      <p:sp>
        <p:nvSpPr>
          <p:cNvPr id="13" name="" descr=""/>
          <p:cNvSpPr/>
          <p:nvPr/>
        </p:nvSpPr>
        <p:spPr>
          <a:xfrm>
            <a:off x="552450" y="2924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Prime numbe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number with exactly two factors, 1 and itself.]]></a:t>
            </a:r>
          </a:p>
        </p:txBody>
      </p:sp>
      <p:sp>
        <p:nvSpPr>
          <p:cNvPr id="15" name="" descr=""/>
          <p:cNvSpPr/>
          <p:nvPr/>
        </p:nvSpPr>
        <p:spPr>
          <a:xfrm>
            <a:off x="6229350" y="2924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Prime factor decomposition]]></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Writing a number as a product of its prime factors.]]></a:t>
            </a:r>
          </a:p>
        </p:txBody>
      </p:sp>
      <p:sp>
        <p:nvSpPr>
          <p:cNvPr id="17" name="" descr=""/>
          <p:cNvSpPr/>
          <p:nvPr/>
        </p:nvSpPr>
        <p:spPr>
          <a:xfrm>
            <a:off x="552450" y="4067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Index form]]></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Writing repeated factors as powers, e.g. 2³ × 3².]]></a:t>
            </a:r>
          </a:p>
        </p:txBody>
      </p:sp>
      <p:sp>
        <p:nvSpPr>
          <p:cNvPr id="19" name="" descr=""/>
          <p:cNvSpPr/>
          <p:nvPr/>
        </p:nvSpPr>
        <p:spPr>
          <a:xfrm>
            <a:off x="6229350" y="4067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Highest common factor (HCF)]]></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largest number that is a factor of two or more numbers.]]></a:t>
            </a:r>
          </a:p>
        </p:txBody>
      </p:sp>
      <p:sp>
        <p:nvSpPr>
          <p:cNvPr id="21" name="" descr=""/>
          <p:cNvSpPr/>
          <p:nvPr/>
        </p:nvSpPr>
        <p:spPr>
          <a:xfrm>
            <a:off x="552450" y="5210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p:cNvSpPr txBox="1"/>
          <p:nvPr/>
        </p:nvSpPr>
        <p:spPr>
          <a:xfrm>
            <a:off x="752475" y="5286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Lowest common multiple (LCM)]]></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smallest number that is a multiple of two or more numbers.]]></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HCF or LCM?]]></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1F2227">
                    <a:alpha val="100000"/>
                  </a:srgbClr>
                </a:solidFill>
                <a:latin typeface="Calibri"/>
              </a:rPr>
              <a:t><![CDATA[For each problem, decide whether it needs the HCF or the LCM, then solve it. (a) Two lighthouses flash every 20 seconds and every 45 seconds. They flash together now. How long until they next flash together? (b) A rectangular floor 240 cm by 180 cm is covered with identical square tiles with no cutting. What is the largest tile that can be used? (c) Hot dogs come in packs of 8 and rolls in packs of 10. What is the least number of each pack needed to have the same number of hot dogs and rolls?]]></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Decide: HCF or LCM?]]></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Write both numbers as products of primes, or list multiples.]]></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Answer the question that was asked.]]></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LCM = 180 seconds (3 minutes). (b) HCF = 60 cm tiles. (c) LCM = 40: 5 packs of hot dogs and 4 packs of rolls.]]></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7]]></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Explain what factors, multiples and primes are.]]></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raw a factor tree.]]></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rite a number as a product of primes in index form.]]></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HCF using prime factors.]]></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LCM using prime factors.]]></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a Venn diagram of prime factors.]]></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Recognise HCF and LCM word problems.]]></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Answer the question that was actually asked.]]></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Every number has one set of prime factors: use a factor tree and write it in index form.]]></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HCF: shared primes at the lower power - the overlap of the Venn diagram.]]></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LCM: every prime at the higher power - everything in the Venn diagram.]]></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HCF problems split things into equal groups; LCM problems ask when things happen together again.]]></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200" spc="0" u="none" cap="none">
                <a:solidFill>
                  <a:srgbClr val="FFFFFF">
                    <a:alpha val="100000"/>
                  </a:srgbClr>
                </a:solidFill>
                <a:latin typeface="Georgia"/>
              </a:rPr>
              <a:t><![CDATA[Paper cups are sold in packs of 24. Paper plates are sold in packs of 36. Amir wants exactly the same number of cups and plates. What is the smallest number of packs of each he can buy?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After finding the HCF or LCM, reread the question. It often asks for something you work out from it - a time, a number of packs, a group siz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2026-09-28T12:34:53Z</dcterms:created>
  <dcterms:modified xsi:type="dcterms:W3CDTF">2026-09-28T12:34:53Z</dcterms:modified>
  <dc:title>HCF and LCM</dc:title>
  <dc:description>Generated from a pasted lesson-pack script.</dc:description>
  <dc:subject>Number</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