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In (c), many students give the LCM (40) as the answer. The question asks for the number of PACK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13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3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3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3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3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14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141.png"/>
  <Relationship Id="rId3" Type="http://schemas.openxmlformats.org/officeDocument/2006/relationships/image" Target="../media/320408d1c7968062852e15d2d696a2f1a598fe1014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4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4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4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4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4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14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4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50.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5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52.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c065f0e8c88f137f8ac98feafc609d115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5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55.pn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5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5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5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59.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0.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61.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2.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63.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4.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65.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6.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67.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HCF and LCM]]></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all the factors of 12.]]></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ive multiples of 6.]]></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Is 51 a prime number?]]></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2³?]]></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round 0.004 76 to 2 significant figure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all the factors of 1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 2, 3, 4, 6, 12]]></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ive multiples of 6.]]></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 12, 18, 24, 30]]></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Is 51 a prime number?]]></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No: 51 = 3 × 17.]]></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2³?]]></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 × 2 × 2 = 8]]></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round 0.004 76 to 2 significant figur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0048]]></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Know the difference between factors, multiples and prime numbers.]]></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rite a number as a product of its prime factors, in index form.]]></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HCF and LCM of two numbers using prime factors.]]></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a Venn diagram of prime factors to find the HCF and LCM.]]></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 problem needs the HCF or the LCM, and solve i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actors, Multiples and P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Facto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umber that divides exactly into another. The factors of 10 are 1, 2, 5 and 10.]]></a:t>
            </a:r>
          </a:p>
        </p:txBody>
      </p:sp>
      <p:sp>
        <p:nvSpPr>
          <p:cNvPr id="12" name="" descr=""/>
          <p:cNvSpPr/>
          <p:nvPr/>
        </p:nvSpPr>
        <p:spPr>
          <a:xfrm>
            <a:off x="4314825"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Multip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umber in another number's times table. The multiples of 10 are 10, 20, 30, ...]]></a:t>
            </a:r>
          </a:p>
        </p:txBody>
      </p:sp>
      <p:sp>
        <p:nvSpPr>
          <p:cNvPr id="15" name="" descr=""/>
          <p:cNvSpPr/>
          <p:nvPr/>
        </p:nvSpPr>
        <p:spPr>
          <a:xfrm>
            <a:off x="807720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rime numb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umber with exactly two factors: 1 and itself. 2, 3, 5, 7, 11, 13, ...]]></a:t>
            </a:r>
          </a:p>
        </p:txBody>
      </p:sp>
      <p:sp>
        <p:nvSpPr>
          <p:cNvPr id="18" name="" descr=""/>
          <p:cNvSpPr/>
          <p:nvPr/>
        </p:nvSpPr>
        <p:spPr>
          <a:xfrm>
            <a:off x="55245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1 is not prim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t has only one factor.]]></a:t>
            </a:r>
          </a:p>
        </p:txBody>
      </p:sp>
      <p:sp>
        <p:nvSpPr>
          <p:cNvPr id="21" name="" descr=""/>
          <p:cNvSpPr/>
          <p:nvPr/>
        </p:nvSpPr>
        <p:spPr>
          <a:xfrm>
            <a:off x="4314825"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2 is the only even prim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other even number has 2 as a factor.]]></a:t>
            </a:r>
          </a:p>
        </p:txBody>
      </p:sp>
      <p:sp>
        <p:nvSpPr>
          <p:cNvPr id="24" name="" descr=""/>
          <p:cNvSpPr/>
          <p:nvPr/>
        </p:nvSpPr>
        <p:spPr>
          <a:xfrm>
            <a:off x="807720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rime facto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factor that is also a prime number. The prime factors of 10 are 2 and 5.]]></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roducts of Prime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Every whole number greater than 1 can be written as a product of prime numbers in exactly one way.]]></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actor tre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plit the number into any two factors, then keep splitting until every branch ends in a prim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ircle the prim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ircle each prime as you reach it, so none is missed.]]></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dex fo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repeated primes as powers, smallest prime first: 2 × 2 × 2 × 3 × 3 × 5 = 2³ × 3² × 5.]]></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he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your answer out: it should give the number you started with.]]></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Factor Tree for 360]]></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360 = 2³ × 3² × 5]]></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It does not matter how you start: 360 = 10 × 36, 360 = 2 × 180 and 360 = 12 × 30 all end in the same set of primes. That is why the prime factors of a number are like its fingerprin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riting a Number as a Product of P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rite 360 as a product of its prime factors. Give your answer in index form.]]></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plit into two factor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60 = 10 × 36]]></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Keep splitting until every branch is prime]]></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 = 2 × 5, 36 = 4 × 9 = 2 × 2 × 3 × 3]]></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llect the primes, smallest first]]></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 2 × 2 × 3 × 3 × 5]]></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repeats as powers]]></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³ × 3² × 5]]></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 × 9 × 5 = 36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60 = 2³ × 3² × 5]]></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CF and LCM]]></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Using prime factor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CF or LC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781175"/>
            <a:ext cx="5314950" cy="27717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HIGHEST COMMON FACTOR (HCF)]]></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The biggest number that divides into both numbers.]]></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It is never bigger than the smaller number.]]></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Prime factors: multiply the primes the numbers SHARE.]]></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 the LOWER power of each shared prime.]]></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d for splitting things into equal groups.]]></a:t>
            </a:r>
          </a:p>
        </p:txBody>
      </p:sp>
      <p:sp>
        <p:nvSpPr>
          <p:cNvPr id="13" name="" descr=""/>
          <p:cNvSpPr/>
          <p:nvPr/>
        </p:nvSpPr>
        <p:spPr>
          <a:xfrm>
            <a:off x="6324600" y="1781175"/>
            <a:ext cx="5314950" cy="27717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LOWEST COMMON MULTIPLE (LCM)]]></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The smallest number both numbers divide into.]]></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It is never smaller than the larger number.]]></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Prime factors: multiply EVERY prime that appears.]]></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 the HIGHER power of each prime.]]></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d for when things happen together again.]]></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CF and LCM from Prime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HCF and the LCM of 84 and 120.]]></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each number as a product of prime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4 = 2² × 3 × 7 and 120 = 2³ × 3 × 5]]></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HCF: take each shared prime at its lower power]]></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² × 3]]></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HCF = 12]]></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CM: take every prime at its higher power]]></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³ × 3 × 5 × 7]]></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LCM = 84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HCF = 12, LCM = 840]]></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Venn Diagram of Prime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200025" y="2247900"/>
            <a:ext cx="4476750" cy="4476750"/>
          </a:xfrm>
          <a:prstGeom prst="ellipse">
            <a:avLst/>
          </a:prstGeom>
          <a:noFill/>
          <a:ln w="28575">
            <a:solidFill>
              <a:srgbClr val="3D7FD6">
                <a:alpha val="100000"/>
              </a:srgbClr>
            </a:solidFill>
          </a:ln>
        </p:spPr>
        <p:txBody>
          <a:bodyPr vertOverflow="clip" rtlCol="0" anchor="ctr"/>
          <a:lstStyle/>
          <a:p>
            <a:pPr algn="ctr"/>
            <a:r>
              <a:t/>
            </a:r>
          </a:p>
        </p:txBody>
      </p:sp>
      <p:sp>
        <p:nvSpPr>
          <p:cNvPr id="10" name="" descr=""/>
          <p:cNvSpPr/>
          <p:nvPr/>
        </p:nvSpPr>
        <p:spPr>
          <a:xfrm>
            <a:off x="7915275" y="2247900"/>
            <a:ext cx="4476750" cy="4476750"/>
          </a:xfrm>
          <a:prstGeom prst="ellipse">
            <a:avLst/>
          </a:prstGeom>
          <a:noFill/>
          <a:ln w="28575">
            <a:solidFill>
              <a:srgbClr val="2B3038">
                <a:alpha val="100000"/>
              </a:srgbClr>
            </a:solidFill>
          </a:ln>
        </p:spPr>
        <p:txBody>
          <a:bodyPr vertOverflow="clip" rtlCol="0" anchor="ctr"/>
          <a:lstStyle/>
          <a:p>
            <a:pPr algn="ctr"/>
            <a:r>
              <a:t/>
            </a:r>
          </a:p>
        </p:txBody>
      </p:sp>
      <p:sp>
        <p:nvSpPr>
          <p:cNvPr id="11" name=""/>
          <p:cNvSpPr txBox="1"/>
          <p:nvPr/>
        </p:nvSpPr>
        <p:spPr>
          <a:xfrm>
            <a:off x="628650" y="1885950"/>
            <a:ext cx="238125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0" u="none" cap="none">
                <a:solidFill>
                  <a:srgbClr val="2B3038">
                    <a:alpha val="100000"/>
                  </a:srgbClr>
                </a:solidFill>
                <a:latin typeface="Georgia"/>
              </a:rPr>
              <a:t><![CDATA[84 = 2 × 2 × 3 × 7]]></a:t>
            </a:r>
          </a:p>
        </p:txBody>
      </p:sp>
      <p:sp>
        <p:nvSpPr>
          <p:cNvPr id="12" name=""/>
          <p:cNvSpPr txBox="1"/>
          <p:nvPr/>
        </p:nvSpPr>
        <p:spPr>
          <a:xfrm>
            <a:off x="628650" y="3343275"/>
            <a:ext cx="2381250" cy="22860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1000"/>
              </a:spcAft>
            </a:pPr>
            <a:r>
              <a:rPr lang="en-US" strike="noStrike" sz="1200" spc="0" u="none" cap="none">
                <a:solidFill>
                  <a:srgbClr val="1F2227">
                    <a:alpha val="100000"/>
                  </a:srgbClr>
                </a:solidFill>
                <a:latin typeface="Calibri"/>
              </a:rPr>
              <a:t><![CDATA[7]]></a:t>
            </a:r>
          </a:p>
        </p:txBody>
      </p:sp>
      <p:sp>
        <p:nvSpPr>
          <p:cNvPr id="13" name=""/>
          <p:cNvSpPr txBox="1"/>
          <p:nvPr/>
        </p:nvSpPr>
        <p:spPr>
          <a:xfrm>
            <a:off x="9182100" y="1885950"/>
            <a:ext cx="2381250" cy="3048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500" spc="0" u="none" cap="none">
                <a:solidFill>
                  <a:srgbClr val="2B3038">
                    <a:alpha val="100000"/>
                  </a:srgbClr>
                </a:solidFill>
                <a:latin typeface="Georgia"/>
              </a:rPr>
              <a:t><![CDATA[120 = 2 × 2 × 2 × 3 × 5]]></a:t>
            </a:r>
          </a:p>
        </p:txBody>
      </p:sp>
      <p:sp>
        <p:nvSpPr>
          <p:cNvPr id="14" name=""/>
          <p:cNvSpPr txBox="1"/>
          <p:nvPr/>
        </p:nvSpPr>
        <p:spPr>
          <a:xfrm>
            <a:off x="9182100" y="3343275"/>
            <a:ext cx="2381250" cy="2286000"/>
          </a:xfrm>
          <a:prstGeom prst="rect">
            <a:avLst/>
          </a:prstGeom>
          <a:noFill/>
        </p:spPr>
        <p:txBody>
          <a:bodyPr anchor="ctr" anchorCtr="0" rtlCol="0" vert="horz" bIns="0" lIns="0" rIns="0" tIns="0">
            <a:normAutofit/>
          </a:bodyPr>
          <a:lstStyle/>
          <a:p>
            <a:pPr algn="r" rtl="0" fontAlgn="ctr" marL="0" marR="0" indent="0" lvl="0">
              <a:lnSpc>
                <a:spcPct val="108000"/>
              </a:lnSpc>
              <a:spcBef>
                <a:spcPts val="0"/>
              </a:spcBef>
              <a:spcAft>
                <a:spcPts val="1000"/>
              </a:spcAft>
            </a:pPr>
            <a:r>
              <a:rPr lang="en-US" strike="noStrike" sz="1200" spc="0" u="none" cap="none">
                <a:solidFill>
                  <a:srgbClr val="1F2227">
                    <a:alpha val="100000"/>
                  </a:srgbClr>
                </a:solidFill>
                <a:latin typeface="Calibri"/>
              </a:rPr>
              <a:t><![CDATA[2]]></a:t>
            </a:r>
          </a:p>
          <a:p>
            <a:pPr algn="r" rtl="0" fontAlgn="ctr" marL="0" marR="0" indent="0" lvl="0">
              <a:lnSpc>
                <a:spcPct val="108000"/>
              </a:lnSpc>
              <a:spcBef>
                <a:spcPts val="0"/>
              </a:spcBef>
              <a:spcAft>
                <a:spcPts val="1000"/>
              </a:spcAft>
            </a:pPr>
            <a:r>
              <a:rPr lang="en-US" strike="noStrike" sz="1200" spc="0" u="none" cap="none">
                <a:solidFill>
                  <a:srgbClr val="1F2227">
                    <a:alpha val="100000"/>
                  </a:srgbClr>
                </a:solidFill>
                <a:latin typeface="Calibri"/>
              </a:rPr>
              <a:t><![CDATA[5]]></a:t>
            </a:r>
          </a:p>
        </p:txBody>
      </p:sp>
      <p:sp>
        <p:nvSpPr>
          <p:cNvPr id="15" name=""/>
          <p:cNvSpPr txBox="1"/>
          <p:nvPr/>
        </p:nvSpPr>
        <p:spPr>
          <a:xfrm>
            <a:off x="5048250" y="1885950"/>
            <a:ext cx="2095500" cy="3048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300" spc="120" u="none" cap="none">
                <a:solidFill>
                  <a:srgbClr val="3D7FD6">
                    <a:alpha val="100000"/>
                  </a:srgbClr>
                </a:solidFill>
                <a:latin typeface="Calibri"/>
              </a:rPr>
              <a:t><![CDATA[Shared primes]]></a:t>
            </a:r>
          </a:p>
        </p:txBody>
      </p:sp>
      <p:sp>
        <p:nvSpPr>
          <p:cNvPr id="16" name=""/>
          <p:cNvSpPr txBox="1"/>
          <p:nvPr/>
        </p:nvSpPr>
        <p:spPr>
          <a:xfrm>
            <a:off x="5143500" y="3438525"/>
            <a:ext cx="1905000" cy="2095500"/>
          </a:xfrm>
          <a:prstGeom prst="rect">
            <a:avLst/>
          </a:prstGeom>
          <a:noFill/>
        </p:spPr>
        <p:txBody>
          <a:bodyPr anchor="ctr" anchorCtr="0" rtlCol="0" vert="horz" bIns="0" lIns="0" rIns="0" tIns="0">
            <a:normAutofit/>
          </a:bodyPr>
          <a:lstStyle/>
          <a:p>
            <a:pPr algn="ctr" rtl="0" fontAlgn="ctr" marL="0" marR="0" indent="0" lvl="0">
              <a:lnSpc>
                <a:spcPct val="106000"/>
              </a:lnSpc>
              <a:spcBef>
                <a:spcPts val="0"/>
              </a:spcBef>
              <a:spcAft>
                <a:spcPts val="900"/>
              </a:spcAft>
            </a:pPr>
            <a:r>
              <a:rPr lang="en-US" strike="noStrike" sz="1100" spc="0" u="none" cap="none">
                <a:solidFill>
                  <a:srgbClr val="1F2227">
                    <a:alpha val="100000"/>
                  </a:srgbClr>
                </a:solidFill>
                <a:latin typeface="Calibri"/>
              </a:rPr>
              <a:t><![CDATA[2]]></a:t>
            </a:r>
          </a:p>
          <a:p>
            <a:pPr algn="ctr" rtl="0" fontAlgn="ctr" marL="0" marR="0" indent="0" lvl="0">
              <a:lnSpc>
                <a:spcPct val="106000"/>
              </a:lnSpc>
              <a:spcBef>
                <a:spcPts val="0"/>
              </a:spcBef>
              <a:spcAft>
                <a:spcPts val="900"/>
              </a:spcAft>
            </a:pPr>
            <a:r>
              <a:rPr lang="en-US" strike="noStrike" sz="1100" spc="0" u="none" cap="none">
                <a:solidFill>
                  <a:srgbClr val="1F2227">
                    <a:alpha val="100000"/>
                  </a:srgbClr>
                </a:solidFill>
                <a:latin typeface="Calibri"/>
              </a:rPr>
              <a:t><![CDATA[2]]></a:t>
            </a:r>
          </a:p>
          <a:p>
            <a:pPr algn="ctr" rtl="0" fontAlgn="ctr" marL="0" marR="0" indent="0" lvl="0">
              <a:lnSpc>
                <a:spcPct val="106000"/>
              </a:lnSpc>
              <a:spcBef>
                <a:spcPts val="0"/>
              </a:spcBef>
              <a:spcAft>
                <a:spcPts val="900"/>
              </a:spcAft>
            </a:pPr>
            <a:r>
              <a:rPr lang="en-US" strike="noStrike" sz="1100" spc="0" u="none" cap="none">
                <a:solidFill>
                  <a:srgbClr val="1F2227">
                    <a:alpha val="100000"/>
                  </a:srgbClr>
                </a:solidFill>
                <a:latin typeface="Calibri"/>
              </a:rPr>
              <a:t><![CDATA[3]]></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ading the Venn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Put the shared primes in the overlap and the rest in their own circle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HCF]]></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the numbers in the overlap: 2 × 2 × 3 = 1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C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every number in the diagram: 7 × 2 × 2 × 3 × 2 × 5 = 840.]]></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he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CF × LCM = the two numbers multiplied: 12 × 840 = 10 080 = 84 × 120.]]></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areful]]></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prime goes in the diagram once for each time it is shared - two 2s are shared here, so two 2s go in the middl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ord Problem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Is it the HCF or the LCM?]]></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pot the C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LCM: "at the same time again"]]></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uses, lights or events that repeat, meeting again.]]></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LCM: "the same number of each"]]></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uying packs of different sizes to get equal numbers.]]></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HCF: "the largest possib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biggest group size, tile or length that fits exactly.]]></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HCF: "share equally with none left ov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plitting two amounts into identical group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Lowest Common Multiple Probl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us A leaves the station every 12 minutes. Bus B leaves every 18 minutes. Both buses leave at 9:00 am. When do they next leave at the same tim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eave at the same time again" means the LCM]]></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LCM of 12 and 18]]></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rime factor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 = 2² × 3 and 18 = 2 × 3²]]></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Highest power of each prim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² × 3² = 36]]></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dd 36 minutes to 9:00 am]]></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36 am]]></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9:36 am]]></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Highest Common Factor Probl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eacher has 48 pencils and 60 rubbers. She makes identical packs using all of them. What is the largest number of packs she can make, and what is in each pack?]]></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argest number of identical packs" means the HCF]]></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HCF of 48 and 60]]></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rime factor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8 = 2⁴ × 3 and 60 = 2² × 3 × 5]]></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ower power of each shared prim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² × 3 = 12]]></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hare each item between 12 packs]]></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8 ÷ 12 = 4, 60 ÷ 12 = 5]]></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 packs, each with 4 pencils and 5 rubbers]]></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rime-Numbered Cicada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1F2227">
                    <a:alpha val="100000"/>
                  </a:srgbClr>
                </a:solidFill>
                <a:latin typeface="Calibri"/>
              </a:rPr>
              <a:t><![CDATA[Periodical cicadas in North America spend most of their lives underground and come out in their millions only once every 13 or 17 years - both prime numbers. One idea is that a prime cycle makes it hard for predators with shorter cycles to keep meeting them: a predator on a 2, 3, 4 or 6 year cycle rarely lines up with a 13 or 17 year one. Because 13 and 17 share no factors, their LCM is 13 × 17 = 221, so a 13-year brood and a 17-year brood living side by side come out together only once every 221 years. In 2024 two neighbouring broods did exactly that in Illinois - the first time since 1803.]]></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3 and 1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Years between emergences - both prime]]></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2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Years between joint emergences: LCM(13, 17) = 13 × 17]]></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a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that divides exactly into another number.]]></a:t>
            </a:r>
          </a:p>
        </p:txBody>
      </p:sp>
      <p:sp>
        <p:nvSpPr>
          <p:cNvPr id="11" name="" descr=""/>
          <p:cNvSpPr/>
          <p:nvPr/>
        </p:nvSpPr>
        <p:spPr>
          <a:xfrm>
            <a:off x="62293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Multip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in another number's times table.]]></a:t>
            </a:r>
          </a:p>
        </p:txBody>
      </p:sp>
      <p:sp>
        <p:nvSpPr>
          <p:cNvPr id="13" name="" descr=""/>
          <p:cNvSpPr/>
          <p:nvPr/>
        </p:nvSpPr>
        <p:spPr>
          <a:xfrm>
            <a:off x="5524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ime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with exactly two factors, 1 and itself.]]></a:t>
            </a:r>
          </a:p>
        </p:txBody>
      </p:sp>
      <p:sp>
        <p:nvSpPr>
          <p:cNvPr id="15" name="" descr=""/>
          <p:cNvSpPr/>
          <p:nvPr/>
        </p:nvSpPr>
        <p:spPr>
          <a:xfrm>
            <a:off x="62293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ime factor decomposi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Writing a number as a product of its prime factors.]]></a:t>
            </a:r>
          </a:p>
        </p:txBody>
      </p:sp>
      <p:sp>
        <p:nvSpPr>
          <p:cNvPr id="17" name="" descr=""/>
          <p:cNvSpPr/>
          <p:nvPr/>
        </p:nvSpPr>
        <p:spPr>
          <a:xfrm>
            <a:off x="5524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dex for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Writing repeated factors as powers, e.g. 2³ × 3².]]></a:t>
            </a:r>
          </a:p>
        </p:txBody>
      </p:sp>
      <p:sp>
        <p:nvSpPr>
          <p:cNvPr id="19" name="" descr=""/>
          <p:cNvSpPr/>
          <p:nvPr/>
        </p:nvSpPr>
        <p:spPr>
          <a:xfrm>
            <a:off x="62293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Highest common factor (HCF)]]></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argest number that is a factor of two or more numbers.]]></a:t>
            </a:r>
          </a:p>
        </p:txBody>
      </p:sp>
      <p:sp>
        <p:nvSpPr>
          <p:cNvPr id="21" name="" descr=""/>
          <p:cNvSpPr/>
          <p:nvPr/>
        </p:nvSpPr>
        <p:spPr>
          <a:xfrm>
            <a:off x="552450" y="5210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owest common multiple (LC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mallest number that is a multiple of two or more number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CF or LCM?]]></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problem, decide whether it needs the HCF or the LCM, then solve it. (a) Two lighthouses flash every 20 seconds and every 45 seconds. They flash together now. How long until they next flash together? (b) A rectangular floor 240 cm by 180 cm is covered with identical square tiles with no cutting. What is the largest tile that can be used? (c) Hot dogs come in packs of 8 and rolls in packs of 10. What is the least number of each pack needed to have the same number of hot dogs and rolls?]]></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ecide: HCF or LCM?]]></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Write both numbers as products of primes, or list multiple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Answer the question that was asked.]]></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LCM = 180 seconds (3 minutes). (b) HCF = 60 cm tiles. (c) LCM = 40: 5 packs of hot dogs and 4 packs of roll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at factors, multiples and primes are.]]></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factor tree.]]></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a number as a product of primes in index for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HCF using prime factor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LCM using prime factors.]]></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Venn diagram of prime factors.]]></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ognise HCF and LCM word problems.]]></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Answer the question that was actually asked.]]></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very number has one set of prime factors: use a factor tree and write it in index form.]]></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HCF: shared primes at the lower power - the overlap of the Venn diagram.]]></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LCM: every prime at the higher power - everything in the Venn diagram.]]></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HCF problems split things into equal groups; LCM problems ask when things happen together again.]]></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Paper cups are sold in packs of 24. Paper plates are sold in packs of 36. Amir wants exactly the same number of cups and plates. What is the smallest number of packs of each he can buy?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After finding the HCF or LCM, reread the question. It often asks for something you work out from it - a time, a number of packs, a group siz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HCF and LC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All questions are non-calculator. · 2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180 as a product of its prime factors. Give your answer in index form.]]></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 2³ × 3 × 5² and B = 2² × 3³ × 7. (a) Find the highest common factor of A and B. (b) Find the lowest common multiple of A and B. You may…]]></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Light A flashes every 20 seconds. Light B flashes every 45 seconds. Both lights flash at 10 pm. At what time will they next flash togeth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HCF and LCM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27908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aper cups are sold in packs of 24. Paper plates are sold in packs of 36. Amir wants to buy exactly the same number of cups and plates…]]></a:t>
            </a:r>
          </a:p>
        </p:txBody>
      </p:sp>
      <p:sp>
        <p:nvSpPr>
          <p:cNvPr id="12" name="" descr=""/>
          <p:cNvSpPr/>
          <p:nvPr/>
        </p:nvSpPr>
        <p:spPr>
          <a:xfrm>
            <a:off x="552450" y="41814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HCF of two numbers is 6. The LCM of the same two numbers is 36. Both numbers are greater than 6. Find the two number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Write 180 as a product of its prime factors. Give your answer in index form.]]></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2B3038">
                    <a:alpha val="100000"/>
                  </a:srgbClr>
                </a:solidFill>
                <a:latin typeface="Georgia"/>
              </a:rPr>
              <a:t><![CDATA[A correct method, e.g. a factor tree with at least two correct steps, or 2, 2, 3, 3, 5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² × 3² × 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2B3038">
                    <a:alpha val="100000"/>
                  </a:srgbClr>
                </a:solidFill>
                <a:latin typeface="Georgia"/>
              </a:rPr>
              <a:t><![CDATA[A = 2³ × 3 × 5² and B = 2² × 3³ × 7. (a) Find the highest common factor of A and B. (b) Find the lowest common multiple of A and B. You may leave your answers in index form.]]></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2² × 3 or 1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2³ × 3³ × 5² × 7 or 37 8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Light A flashes every 20 seconds. Light B flashes every 45 seconds. Both lights flash at 10 pm. At what time will they next flash togethe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ists multiples of 20 and 45, or writes both as products of prim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80 (seconds) or 3 minut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0:03 p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2B3038">
                    <a:alpha val="100000"/>
                  </a:srgbClr>
                </a:solidFill>
                <a:latin typeface="Georgia"/>
              </a:rPr>
              <a:t><![CDATA[Paper cups are sold in packs of 24. Paper plates are sold in packs of 36. Amir wants to buy exactly the same number of cups and plates. What is the smallest number of packs of cups and the smallest number of packs of plates he can buy?]]></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ists multiples of 24 and 36, or writes both as products of prim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 packs of cups and 2 packs of plat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The HCF of two numbers is 6. The LCM of the same two numbers is 36. Both numbers are greater than 6. Find the two number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nsiders multiples of 6 that are factors of 36, e.g. 12, 18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2 and 1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2026-09-28T12:34:53Z</dcterms:created>
  <dcterms:modified xsi:type="dcterms:W3CDTF">2026-09-28T12:34:53Z</dcterms:modified>
  <dc:title>HCF and LCM</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