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arts (e) and (f) need a base changed first - a good stretch for students who finish (a) to (d) quickl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27ef127406e65fd974750570e96ccd9190.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9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9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19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194.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95.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196.png"/>
  <Relationship Id="rId3" Type="http://schemas.openxmlformats.org/officeDocument/2006/relationships/image" Target="../media/09abadfe567f96cd3b7d1852c2951bd06afb3f4519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9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99.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200.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01.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0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0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20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0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20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207.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0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09.pn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10.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1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1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1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14.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1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1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1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18.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19.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20.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21.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22.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23.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2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alculating with powers (indic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Numb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4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5²?]]></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81?]]></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rite 72 as a product of prime factors in index form.]]></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HCF of 12 and 18.]]></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LCM of 4 and 10.]]></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5²?]]></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5]]></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81?]]></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9]]></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rite 72 as a product of prime factors in index form.]]></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³ × 3²]]></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HCF of 12 and 18.]]></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find the LCM of 4 and 1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0]]></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Know the square numbers to 15² and the cubes of 1, 2, 3, 4, 5 and 10.]]></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square roots and cube roots, including negative roots.]]></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index notation for powers.]]></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index laws to multiply, divide and raise powers.]]></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order of operations with powers and roots, with and without a calculato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owers and Roo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power (or index) tells you how many times a number is multiplied by itself.]]></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dex notatio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5³ = 5 × 5 × 5 = 125. The 5 is the base; the 3 is the index or power.]]></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quares and square roo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7² = 49, so √49 = 7. But the equation x² = 49 has two answers: x = 7 or x = −7, since (−7)² = 49 too.]]></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ubes and cube roo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4³ = 64, so ∛64 = 4. A cube root of a negative number is negative: ∛(−8) = −2.]]></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oots undo pow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quaring and square-rooting are inverse operations, like × and ÷.]]></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Numbers to Know by Hear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quare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4, 9, 16, 25, 36, 49, 64, 81, 100, 121, 144, 169, 196, 225 (up to 15²).]]></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Cube numbers]]></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 8, 27, 64, 125 (1³ to 5³) and 10³ = 1000.]]></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wers of 2]]></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4, 8, 16, 32, 64, 128, 256, 512, 1024 (2¹ to 2¹⁰).]]></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Powers of 10]]></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0, 100, 1000, 10 000 - the index is the number of zero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y "Squared" and "Cub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3² counts the squares in a square; 3³ counts the cubes in a cube.]]></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A square with sides 3 units long is made of 3 × 3 = 9 unit squares - that is why 3² is called "3 squared". A cube with edges 3 units long is made of 3 × 3 × 3 = 27 unit cubes - "3 cube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Index Law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Shortcuts for powers of the same numbe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Three Index La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y only work when the base is the same.]]></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Law]]></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In words]]></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ample]]></a:t>
            </a:r>
          </a:p>
        </p:txBody>
      </p:sp>
      <p:sp>
        <p:nvSpPr>
          <p:cNvPr id="14"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Multiplying]]></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Add the indices]]></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⁴ × 3² = 3⁶]]></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Dividing]]></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Subtract the indices]]></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⁷ ÷ 5³ = 5⁴]]></a:t>
            </a:r>
          </a:p>
        </p:txBody>
      </p:sp>
      <p:sp>
        <p:nvSpPr>
          <p:cNvPr id="24"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Power of a power]]></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Multiply the indices]]></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³)⁴ = 2¹²]]></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Different bases]]></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The laws do not apply: work each power out]]></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³ × 5² = 8 × 25 = 200]]></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y the Laws Wor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Write the powers out in full and coun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3⁴ × 3² = (3 × 3 × 3 × 3) × (3 × 3): six 3s multiplied, so 3⁶.]]></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5⁷ ÷ 5³: three of the seven 5s cancel, leaving four: 5⁴.]]></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Power of a pow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³)⁴ = 2³ × 2³ × 2³ × 2³: four lots of three 2s, so 2¹².]]></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 lett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m × aⁿ = a^(m+n), a^m ÷ aⁿ = a^(m−n) and (a^m)ⁿ = a^(m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Using the Index La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ork out the value of (7⁵ × 7³)/7⁶]]></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ing: add the indices]]></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⁵ × 7³ = 7⁸]]></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ividing: subtract the indices]]></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⁸ ÷ 7⁶ = 7²]]></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 the valu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² = 49]]></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9]]></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hanging the Ba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rite 4³ × 8² as a single power of 2.]]></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each base as a power of 2]]></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 = 2² and 8 = 2³]]></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ower of a power: multiply]]></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³ = (2²)³ = 2⁶ and 8² = (2³)² = 2⁶]]></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ing: add]]></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⁶ × 2⁶ = 2¹²]]></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³ × 8² = 64 × 64 = 4096 = 2¹²]]></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¹²]]></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alculating with Power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Order of operations, with and without a calculato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Order of Op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Powers and roots come before multiplying, dividing, adding and subtracting.]]></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IDMA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rackets, Indices (powers and roots), Division and Multiplication, Addition and Subtraction.]]></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egative numb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3² = −9 (square 3, then make it negative), but (−3)² = 9.]]></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root sign is a bracke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9 + 16) = √25 = 5. It is NOT √9 + √16 = 7.]]></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n a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e brackets for the top and bottom of a fraction, and write down the full display before rounding.]]></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Non-Calculator Calcu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ork out 2³ × 5² − √144]]></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owers and roots first]]></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³ = 8, 5² = 25, √144 = 12]]></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n multiply]]></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 × 25 = 200]]></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n subtrac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00 − 12 = 188]]></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88]]></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Mistakes to Avoi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781175"/>
            <a:ext cx="5314950" cy="24384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WRONG]]></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3⁴ × 3² = 9⁶]]></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2³ = 6]]></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5² + 5³ = 5⁵]]></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4)² = −16]]></a:t>
            </a:r>
          </a:p>
        </p:txBody>
      </p:sp>
      <p:sp>
        <p:nvSpPr>
          <p:cNvPr id="13" name="" descr=""/>
          <p:cNvSpPr/>
          <p:nvPr/>
        </p:nvSpPr>
        <p:spPr>
          <a:xfrm>
            <a:off x="6324600" y="1781175"/>
            <a:ext cx="5314950" cy="24384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3D7FD6">
                    <a:alpha val="100000"/>
                  </a:srgbClr>
                </a:solidFill>
                <a:latin typeface="Georgia"/>
              </a:rPr>
              <a:t><![CDATA[RIGHT]]></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3⁴ × 3² = 3⁶ - the base stays the same.]]></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2³ = 2 × 2 × 2 = 8]]></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5² + 5³ = 25 + 125 = 150 - no law for adding.]]></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4)² = 16 - negative times negative is positive.]]></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ice on a Chessboard]]></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1F2227">
                    <a:alpha val="100000"/>
                  </a:srgbClr>
                </a:solidFill>
                <a:latin typeface="Calibri"/>
              </a:rPr>
              <a:t><![CDATA[An old legend tells of a clever inventor who showed a king the game of chess. As a reward he asked for one grain of rice on the first square of the board, two on the second, four on the third, and so on, doubling each time. The king laughed at such a small request - until his treasurers did the maths. The 64th square alone needs 2⁶³ grains, and the whole board needs 2⁶⁴ − 1: about 18 quintillion grains, far more rice than has ever been grown. The story is a legend, but the numbers are real, and they show how fast powers grow.]]></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2⁶³]]></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rains on the last square alone]]></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8 × 10¹⁹]]></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rains on the whole boar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ower (index)]]></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small number that says how many times the base is multiplied by itself.]]></a:t>
            </a:r>
          </a:p>
        </p:txBody>
      </p:sp>
      <p:sp>
        <p:nvSpPr>
          <p:cNvPr id="11" name="" descr=""/>
          <p:cNvSpPr/>
          <p:nvPr/>
        </p:nvSpPr>
        <p:spPr>
          <a:xfrm>
            <a:off x="62293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Bas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being multiplied, e.g. the 5 in 5³.]]></a:t>
            </a:r>
          </a:p>
        </p:txBody>
      </p:sp>
      <p:sp>
        <p:nvSpPr>
          <p:cNvPr id="13" name="" descr=""/>
          <p:cNvSpPr/>
          <p:nvPr/>
        </p:nvSpPr>
        <p:spPr>
          <a:xfrm>
            <a:off x="5524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quare numb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made by multiplying a whole number by itself, e.g. 49 = 7².]]></a:t>
            </a:r>
          </a:p>
        </p:txBody>
      </p:sp>
      <p:sp>
        <p:nvSpPr>
          <p:cNvPr id="15" name="" descr=""/>
          <p:cNvSpPr/>
          <p:nvPr/>
        </p:nvSpPr>
        <p:spPr>
          <a:xfrm>
            <a:off x="62293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ube numb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number made by multiplying a whole number by itself three times, e.g. 64 = 4³.]]></a:t>
            </a:r>
          </a:p>
        </p:txBody>
      </p:sp>
      <p:sp>
        <p:nvSpPr>
          <p:cNvPr id="17" name="" descr=""/>
          <p:cNvSpPr/>
          <p:nvPr/>
        </p:nvSpPr>
        <p:spPr>
          <a:xfrm>
            <a:off x="5524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quare roo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that squares to give a number: √49 = 7.]]></a:t>
            </a:r>
          </a:p>
        </p:txBody>
      </p:sp>
      <p:sp>
        <p:nvSpPr>
          <p:cNvPr id="19" name="" descr=""/>
          <p:cNvSpPr/>
          <p:nvPr/>
        </p:nvSpPr>
        <p:spPr>
          <a:xfrm>
            <a:off x="62293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ube roo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number that cubes to give a number: ∛64 = 4.]]></a:t>
            </a:r>
          </a:p>
        </p:txBody>
      </p:sp>
      <p:sp>
        <p:nvSpPr>
          <p:cNvPr id="21" name="" descr=""/>
          <p:cNvSpPr/>
          <p:nvPr/>
        </p:nvSpPr>
        <p:spPr>
          <a:xfrm>
            <a:off x="552450" y="5210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dex laws]]></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rules for multiplying, dividing and raising powers of the same base.]]></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ower Pyramids]]></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F2227">
                    <a:alpha val="100000"/>
                  </a:srgbClr>
                </a:solidFill>
                <a:latin typeface="Calibri"/>
              </a:rPr>
              <a:t><![CDATA[Write each as a single power, then as an ordinary number. (a) 2⁵ × 2³ (b) 10⁸ ÷ 10⁵ (c) (3²)³ (d) 5⁹ ÷ (5² × 5⁴) (e) 9² × 3³ as a power of 3 (f) find n if 2ⁿ = 4⁵ ÷ 2³]]></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Use the index laws.]]></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ange a base where you need to.]]></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eck one answer the long way.]]></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2⁸ = 256 (b) 10³ = 1000 (c) 3⁶ = 729 (d) 5³ = 125 (e) 3⁴ × 3³ = 3⁷ = 2187 (f) 4⁵ = 2¹⁰, so 2¹⁰ ÷ 2³ = 2⁷ and n = 7]]></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all square numbers to 15².]]></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call the cubes of 1, 2, 3, 4, 5 and 10.]]></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square roots and cube roots.]]></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Give both square roots of a number.]]></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ultiply powers of the same base.]]></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ivide powers of the same base.]]></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aise a power to a power.]]></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BIDMAS with powers and root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5³ means 5 × 5 × 5; a root undoes a power.]]></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ame base: multiply, add indices; divide, subtract indices; power of a power, multiply indice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Different bases: work each power out separately.]]></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owers and roots come before ×, ÷, + and −; a root sign acts as a bracket.]]></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Show that 9⁴ × 27² = 3¹⁴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In a "show that" question the answer is given, so the marks are all for the working. Write every step, including 9 = 3² and 27 = 3³.]]></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Calculating with Po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Questions 1 to 5 are non-calculator. · 25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1 mark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down the value of 3⁴.]]></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5⁶ × 5³)/5⁴ as a single power of 5.]]></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ork out 2³ × 5² − √144]]></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Exam Practice: Calculating with Power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20955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ⁿ = 4⁵ ÷ 2³. Find the value of n.]]></a:t>
            </a:r>
          </a:p>
        </p:txBody>
      </p:sp>
      <p:sp>
        <p:nvSpPr>
          <p:cNvPr id="12" name="" descr=""/>
          <p:cNvSpPr/>
          <p:nvPr/>
        </p:nvSpPr>
        <p:spPr>
          <a:xfrm>
            <a:off x="552450" y="34861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3 marks · Non-calculator · Show tha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how that 9⁴ × 27² = 3¹⁴]]></a:t>
            </a:r>
          </a:p>
        </p:txBody>
      </p:sp>
      <p:sp>
        <p:nvSpPr>
          <p:cNvPr id="15" name="" descr=""/>
          <p:cNvSpPr/>
          <p:nvPr/>
        </p:nvSpPr>
        <p:spPr>
          <a:xfrm>
            <a:off x="552450" y="48768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6 · 2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Work out (2.7³ − √18.5)/1.4². Write down all the figures on your calculator display. (b) Give your answer to part (a) correct to 3…]]></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1 mark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Write down the value of 3⁴.]]></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8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Write (5⁶ × 5³)/5⁴ as a single power of 5.]]></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⁹ seen, or a correct method for divid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⁵]]></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Work out 2³ × 5² − √144]]></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wo of 8, 25 and 12 seen, or 200 se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88]]></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2ⁿ = 4⁵ ÷ 2³. Find the value of n.]]></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⁵ written as 2¹⁰, or 1024 ÷ 8 = 128]]></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 = 7]]></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2B3038">
                    <a:alpha val="100000"/>
                  </a:srgbClr>
                </a:solidFill>
                <a:latin typeface="Georgia"/>
              </a:rPr>
              <a:t><![CDATA[Question 5 · 3 marks · Non-calculator · Show tha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Show that 9⁴ × 27² = 3¹⁴]]></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 Show that.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9 = 3² or 27 = 3³ use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⁸ and 3⁶]]></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ully correct working leading to 3¹⁴]]></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2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2B3038">
                    <a:alpha val="100000"/>
                  </a:srgbClr>
                </a:solidFill>
                <a:latin typeface="Georgia"/>
              </a:rPr>
              <a:t><![CDATA[(a) Work out (2.7³ − √18.5)/1.4². Write down all the figures on your calculator display. (b) Give your answer to part (a) correct to 3 significant figur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4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7.8478… (at least 5 figur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7.85, follow through from (a)]]></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2026-09-28T12:34:54Z</dcterms:created>
  <dcterms:modified xsi:type="dcterms:W3CDTF">2026-09-28T12:34:54Z</dcterms:modified>
  <dc:title>Calculating with powers (indices)</dc:title>
  <dc:description>Generated from a pasted lesson-pack script.</dc:description>
  <dc:subject>Number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