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6151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27ef127406e65fd974750570e96ccd9225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226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227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2dff9686895a87c71ac936201f27c1a228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1da7d14871f818b8f2f1c327a1b7615a229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18664e6e43386045c03f3af8fa37a13e230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18664e6e43386045c03f3af8fa37a13e231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32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057fcaee56539ae607cadaeaf1ad251233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18664e6e43386045c03f3af8fa37a13e234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53d3dfb99ad69d2f234acb318634fb9235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36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37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7ccfa22434dc9aab1b932daca83a840238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ec065f0e8c88f137f8ac98feafc609d1239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31b8aa1d40c9302c7a4452f3d85231d240.png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241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242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Zero, negative and fractional indices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3063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DE1E6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Lesson 5 of 7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ast Less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rite 2⁵ × 2³ as a single power of 2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rite 3⁷ ÷ 3² as a single power of 3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rite (5²)³ as a single power of 5.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∛27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reciprocal of 4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ast Lesson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rite 2⁵ × 2³ as a single power of 2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2⁸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rite 3⁷ ÷ 3² as a single power of 3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3⁵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rite (5²)³ as a single power of 5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5⁶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∛27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reciprocal of 4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¼ - one divided by the number.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7905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Know that any number (except 0) to the power 0 is 1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76550"/>
            <a:ext cx="11087100" cy="7905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019425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019425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2876550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ork out negative powers as reciprocals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743325"/>
            <a:ext cx="11087100" cy="7905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3886200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3886200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3743325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ork out negative powers of fraction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610100"/>
            <a:ext cx="11087100" cy="7905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4752975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4752975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4610100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ork out fractional powers as roots. (Higher)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76875"/>
            <a:ext cx="11087100" cy="7905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819150" y="5619750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819150" y="5619750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781175" y="5476875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ork out powers such as 27^(−2/3). (Higher)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ollow the Patter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ach step down, the index goes down by 1 and the value is divided by 2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28850"/>
            <a:ext cx="11087100" cy="438150"/>
          </a:xfrm>
          <a:prstGeom prst="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Power of 2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3815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Value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80772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How it continues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2667000"/>
            <a:ext cx="11087100" cy="514350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17182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85800" y="2667000"/>
            <a:ext cx="342900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³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381500" y="2667000"/>
            <a:ext cx="342900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8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181350"/>
            <a:ext cx="11087100" cy="5143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368617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85800" y="3181350"/>
            <a:ext cx="342900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²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381500" y="3181350"/>
            <a:ext cx="342900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8077200" y="3181350"/>
            <a:ext cx="342900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8 ÷ 2]]></a:t>
            </a:r>
          </a:p>
        </p:txBody>
      </p:sp>
      <p:sp>
        <p:nvSpPr>
          <p:cNvPr id="23" name="" descr=""/>
          <p:cNvSpPr/>
          <p:nvPr/>
        </p:nvSpPr>
        <p:spPr>
          <a:xfrm>
            <a:off x="552450" y="3695700"/>
            <a:ext cx="11087100" cy="514350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420052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685800" y="3695700"/>
            <a:ext cx="342900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¹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4381500" y="3695700"/>
            <a:ext cx="342900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8077200" y="3695700"/>
            <a:ext cx="342900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4 ÷ 2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4210050"/>
            <a:ext cx="11087100" cy="5143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 descr=""/>
          <p:cNvSpPr/>
          <p:nvPr/>
        </p:nvSpPr>
        <p:spPr>
          <a:xfrm>
            <a:off x="552450" y="471487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0" name=""/>
          <p:cNvSpPr txBox="1"/>
          <p:nvPr/>
        </p:nvSpPr>
        <p:spPr>
          <a:xfrm>
            <a:off x="685800" y="4210050"/>
            <a:ext cx="342900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⁰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381500" y="4210050"/>
            <a:ext cx="342900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]]></a:t>
            </a:r>
          </a:p>
        </p:txBody>
      </p:sp>
      <p:sp>
        <p:nvSpPr>
          <p:cNvPr id="32" name=""/>
          <p:cNvSpPr txBox="1"/>
          <p:nvPr/>
        </p:nvSpPr>
        <p:spPr>
          <a:xfrm>
            <a:off x="8077200" y="4210050"/>
            <a:ext cx="342900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 ÷ 2]]></a:t>
            </a:r>
          </a:p>
        </p:txBody>
      </p:sp>
      <p:sp>
        <p:nvSpPr>
          <p:cNvPr id="33" name="" descr=""/>
          <p:cNvSpPr/>
          <p:nvPr/>
        </p:nvSpPr>
        <p:spPr>
          <a:xfrm>
            <a:off x="552450" y="4724400"/>
            <a:ext cx="11087100" cy="514350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4" name="" descr=""/>
          <p:cNvSpPr/>
          <p:nvPr/>
        </p:nvSpPr>
        <p:spPr>
          <a:xfrm>
            <a:off x="552450" y="522922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5" name=""/>
          <p:cNvSpPr txBox="1"/>
          <p:nvPr/>
        </p:nvSpPr>
        <p:spPr>
          <a:xfrm>
            <a:off x="685800" y="4724400"/>
            <a:ext cx="342900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⁻¹]]></a:t>
            </a:r>
          </a:p>
        </p:txBody>
      </p:sp>
      <p:sp>
        <p:nvSpPr>
          <p:cNvPr id="36" name=""/>
          <p:cNvSpPr txBox="1"/>
          <p:nvPr/>
        </p:nvSpPr>
        <p:spPr>
          <a:xfrm>
            <a:off x="4381500" y="4724400"/>
            <a:ext cx="342900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½]]></a:t>
            </a:r>
          </a:p>
        </p:txBody>
      </p:sp>
      <p:sp>
        <p:nvSpPr>
          <p:cNvPr id="37" name=""/>
          <p:cNvSpPr txBox="1"/>
          <p:nvPr/>
        </p:nvSpPr>
        <p:spPr>
          <a:xfrm>
            <a:off x="8077200" y="4724400"/>
            <a:ext cx="342900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 ÷ 2]]></a:t>
            </a:r>
          </a:p>
        </p:txBody>
      </p:sp>
      <p:sp>
        <p:nvSpPr>
          <p:cNvPr id="38" name="" descr=""/>
          <p:cNvSpPr/>
          <p:nvPr/>
        </p:nvSpPr>
        <p:spPr>
          <a:xfrm>
            <a:off x="552450" y="5238750"/>
            <a:ext cx="11087100" cy="5143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9" name="" descr=""/>
          <p:cNvSpPr/>
          <p:nvPr/>
        </p:nvSpPr>
        <p:spPr>
          <a:xfrm>
            <a:off x="552450" y="574357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0" name=""/>
          <p:cNvSpPr txBox="1"/>
          <p:nvPr/>
        </p:nvSpPr>
        <p:spPr>
          <a:xfrm>
            <a:off x="685800" y="5238750"/>
            <a:ext cx="342900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⁻²]]></a:t>
            </a:r>
          </a:p>
        </p:txBody>
      </p:sp>
      <p:sp>
        <p:nvSpPr>
          <p:cNvPr id="41" name=""/>
          <p:cNvSpPr txBox="1"/>
          <p:nvPr/>
        </p:nvSpPr>
        <p:spPr>
          <a:xfrm>
            <a:off x="4381500" y="5238750"/>
            <a:ext cx="342900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¼]]></a:t>
            </a:r>
          </a:p>
        </p:txBody>
      </p:sp>
      <p:sp>
        <p:nvSpPr>
          <p:cNvPr id="42" name=""/>
          <p:cNvSpPr txBox="1"/>
          <p:nvPr/>
        </p:nvSpPr>
        <p:spPr>
          <a:xfrm>
            <a:off x="8077200" y="5238750"/>
            <a:ext cx="342900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½ ÷ 2]]></a:t>
            </a:r>
          </a:p>
        </p:txBody>
      </p:sp>
      <p:sp>
        <p:nvSpPr>
          <p:cNvPr id="43" name="" descr=""/>
          <p:cNvSpPr/>
          <p:nvPr/>
        </p:nvSpPr>
        <p:spPr>
          <a:xfrm>
            <a:off x="552450" y="5753100"/>
            <a:ext cx="11087100" cy="514350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4" name="" descr=""/>
          <p:cNvSpPr/>
          <p:nvPr/>
        </p:nvSpPr>
        <p:spPr>
          <a:xfrm>
            <a:off x="552450" y="625792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5" name=""/>
          <p:cNvSpPr txBox="1"/>
          <p:nvPr/>
        </p:nvSpPr>
        <p:spPr>
          <a:xfrm>
            <a:off x="685800" y="5753100"/>
            <a:ext cx="342900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⁻³]]></a:t>
            </a:r>
          </a:p>
        </p:txBody>
      </p:sp>
      <p:sp>
        <p:nvSpPr>
          <p:cNvPr id="46" name=""/>
          <p:cNvSpPr txBox="1"/>
          <p:nvPr/>
        </p:nvSpPr>
        <p:spPr>
          <a:xfrm>
            <a:off x="4381500" y="5753100"/>
            <a:ext cx="342900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⅛]]></a:t>
            </a:r>
          </a:p>
        </p:txBody>
      </p:sp>
      <p:sp>
        <p:nvSpPr>
          <p:cNvPr id="47" name=""/>
          <p:cNvSpPr txBox="1"/>
          <p:nvPr/>
        </p:nvSpPr>
        <p:spPr>
          <a:xfrm>
            <a:off x="8077200" y="5753100"/>
            <a:ext cx="342900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¼ ÷ 2]]></a:t>
            </a:r>
          </a:p>
        </p:txBody>
      </p:sp>
      <p:sp>
        <p:nvSpPr>
          <p:cNvPr id="4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Zero Index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y number except 0 raised to the power 0 is 1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Using the law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5³ ÷ 5³ = 5³⁻³ = 5⁰. But anything divided by itself is 1, so 5⁰ = 1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ampl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7⁰ = 1, 1000⁰ = 1, (−3)⁰ = 1, (⅔)⁰ = 1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reful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 × 4⁰ = 3 × 1 = 3, not 1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Negative Indic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 negative index means "one over": a⁻ⁿ = 1/aⁿ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ole number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4⁻² = 1/4² = 1/16. 10⁻³ = 1/1000 = 0.001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t is not negativ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⁻³ = ⅛, a small positive number, not −8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ractions flip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⅔)⁻² = (3/2)² = 9/4. A negative power turns a fraction upside down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Using the law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³ ÷ 2⁵ = 2⁻², and writing it out: (2 × 2 × 2)/(2 × 2 × 2 × 2 × 2) = ¼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Negative Po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ork out (a) 4⁻³ (b) (3/5)⁻²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(a) Negative power: one over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4⁻³ = 1/4³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the power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4³ = 64, so 4⁻³ = 1/64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(b) Negative power of a fraction: flip it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3/5)⁻² = (5/3)²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quare the top and the bottom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5²/3² = 25/9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(a) 1/64   (b) 25/9 = 27/9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3100" y="1638300"/>
            <a:ext cx="685800" cy="6858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667000"/>
            <a:ext cx="1000125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2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PART TWO  ·  HIGHE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1095375" y="3028950"/>
            <a:ext cx="10001250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Fractional Indices]]></a:t>
            </a:r>
          </a:p>
        </p:txBody>
      </p:sp>
      <p:sp>
        <p:nvSpPr>
          <p:cNvPr id="8" name="" descr=""/>
          <p:cNvSpPr/>
          <p:nvPr/>
        </p:nvSpPr>
        <p:spPr>
          <a:xfrm>
            <a:off x="5429250" y="4191000"/>
            <a:ext cx="133350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2286000" y="4476750"/>
            <a:ext cx="762000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Powers that are roots. (The printed slides write 8 to the power two-thirds as 8^(2/3).)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owers That Are Root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 power of one-half is a square root; a power of one-third is a cube root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9^(1/2) × 9^(1/2) = 9¹ = 9. The number that multiplies by itself to give 9 is 3, so 9^(1/2) = √9 = 3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Unit fraction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^(1/2) = √a, a^(1/3) = ∛a, and a^(1/n) = ⁿ√a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ampl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5^(1/2) = 5, 64^(1/3) = 4, 81^(1/4) = 3, 32^(1/5) = 2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Other fraction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^(m/n) = (ⁿ√a)^m: the bottom is the root, the top is the power. 8^(2/3) = (∛8)² = 2² = 4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ree Steps for a Negative Fractional Powe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Work out 27^(−2/3) one part of the index at a tim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86000"/>
            <a:ext cx="2581275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1581150" y="2476500"/>
            <a:ext cx="514350" cy="5143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552450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85800" y="3143250"/>
            <a:ext cx="2314575" cy="8001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inus: flip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7^(−2/3) = 1/(27^(2/3))]]></a:t>
            </a:r>
          </a:p>
        </p:txBody>
      </p:sp>
      <p:sp>
        <p:nvSpPr>
          <p:cNvPr id="14" name="" descr=""/>
          <p:cNvSpPr/>
          <p:nvPr/>
        </p:nvSpPr>
        <p:spPr>
          <a:xfrm>
            <a:off x="3162300" y="26479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3381375" y="2286000"/>
            <a:ext cx="2581275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4410075" y="2476500"/>
            <a:ext cx="514350" cy="5143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3381375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3514725" y="3143250"/>
            <a:ext cx="2314575" cy="8001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ottom: root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3 means cube root: ∛27 = 3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991225" y="26479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6210300" y="2286000"/>
            <a:ext cx="2581275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 descr=""/>
          <p:cNvSpPr/>
          <p:nvPr/>
        </p:nvSpPr>
        <p:spPr>
          <a:xfrm>
            <a:off x="7239000" y="2476500"/>
            <a:ext cx="514350" cy="5143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6210300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6343650" y="3143250"/>
            <a:ext cx="2314575" cy="8001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op: power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2 means square: 3² = 9]]></a:t>
            </a:r>
          </a:p>
        </p:txBody>
      </p:sp>
      <p:sp>
        <p:nvSpPr>
          <p:cNvPr id="24" name="" descr=""/>
          <p:cNvSpPr/>
          <p:nvPr/>
        </p:nvSpPr>
        <p:spPr>
          <a:xfrm>
            <a:off x="8820150" y="26479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9039225" y="2286000"/>
            <a:ext cx="2581275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10067925" y="2476500"/>
            <a:ext cx="514350" cy="5143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9039225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9172575" y="3143250"/>
            <a:ext cx="2314575" cy="8001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nswer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7^(−2/3) = 1/9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Fraction to a Fractional Powe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ork out (16/81)^(−3/4)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inus: flip the fraction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81/16)^(3/4)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ottom of the index, 4: fourth root of the top and the bottom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∜81 = 3, ∜16 = 2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 far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3/2)³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op of the index, 3: cube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³/2³ = 27/8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7/8 = 3⅜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ing with Po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x if 8^x = ¼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rite both sides as powers of 2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8 = 2³ and ¼ = 2⁻²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2³)^x = 2⁻², that is 2^(3x) = 2⁻²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bases match, so the indices are equal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x = −2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ivide by 3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 = −⅔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x = −⅔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atch the Power to Its Valu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905000"/>
            <a:ext cx="52578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2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Power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381750" y="1905000"/>
            <a:ext cx="52578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2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Value]]></a:t>
            </a:r>
          </a:p>
        </p:txBody>
      </p:sp>
      <p:sp>
        <p:nvSpPr>
          <p:cNvPr id="11" name="" descr=""/>
          <p:cNvSpPr/>
          <p:nvPr/>
        </p:nvSpPr>
        <p:spPr>
          <a:xfrm>
            <a:off x="552450" y="2362200"/>
            <a:ext cx="5257800" cy="552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23900" y="2362200"/>
            <a:ext cx="491490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5⁰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2362200"/>
            <a:ext cx="20955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]]></a:t>
            </a:r>
          </a:p>
        </p:txBody>
      </p:sp>
      <p:sp>
        <p:nvSpPr>
          <p:cNvPr id="14" name="" descr=""/>
          <p:cNvSpPr/>
          <p:nvPr/>
        </p:nvSpPr>
        <p:spPr>
          <a:xfrm>
            <a:off x="6381750" y="2362200"/>
            <a:ext cx="5257800" cy="552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6553200" y="2362200"/>
            <a:ext cx="491490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0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1658600" y="2362200"/>
            <a:ext cx="20955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1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009900"/>
            <a:ext cx="5257800" cy="552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23900" y="3009900"/>
            <a:ext cx="491490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⁻³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514350" y="3009900"/>
            <a:ext cx="20955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B]]></a:t>
            </a:r>
          </a:p>
        </p:txBody>
      </p:sp>
      <p:sp>
        <p:nvSpPr>
          <p:cNvPr id="20" name="" descr=""/>
          <p:cNvSpPr/>
          <p:nvPr/>
        </p:nvSpPr>
        <p:spPr>
          <a:xfrm>
            <a:off x="6381750" y="3009900"/>
            <a:ext cx="5257800" cy="552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6553200" y="3009900"/>
            <a:ext cx="491490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9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1658600" y="3009900"/>
            <a:ext cx="20955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  <p:sp>
        <p:nvSpPr>
          <p:cNvPr id="23" name="" descr=""/>
          <p:cNvSpPr/>
          <p:nvPr/>
        </p:nvSpPr>
        <p:spPr>
          <a:xfrm>
            <a:off x="552450" y="3657600"/>
            <a:ext cx="5257800" cy="552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23900" y="3657600"/>
            <a:ext cx="491490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9^(1/2)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514350" y="3657600"/>
            <a:ext cx="20955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C]]></a:t>
            </a:r>
          </a:p>
        </p:txBody>
      </p:sp>
      <p:sp>
        <p:nvSpPr>
          <p:cNvPr id="26" name="" descr=""/>
          <p:cNvSpPr/>
          <p:nvPr/>
        </p:nvSpPr>
        <p:spPr>
          <a:xfrm>
            <a:off x="6381750" y="3657600"/>
            <a:ext cx="5257800" cy="552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6553200" y="3657600"/>
            <a:ext cx="491490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1658600" y="3657600"/>
            <a:ext cx="20955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  <p:sp>
        <p:nvSpPr>
          <p:cNvPr id="29" name="" descr=""/>
          <p:cNvSpPr/>
          <p:nvPr/>
        </p:nvSpPr>
        <p:spPr>
          <a:xfrm>
            <a:off x="552450" y="4305300"/>
            <a:ext cx="5257800" cy="552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0" name=""/>
          <p:cNvSpPr txBox="1"/>
          <p:nvPr/>
        </p:nvSpPr>
        <p:spPr>
          <a:xfrm>
            <a:off x="723900" y="4305300"/>
            <a:ext cx="491490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8^(2/3)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514350" y="4305300"/>
            <a:ext cx="20955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D]]></a:t>
            </a:r>
          </a:p>
        </p:txBody>
      </p:sp>
      <p:sp>
        <p:nvSpPr>
          <p:cNvPr id="32" name="" descr=""/>
          <p:cNvSpPr/>
          <p:nvPr/>
        </p:nvSpPr>
        <p:spPr>
          <a:xfrm>
            <a:off x="6381750" y="4305300"/>
            <a:ext cx="5257800" cy="552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3" name=""/>
          <p:cNvSpPr txBox="1"/>
          <p:nvPr/>
        </p:nvSpPr>
        <p:spPr>
          <a:xfrm>
            <a:off x="6553200" y="4305300"/>
            <a:ext cx="491490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⅛]]></a:t>
            </a:r>
          </a:p>
        </p:txBody>
      </p:sp>
      <p:sp>
        <p:nvSpPr>
          <p:cNvPr id="34" name=""/>
          <p:cNvSpPr txBox="1"/>
          <p:nvPr/>
        </p:nvSpPr>
        <p:spPr>
          <a:xfrm>
            <a:off x="11658600" y="4305300"/>
            <a:ext cx="20955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  <p:sp>
        <p:nvSpPr>
          <p:cNvPr id="35" name="" descr=""/>
          <p:cNvSpPr/>
          <p:nvPr/>
        </p:nvSpPr>
        <p:spPr>
          <a:xfrm>
            <a:off x="552450" y="4953000"/>
            <a:ext cx="5257800" cy="552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6" name=""/>
          <p:cNvSpPr txBox="1"/>
          <p:nvPr/>
        </p:nvSpPr>
        <p:spPr>
          <a:xfrm>
            <a:off x="723900" y="4953000"/>
            <a:ext cx="491490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000^(1/3)]]></a:t>
            </a:r>
          </a:p>
        </p:txBody>
      </p:sp>
      <p:sp>
        <p:nvSpPr>
          <p:cNvPr id="37" name=""/>
          <p:cNvSpPr txBox="1"/>
          <p:nvPr/>
        </p:nvSpPr>
        <p:spPr>
          <a:xfrm>
            <a:off x="514350" y="4953000"/>
            <a:ext cx="20955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]]></a:t>
            </a:r>
          </a:p>
        </p:txBody>
      </p:sp>
      <p:sp>
        <p:nvSpPr>
          <p:cNvPr id="38" name="" descr=""/>
          <p:cNvSpPr/>
          <p:nvPr/>
        </p:nvSpPr>
        <p:spPr>
          <a:xfrm>
            <a:off x="6381750" y="4953000"/>
            <a:ext cx="5257800" cy="552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9" name=""/>
          <p:cNvSpPr txBox="1"/>
          <p:nvPr/>
        </p:nvSpPr>
        <p:spPr>
          <a:xfrm>
            <a:off x="6553200" y="4953000"/>
            <a:ext cx="491490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7]]></a:t>
            </a:r>
          </a:p>
        </p:txBody>
      </p:sp>
      <p:sp>
        <p:nvSpPr>
          <p:cNvPr id="40" name=""/>
          <p:cNvSpPr txBox="1"/>
          <p:nvPr/>
        </p:nvSpPr>
        <p:spPr>
          <a:xfrm>
            <a:off x="11658600" y="4953000"/>
            <a:ext cx="20955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5]]></a:t>
            </a:r>
          </a:p>
        </p:txBody>
      </p:sp>
      <p:sp>
        <p:nvSpPr>
          <p:cNvPr id="41" name="" descr=""/>
          <p:cNvSpPr/>
          <p:nvPr/>
        </p:nvSpPr>
        <p:spPr>
          <a:xfrm>
            <a:off x="552450" y="5600700"/>
            <a:ext cx="5257800" cy="552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2" name=""/>
          <p:cNvSpPr txBox="1"/>
          <p:nvPr/>
        </p:nvSpPr>
        <p:spPr>
          <a:xfrm>
            <a:off x="723900" y="5600700"/>
            <a:ext cx="491490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(⅓)⁻²]]></a:t>
            </a:r>
          </a:p>
        </p:txBody>
      </p:sp>
      <p:sp>
        <p:nvSpPr>
          <p:cNvPr id="43" name=""/>
          <p:cNvSpPr txBox="1"/>
          <p:nvPr/>
        </p:nvSpPr>
        <p:spPr>
          <a:xfrm>
            <a:off x="514350" y="5600700"/>
            <a:ext cx="20955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]]></a:t>
            </a:r>
          </a:p>
        </p:txBody>
      </p:sp>
      <p:sp>
        <p:nvSpPr>
          <p:cNvPr id="44" name="" descr=""/>
          <p:cNvSpPr/>
          <p:nvPr/>
        </p:nvSpPr>
        <p:spPr>
          <a:xfrm>
            <a:off x="6381750" y="5600700"/>
            <a:ext cx="5257800" cy="552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5" name=""/>
          <p:cNvSpPr txBox="1"/>
          <p:nvPr/>
        </p:nvSpPr>
        <p:spPr>
          <a:xfrm>
            <a:off x="6553200" y="5600700"/>
            <a:ext cx="491490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  <p:sp>
        <p:nvSpPr>
          <p:cNvPr id="46" name=""/>
          <p:cNvSpPr txBox="1"/>
          <p:nvPr/>
        </p:nvSpPr>
        <p:spPr>
          <a:xfrm>
            <a:off x="11658600" y="5600700"/>
            <a:ext cx="20955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6]]></a:t>
            </a:r>
          </a:p>
        </p:txBody>
      </p:sp>
      <p:sp>
        <p:nvSpPr>
          <p:cNvPr id="4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8667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CASE STUDY]]></a:t>
            </a:r>
          </a:p>
        </p:txBody>
      </p:sp>
      <p:pic>
        <p:nvPicPr>
          <p:cNvPr id="8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1143000"/>
            <a:ext cx="571500" cy="57150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1295400" y="10953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rbon Dating and Negative Power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62150"/>
            <a:ext cx="11087100" cy="2333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66775" y="2057400"/>
            <a:ext cx="10458450" cy="21431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Living things take in a little radioactive carbon-14 while they are alive. After they die it decays, and every 5730 years - its half-life - half of what is left disappears. After 1 half-life, 2⁻¹ = ½ of the carbon-14 remains; after 2, 2⁻² = ¼; after n half-lives, 2⁻ⁿ. By measuring how much is left, scientists can work out how long ago something died. A sample with ⅛ = 2⁻³ of its carbon-14 left is about 3 × 5730 = 17 190 years old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4572000"/>
            <a:ext cx="5362575" cy="1419225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733425" y="4733925"/>
            <a:ext cx="5000625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81ACE4">
                    <a:alpha val="100000"/>
                  </a:srgbClr>
                </a:solidFill>
                <a:latin typeface="Georgia"/>
              </a:rPr>
              <a:t><![CDATA[5730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33425" y="5305425"/>
            <a:ext cx="5000625" cy="590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Years: the half-life of carbon-14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76975" y="4572000"/>
            <a:ext cx="5362575" cy="1419225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57950" y="4733925"/>
            <a:ext cx="5000625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81ACE4">
                    <a:alpha val="100000"/>
                  </a:srgbClr>
                </a:solidFill>
                <a:latin typeface="Georgia"/>
              </a:rPr>
              <a:t><![CDATA[2⁻³ = ⅛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457950" y="5305425"/>
            <a:ext cx="5000625" cy="590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What is left after 3 half-lives (about 17 190 years)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Zero index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ny non-zero number to the power 0 equals 1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Negative index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⁻ⁿ = 1/aⁿ: one over the positive power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eciprocal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One divided by a number. The reciprocal of 4 is ¼; of ⅔ is 3/2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ractional index (Higher)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power that is a fraction: the bottom is a root, the top is a power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nth roo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number that, raised to the power n, gives the original number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7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ndex Sort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0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rt these into three groups - "less than 1", "equal to 1" and "more than 1" - then work out each value. 3⁰, 5⁻¹, (½)⁻², 10⁻², (¾)⁰, (2/5)⁻¹. Higher: add 16^(1/2), 8^(−1/3), 27^(2/3) and (¼)^(−1/2)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895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3914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790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Predict the group first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4672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486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3624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n work out the valu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038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52450" y="5057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1066800" y="4933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xplain one surprise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Less than 1: 5⁻¹ = ⅕, 10⁻² = 1/100, and (Higher) 8^(−1/3) = ½. Equal to 1: 3⁰, (¾)⁰. More than 1: (½)⁻² = 4, (2/5)⁻¹ = 5/2, and (Higher) 16^(1/2) = 4, 27^(2/3) = 9, (¼)^(−1/2) = 2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xplain why a⁰ = 1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ork out a negative power of a whole number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ork out a negative power of a fraction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rite 1/aⁿ as a negative power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ork out a^(1/n) as a root. (Higher)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ork out a^(m/n). (Higher)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ork out negative fractional powers. (Higher)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equations such as 8^x = ¼. (Higher)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a⁰ = 1 for any a except 0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a⁻ⁿ = 1/aⁿ; a negative power of a fraction flips it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(Higher) a^(1/n) = ⁿ√a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(Higher) a^(m/n): root with the bottom, power with the top; a minus sign flips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313438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Find the value of 125^(−2/3) (2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Do the three parts in this order - minus (flip), bottom (root), top (power) - and write each step. Taking the root before the power keeps the numbers small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0">
  <a:themeElements>
    <a:clrScheme name="Theme7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2026-09-28T12:34:54Z</dcterms:created>
  <dcterms:modified xsi:type="dcterms:W3CDTF">2026-09-28T12:34:54Z</dcterms:modified>
  <dc:title>Zero, negative and fractional indices</dc:title>
  <dc:description>Generated from a pasted lesson-pack script.</dc:description>
  <dc:subject>Number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