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a negative power of a fraction less than 1 is always more than 1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151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243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44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45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46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47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248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249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0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251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8664e6e43386045c03f3af8fa37a13e252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53d3dfb99ad69d2f234acb318634fb9253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4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55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256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c065f0e8c88f137f8ac98feafc609d1257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258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59.png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60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61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62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63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64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65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66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67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68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69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0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71.png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2.png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273.png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27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Zero, negative and fractional indices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2⁵ × 2³ as a single power of 2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3⁷ ÷ 3² as a single power of 3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(5²)³ as a single power of 5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∛27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ciprocal of 4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2⁵ × 2³ as a single power of 2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⁸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3⁷ ÷ 3² as a single power of 3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⁵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(5²)³ as a single power of 5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5⁶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∛27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reciprocal of 4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¼ - one divided by the number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now that any number (except 0) to the power 0 is 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negative powers as reciprocal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negative powers of fr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fractional powers as roots. (Higher)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powers such as 27^(−2/3). (Higher)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ollow the Patter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ach step down, the index goes down by 1 and the value is divided by 2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ower of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Valu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How it continues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5143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1718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³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1813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6861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858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²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3815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8077200" y="31813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÷ 2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95700"/>
            <a:ext cx="11087100" cy="5143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2005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¹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3815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8077200" y="36957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÷ 2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2100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7148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6858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⁰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3815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8077200" y="42100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 ÷ 2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724400"/>
            <a:ext cx="11087100" cy="5143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5229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⁻¹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43815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½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8077200" y="47244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 ÷ 2]]></a:t>
            </a:r>
          </a:p>
        </p:txBody>
      </p:sp>
      <p:sp>
        <p:nvSpPr>
          <p:cNvPr id="38" name="" descr=""/>
          <p:cNvSpPr/>
          <p:nvPr/>
        </p:nvSpPr>
        <p:spPr>
          <a:xfrm>
            <a:off x="552450" y="5238750"/>
            <a:ext cx="11087100" cy="5143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 descr=""/>
          <p:cNvSpPr/>
          <p:nvPr/>
        </p:nvSpPr>
        <p:spPr>
          <a:xfrm>
            <a:off x="552450" y="57435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0" name=""/>
          <p:cNvSpPr txBox="1"/>
          <p:nvPr/>
        </p:nvSpPr>
        <p:spPr>
          <a:xfrm>
            <a:off x="6858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⁻²]]></a:t>
            </a:r>
          </a:p>
        </p:txBody>
      </p:sp>
      <p:sp>
        <p:nvSpPr>
          <p:cNvPr id="41" name=""/>
          <p:cNvSpPr txBox="1"/>
          <p:nvPr/>
        </p:nvSpPr>
        <p:spPr>
          <a:xfrm>
            <a:off x="43815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¼]]></a:t>
            </a:r>
          </a:p>
        </p:txBody>
      </p:sp>
      <p:sp>
        <p:nvSpPr>
          <p:cNvPr id="42" name=""/>
          <p:cNvSpPr txBox="1"/>
          <p:nvPr/>
        </p:nvSpPr>
        <p:spPr>
          <a:xfrm>
            <a:off x="8077200" y="523875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½ ÷ 2]]></a:t>
            </a:r>
          </a:p>
        </p:txBody>
      </p:sp>
      <p:sp>
        <p:nvSpPr>
          <p:cNvPr id="43" name="" descr=""/>
          <p:cNvSpPr/>
          <p:nvPr/>
        </p:nvSpPr>
        <p:spPr>
          <a:xfrm>
            <a:off x="552450" y="5753100"/>
            <a:ext cx="11087100" cy="5143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4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/>
          <p:cNvSpPr txBox="1"/>
          <p:nvPr/>
        </p:nvSpPr>
        <p:spPr>
          <a:xfrm>
            <a:off x="6858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⁻³]]></a:t>
            </a:r>
          </a:p>
        </p:txBody>
      </p:sp>
      <p:sp>
        <p:nvSpPr>
          <p:cNvPr id="46" name=""/>
          <p:cNvSpPr txBox="1"/>
          <p:nvPr/>
        </p:nvSpPr>
        <p:spPr>
          <a:xfrm>
            <a:off x="43815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⅛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8077200" y="5753100"/>
            <a:ext cx="342900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¼ ÷ 2]]></a:t>
            </a:r>
          </a:p>
        </p:txBody>
      </p:sp>
      <p:sp>
        <p:nvSpPr>
          <p:cNvPr id="4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Zero Index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y number except 0 raised to the power 0 is 1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la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³ ÷ 5³ = 5³⁻³ = 5⁰. But anything divided by itself is 1, so 5⁰ = 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⁰ = 1, 1000⁰ = 1, (−3)⁰ = 1, (⅔)⁰ = 1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refu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 × 4⁰ = 3 × 1 = 3, not 1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Indi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negative index means "one over": a⁻ⁿ = 1/aⁿ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ole numb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⁻² = 1/4² = 1/16. 10⁻³ = 1/1000 = 0.001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t is not negativ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⁻³ = ⅛, a small positive number, not −8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s flip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⅔)⁻² = (3/2)² = 9/4. A negative power turns a fraction upside dow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ing the la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³ ÷ 2⁵ = 2⁻², and writing it out: (2 × 2 × 2)/(2 × 2 × 2 × 2 × 2) = ¼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Po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a) 4⁻³ (b) (3/5)⁻²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a) Negative power: one ove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⁻³ = 1/4³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the powe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³ = 64, so 4⁻³ = 1/64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b) Negative power of a fraction: flip i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/5)⁻² = (5/3)²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the top and the botto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²/3² = 25/9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(a) 1/64   (b) 25/9 = 27/9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PART TWO  · 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ractional Indice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Powers that are roots. (The printed slides write 8 to the power two-thirds as 8^(2/3).)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owers That Are Roo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power of one-half is a square root; a power of one-third is a cube roo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^(1/2) × 9^(1/2) = 9¹ = 9. The number that multiplies by itself to give 9 is 3, so 9^(1/2) = √9 = 3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 frac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^(1/2) = √a, a^(1/3) = ∛a, and a^(1/n) = ⁿ√a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p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5^(1/2) = 5, 64^(1/3) = 4, 81^(1/4) = 3, 32^(1/5) = 2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Other frac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^(m/n) = (ⁿ√a)^m: the bottom is the root, the top is the power. 8^(2/3) = (∛8)² = 2² = 4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ree Steps for a Negative Fractional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Work out 27^(−2/3) one part of the index at a tim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58115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us: fli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^(−2/3) = 1/(27^(2/3))]]></a:t>
            </a:r>
          </a:p>
        </p:txBody>
      </p:sp>
      <p:sp>
        <p:nvSpPr>
          <p:cNvPr id="14" name="" descr=""/>
          <p:cNvSpPr/>
          <p:nvPr/>
        </p:nvSpPr>
        <p:spPr>
          <a:xfrm>
            <a:off x="316230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338137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441007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338137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51472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tom: roo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3 means cube root: ∛27 = 3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991225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6210300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7239000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210300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6343650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p: powe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2 means square: 3² = 9]]></a:t>
            </a:r>
          </a:p>
        </p:txBody>
      </p:sp>
      <p:sp>
        <p:nvSpPr>
          <p:cNvPr id="24" name="" descr=""/>
          <p:cNvSpPr/>
          <p:nvPr/>
        </p:nvSpPr>
        <p:spPr>
          <a:xfrm>
            <a:off x="8820150" y="2647950"/>
            <a:ext cx="190500" cy="171450"/>
          </a:xfrm>
          <a:prstGeom prst="rightArrow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9039225" y="2286000"/>
            <a:ext cx="2581275" cy="1809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10067925" y="2476500"/>
            <a:ext cx="514350" cy="5143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9039225" y="2476500"/>
            <a:ext cx="2581275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9172575" y="3143250"/>
            <a:ext cx="2314575" cy="8001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swer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^(−2/3) = 1/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Fraction to a Fractional Pow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(16/81)^(−3/4)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inus: flip the frac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81/16)^(3/4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ottom of the index, 4: fourth root of the top and the bottom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∜81 = 3, ∜16 = 2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 fa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3/2)³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op of the index, 3: cube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³/2³ = 27/8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7/8 = 3⅜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ing with Po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x if 8^x = ¼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9527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9813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28098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both sides as powers of 2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28098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8 = 2³ and ¼ = 2⁻²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(2³)^x = 2⁻², that is 2^(3x) = 2⁻²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he bases match, so the indices are equal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x = −2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0101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0387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48672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vide by 3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933950" y="48672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x = −⅔]]></a:t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x = −⅔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atch the Power to Its Valu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Pow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381750" y="1905000"/>
            <a:ext cx="52578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2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Value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239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5⁰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]]></a:t>
            </a:r>
          </a:p>
        </p:txBody>
      </p:sp>
      <p:sp>
        <p:nvSpPr>
          <p:cNvPr id="14" name="" descr=""/>
          <p:cNvSpPr/>
          <p:nvPr/>
        </p:nvSpPr>
        <p:spPr>
          <a:xfrm>
            <a:off x="6381750" y="23622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553200" y="23622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0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1658600" y="23622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239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⁻³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51435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B]]></a:t>
            </a:r>
          </a:p>
        </p:txBody>
      </p:sp>
      <p:sp>
        <p:nvSpPr>
          <p:cNvPr id="20" name="" descr=""/>
          <p:cNvSpPr/>
          <p:nvPr/>
        </p:nvSpPr>
        <p:spPr>
          <a:xfrm>
            <a:off x="6381750" y="30099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553200" y="30099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1658600" y="30099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239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9^(1/2)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51435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C]]></a:t>
            </a:r>
          </a:p>
        </p:txBody>
      </p:sp>
      <p:sp>
        <p:nvSpPr>
          <p:cNvPr id="26" name="" descr=""/>
          <p:cNvSpPr/>
          <p:nvPr/>
        </p:nvSpPr>
        <p:spPr>
          <a:xfrm>
            <a:off x="6381750" y="36576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553200" y="36576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1658600" y="36576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/>
          <p:cNvSpPr txBox="1"/>
          <p:nvPr/>
        </p:nvSpPr>
        <p:spPr>
          <a:xfrm>
            <a:off x="7239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^(2/3)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51435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]]></a:t>
            </a:r>
          </a:p>
        </p:txBody>
      </p:sp>
      <p:sp>
        <p:nvSpPr>
          <p:cNvPr id="32" name="" descr=""/>
          <p:cNvSpPr/>
          <p:nvPr/>
        </p:nvSpPr>
        <p:spPr>
          <a:xfrm>
            <a:off x="6381750" y="43053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6553200" y="43053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⅛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11658600" y="43053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/>
          <p:cNvSpPr txBox="1"/>
          <p:nvPr/>
        </p:nvSpPr>
        <p:spPr>
          <a:xfrm>
            <a:off x="7239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00^(1/3)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51435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E]]></a:t>
            </a:r>
          </a:p>
        </p:txBody>
      </p:sp>
      <p:sp>
        <p:nvSpPr>
          <p:cNvPr id="38" name="" descr=""/>
          <p:cNvSpPr/>
          <p:nvPr/>
        </p:nvSpPr>
        <p:spPr>
          <a:xfrm>
            <a:off x="6381750" y="49530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9" name=""/>
          <p:cNvSpPr txBox="1"/>
          <p:nvPr/>
        </p:nvSpPr>
        <p:spPr>
          <a:xfrm>
            <a:off x="6553200" y="49530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7]]></a:t>
            </a:r>
          </a:p>
        </p:txBody>
      </p:sp>
      <p:sp>
        <p:nvSpPr>
          <p:cNvPr id="40" name=""/>
          <p:cNvSpPr txBox="1"/>
          <p:nvPr/>
        </p:nvSpPr>
        <p:spPr>
          <a:xfrm>
            <a:off x="11658600" y="49530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5]]></a:t>
            </a:r>
          </a:p>
        </p:txBody>
      </p:sp>
      <p:sp>
        <p:nvSpPr>
          <p:cNvPr id="41" name="" descr=""/>
          <p:cNvSpPr/>
          <p:nvPr/>
        </p:nvSpPr>
        <p:spPr>
          <a:xfrm>
            <a:off x="5524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2" name=""/>
          <p:cNvSpPr txBox="1"/>
          <p:nvPr/>
        </p:nvSpPr>
        <p:spPr>
          <a:xfrm>
            <a:off x="7239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⅓)⁻²]]></a:t>
            </a:r>
          </a:p>
        </p:txBody>
      </p:sp>
      <p:sp>
        <p:nvSpPr>
          <p:cNvPr id="43" name=""/>
          <p:cNvSpPr txBox="1"/>
          <p:nvPr/>
        </p:nvSpPr>
        <p:spPr>
          <a:xfrm>
            <a:off x="51435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]]></a:t>
            </a:r>
          </a:p>
        </p:txBody>
      </p:sp>
      <p:sp>
        <p:nvSpPr>
          <p:cNvPr id="44" name="" descr=""/>
          <p:cNvSpPr/>
          <p:nvPr/>
        </p:nvSpPr>
        <p:spPr>
          <a:xfrm>
            <a:off x="6381750" y="5600700"/>
            <a:ext cx="5257800" cy="552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5" name=""/>
          <p:cNvSpPr txBox="1"/>
          <p:nvPr/>
        </p:nvSpPr>
        <p:spPr>
          <a:xfrm>
            <a:off x="6553200" y="5600700"/>
            <a:ext cx="491490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  <p:sp>
        <p:nvSpPr>
          <p:cNvPr id="46" name=""/>
          <p:cNvSpPr txBox="1"/>
          <p:nvPr/>
        </p:nvSpPr>
        <p:spPr>
          <a:xfrm>
            <a:off x="11658600" y="5600700"/>
            <a:ext cx="209550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6]]></a:t>
            </a:r>
          </a:p>
        </p:txBody>
      </p:sp>
      <p:sp>
        <p:nvSpPr>
          <p:cNvPr id="4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8667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CASE STUDY]]></a:t>
            </a:r>
          </a:p>
        </p:txBody>
      </p:sp>
      <p:pic>
        <p:nvPicPr>
          <p:cNvPr id="8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1143000"/>
            <a:ext cx="571500" cy="57150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1295400" y="10953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rbon Dating and Negative Power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62150"/>
            <a:ext cx="11087100" cy="2333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66775" y="2057400"/>
            <a:ext cx="10458450" cy="21431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ving things take in a little radioactive carbon-14 while they are alive. After they die it decays, and every 5730 years - its half-life - half of what is left disappears. After 1 half-life, 2⁻¹ = ½ of the carbon-14 remains; after 2, 2⁻² = ¼; after n half-lives, 2⁻ⁿ. By measuring how much is left, scientists can work out how long ago something died. A sample with ⅛ = 2⁻³ of its carbon-14 left is about 3 × 5730 = 17 190 years ol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733425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5730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33425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Years: the half-life of carbon-14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76975" y="4572000"/>
            <a:ext cx="5362575" cy="1419225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57950" y="4733925"/>
            <a:ext cx="5000625" cy="5524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1ACE4">
                    <a:alpha val="100000"/>
                  </a:srgbClr>
                </a:solidFill>
                <a:latin typeface="Georgia"/>
              </a:rPr>
              <a:t><![CDATA[2⁻³ = ⅛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457950" y="5305425"/>
            <a:ext cx="5000625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What is left after 3 half-lives (about 17 190 years)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Zero ind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ny non-zero number to the power 0 equals 1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egative inde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⁻ⁿ = 1/aⁿ: one over the positive pow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eciproca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One divided by a number. The reciprocal of 4 is ¼; of ⅔ is 3/2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actional index (Highe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power that is a fraction: the bottom is a root, the top is a pow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nth roo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that, raised to the power n, gives the original numbe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dex Sort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rt these into three groups - "less than 1", "equal to 1" and "more than 1" - then work out each value. 3⁰, 5⁻¹, (½)⁻², 10⁻², (¾)⁰, (2/5)⁻¹. Higher: add 16^(1/2), 8^(−1/3), 27^(2/3) and (¼)^(−1/2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Predict the group firs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n work out the valu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one surpris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ess than 1: 5⁻¹ = ⅕, 10⁻² = 1/100, and (Higher) 8^(−1/3) = ½. Equal to 1: 3⁰, (¾)⁰. More than 1: (½)⁻² = 4, (2/5)⁻¹ = 5/2, and (Higher) 16^(1/2) = 4, 27^(2/3) = 9, (¼)^(−1/2) = 2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a⁰ = 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 negative power of a whole numb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 negative power of a frac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1/aⁿ as a negative powe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^(1/n) as a root. (Higher)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a^(m/n). (Higher)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out negative fractional powers. (Higher)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equations such as 8^x = ¼. (Higher)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⁰ = 1 for any a except 0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⁻ⁿ = 1/aⁿ; a negative power of a fraction flips i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Higher) a^(1/n) = ⁿ√a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(Higher) a^(m/n): root with the bottom, power with the top; a minus sign flip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Find the value of 125^(−2/3)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Do the three parts in this order - minus (flip), bottom (root), top (power) - and write each step. Taking the root before the power keeps the numbers small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Zero, Negative and Fractional Indic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All questions are non-calculator. · 2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value of 7⁰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1 mark · Non-calculato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4⁻² as a fracti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1 mark · Non-calculator · Hig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down the value of 64^(1/2)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Zero, Negative and Fractional Indices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 · Hig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alue of 125^(−2/3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 · Hig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value of (27/8)^(−2/3)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 · High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√8 × 4⁻³ as a single power of 2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value of 7⁰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1 mark · Non-calculato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4⁻² as a frac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/1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1 mark · Non-calculator ·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down the value of 64^(1/2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Higher. Worth 1 mark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1 mark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8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B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2 marks · Non-calculator ·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value of 125^(−2/3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Highe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/(125^(2/3)), or ∛125 = 5, or 25 s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/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2 marks · Non-calculator ·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the value of (27/8)^(−2/3)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Higher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(8/27)^(2/3), or 3/2 or ⅔ see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/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Non-calculator · High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√8 × 4⁻³ as a single power of 2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Non-calculator · Higher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Numb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√8 written as 2^(3/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⁻³ written as 2⁻⁶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^(−9/2)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2026-09-28T12:34:54Z</dcterms:created>
  <dcterms:modified xsi:type="dcterms:W3CDTF">2026-09-28T12:34:54Z</dcterms:modified>
  <dc:title>Zero, negative and fractional indices</dc:title>
  <dc:description>Generated from a pasted lesson-pack script.</dc:description>
  <dc:subject>Number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