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svg" ContentType="image/svg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  <p:sldId id="271" r:id="rId18"/>
    <p:sldId id="272" r:id="rId19"/>
    <p:sldId id="273" r:id="rId20"/>
  </p:sldIdLst>
  <p:sldSz cx="12192000" cy="6858000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slide" Target="slides/slide8.xml"/>
  <Relationship Id="rId11" Type="http://schemas.openxmlformats.org/officeDocument/2006/relationships/slide" Target="slides/slide9.xml"/>
  <Relationship Id="rId12" Type="http://schemas.openxmlformats.org/officeDocument/2006/relationships/slide" Target="slides/slide10.xml"/>
  <Relationship Id="rId13" Type="http://schemas.openxmlformats.org/officeDocument/2006/relationships/slide" Target="slides/slide11.xml"/>
  <Relationship Id="rId14" Type="http://schemas.openxmlformats.org/officeDocument/2006/relationships/slide" Target="slides/slide12.xml"/>
  <Relationship Id="rId15" Type="http://schemas.openxmlformats.org/officeDocument/2006/relationships/slide" Target="slides/slide13.xml"/>
  <Relationship Id="rId16" Type="http://schemas.openxmlformats.org/officeDocument/2006/relationships/slide" Target="slides/slide14.xml"/>
  <Relationship Id="rId17" Type="http://schemas.openxmlformats.org/officeDocument/2006/relationships/slide" Target="slides/slide15.xml"/>
  <Relationship Id="rId18" Type="http://schemas.openxmlformats.org/officeDocument/2006/relationships/slide" Target="slides/slide16.xml"/>
  <Relationship Id="rId19" Type="http://schemas.openxmlformats.org/officeDocument/2006/relationships/slide" Target="slides/slide17.xml"/>
  <Relationship Id="rId20" Type="http://schemas.openxmlformats.org/officeDocument/2006/relationships/slide" Target="slides/slide18.xml"/>
  <Relationship Id="rId21" Type="http://schemas.openxmlformats.org/officeDocument/2006/relationships/presProps" Target="presProps.xml"/>
  <Relationship Id="rId22" Type="http://schemas.openxmlformats.org/officeDocument/2006/relationships/viewProps" Target="viewProps.xml"/>
  <Relationship Id="rId23" Type="http://schemas.openxmlformats.org/officeDocument/2006/relationships/tableStyles" Target="tableStyles.xml"/>
</Relationships>
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79615202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42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image" Target="../media/lesson-pack-icon-927ef127406e65fd974750570e96ccd91.png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image" Target="../media/lesson-pack-icon-d50a13989ecd450ff0d5cd224a71d3992.png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image" Target="../media/lesson-pack-icon-d50a13989ecd450ff0d5cd224a71d3993.png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image" Target="../media/lesson-pack-icon-22dff9686895a87c71ac936201f27c1a4.png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image" Target="../media/lesson-pack-icon-1da7d14871f818b8f2f1c327a1b7615a5.png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image" Target="../media/lesson-pack-icon-45273257b5a2527311316a3a1ccdd91d6.png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image" Target="../media/lesson-pack-icon-45273257b5a2527311316a3a1ccdd91d7.png"/>
</Relationships>
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image" Target="../media/lesson-pack-icon-45273257b5a2527311316a3a1ccdd91d8.png"/>
</Relationships>

</file>

<file path=ppt/slides/_rels/slide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image" Target="../media/lesson-pack-icon-68418e078918ccdc86c7b1a53a9f0f229.png"/>
  <Relationship Id="rId3" Type="http://schemas.openxmlformats.org/officeDocument/2006/relationships/image" Target="../media/d0b2333de6d508a8f631fe9e57ee5482f82e7cce10.jpg"/>
</Relationships>

</file>

<file path=ppt/slides/_rels/slide1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image" Target="../media/lesson-pack-icon-37ccfa22434dc9aab1b932daca83a84011.png"/>
</Relationships>

</file>

<file path=ppt/slides/_rels/slide1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image" Target="../media/lesson-pack-icon-7057fcaee56539ae607cadaeaf1ad25112.png"/>
</Relationships>

</file>

<file path=ppt/slides/_rels/slide1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image" Target="../media/lesson-pack-icon-18664e6e43386045c03f3af8fa37a13e13.png"/>
</Relationships>

</file>

<file path=ppt/slides/_rels/slide1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image" Target="../media/lesson-pack-icon-45273257b5a2527311316a3a1ccdd91d14.png"/>
</Relationships>

</file>

<file path=ppt/slides/_rels/slide1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image" Target="../media/lesson-pack-icon-45273257b5a2527311316a3a1ccdd91d15.png"/>
</Relationships>

</file>

<file path=ppt/slides/_rels/slide1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image" Target="../media/lesson-pack-icon-b31b8aa1d40c9302c7a4452f3d85231d16.png"/>
</Relationships>

</file>

<file path=ppt/slides/_rels/slide1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image" Target="../media/lesson-pack-icon-c327143d4ded8302cc9e59d097a3680417.png"/>
</Relationships>

</file>

<file path=ppt/slides/_rels/slide1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image" Target="../media/lesson-pack-icon-6cd908ecda4f5d7893ecfef94632e06c18.png"/>
</Relationships>

</file>

<file path=ppt/slides/_rels/slide1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15181D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-2009775" y="-2009775"/>
          <a:ext cx="14563725" cy="8496300"/>
          <a:chOff x="-2009775" y="-2009775"/>
          <a:chExt cx="14563725" cy="8496300"/>
        </a:xfrm>
      </p:grpSpPr>
      <p:sp>
        <p:nvSpPr>
          <p:cNvPr id="2" name="" descr=""/>
          <p:cNvSpPr/>
          <p:nvPr/>
        </p:nvSpPr>
        <p:spPr>
          <a:xfrm>
            <a:off x="9810750" y="-2009775"/>
            <a:ext cx="4752975" cy="4752975"/>
          </a:xfrm>
          <a:prstGeom prst="ellipse">
            <a:avLst/>
          </a:prstGeom>
          <a:noFill/>
          <a:ln w="19050">
            <a:solidFill>
              <a:srgbClr val="3063A7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3" name="" descr=""/>
          <p:cNvSpPr/>
          <p:nvPr/>
        </p:nvSpPr>
        <p:spPr>
          <a:xfrm>
            <a:off x="-2009775" y="4476750"/>
            <a:ext cx="4019550" cy="4019550"/>
          </a:xfrm>
          <a:prstGeom prst="ellipse">
            <a:avLst/>
          </a:prstGeom>
          <a:noFill/>
          <a:ln w="19050">
            <a:solidFill>
              <a:srgbClr val="3063A7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/>
          <p:cNvSpPr txBox="1"/>
          <p:nvPr/>
        </p:nvSpPr>
        <p:spPr>
          <a:xfrm>
            <a:off x="552450" y="504825"/>
            <a:ext cx="110871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000" spc="150" u="none" cap="none">
                <a:solidFill>
                  <a:srgbClr val="81ACE4">
                    <a:alpha val="100000"/>
                  </a:srgbClr>
                </a:solidFill>
                <a:latin typeface="Calibri"/>
              </a:rPr>
              <a:t><![CDATA[EDEXCEL GCSE MATHS  ·  FOUNDATION & HIGHER]]></a:t>
            </a:r>
          </a:p>
        </p:txBody>
      </p:sp>
      <p:pic>
        <p:nvPicPr>
          <p:cNvPr id="5" name="" descr="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410200" y="1419225"/>
            <a:ext cx="1371600" cy="1371600"/>
          </a:xfrm>
          <a:prstGeom prst="rect">
            <a:avLst/>
          </a:prstGeom>
          <a:noFill/>
        </p:spPr>
      </p:pic>
      <p:sp>
        <p:nvSpPr>
          <p:cNvPr id="6" name=""/>
          <p:cNvSpPr txBox="1"/>
          <p:nvPr/>
        </p:nvSpPr>
        <p:spPr>
          <a:xfrm>
            <a:off x="1095375" y="2971800"/>
            <a:ext cx="10001250" cy="1552575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4000" spc="0" u="none" cap="none">
                <a:solidFill>
                  <a:srgbClr val="FFFFFF">
                    <a:alpha val="100000"/>
                  </a:srgbClr>
                </a:solidFill>
                <a:latin typeface="Georgia"/>
              </a:rPr>
              <a:t><![CDATA[Algebraic indices]]></a:t>
            </a:r>
          </a:p>
        </p:txBody>
      </p:sp>
      <p:sp>
        <p:nvSpPr>
          <p:cNvPr id="7" name="" descr=""/>
          <p:cNvSpPr/>
          <p:nvPr/>
        </p:nvSpPr>
        <p:spPr>
          <a:xfrm>
            <a:off x="5086350" y="5076825"/>
            <a:ext cx="2009775" cy="28575"/>
          </a:xfrm>
          <a:prstGeom prst="rect">
            <a:avLst/>
          </a:prstGeom>
          <a:solidFill>
            <a:srgbClr val="3063A7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8" name=""/>
          <p:cNvSpPr txBox="1"/>
          <p:nvPr/>
        </p:nvSpPr>
        <p:spPr>
          <a:xfrm>
            <a:off x="1095375" y="5257800"/>
            <a:ext cx="10001250" cy="361950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300" spc="0" u="none" cap="none">
                <a:solidFill>
                  <a:srgbClr val="DDE1E6">
                    <a:alpha val="100000"/>
                  </a:srgbClr>
                </a:solidFill>
                <a:latin typeface="Calibri"/>
              </a:rPr>
              <a:t><![CDATA[Algebra]]></a:t>
            </a:r>
          </a:p>
        </p:txBody>
      </p:sp>
      <p:sp>
        <p:nvSpPr>
          <p:cNvPr id="9" name=""/>
          <p:cNvSpPr txBox="1"/>
          <p:nvPr/>
        </p:nvSpPr>
        <p:spPr>
          <a:xfrm>
            <a:off x="1095375" y="5619750"/>
            <a:ext cx="10001250" cy="361950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200" spc="100" u="none" cap="none">
                <a:solidFill>
                  <a:srgbClr val="81ACE4">
                    <a:alpha val="100000"/>
                  </a:srgbClr>
                </a:solidFill>
                <a:latin typeface="Calibri"/>
              </a:rPr>
              <a:t><![CDATA[Lesson 1 of 7]]></a:t>
            </a:r>
          </a:p>
        </p:txBody>
      </p:sp>
      <p:sp>
        <p:nvSpPr>
          <p:cNvPr id="10" name=""/>
          <p:cNvSpPr txBox="1"/>
          <p:nvPr/>
        </p:nvSpPr>
        <p:spPr>
          <a:xfrm>
            <a:off x="4857750" y="6477000"/>
            <a:ext cx="24765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800" spc="0" u="none" cap="none">
                <a:solidFill>
                  <a:srgbClr val="A6A7A9">
                    <a:alpha val="100000"/>
                  </a:srgbClr>
                </a:solidFill>
                <a:latin typeface="Calibri"/>
              </a:rPr>
              <a:t><![CDATA[openrevise.com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-2009775" y="-2009775"/>
          <a:ext cx="14563725" cy="8496300"/>
          <a:chOff x="-2009775" y="-2009775"/>
          <a:chExt cx="14563725" cy="8496300"/>
        </a:xfrm>
      </p:grpSpPr>
      <p:sp>
        <p:nvSpPr>
          <p:cNvPr id="2" name="" descr=""/>
          <p:cNvSpPr/>
          <p:nvPr/>
        </p:nvSpPr>
        <p:spPr>
          <a:xfrm>
            <a:off x="9810750" y="-2009775"/>
            <a:ext cx="4752975" cy="4752975"/>
          </a:xfrm>
          <a:prstGeom prst="ellipse">
            <a:avLst/>
          </a:prstGeom>
          <a:noFill/>
          <a:ln w="19050">
            <a:solidFill>
              <a:srgbClr val="C3D6E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3" name="" descr=""/>
          <p:cNvSpPr/>
          <p:nvPr/>
        </p:nvSpPr>
        <p:spPr>
          <a:xfrm>
            <a:off x="-2009775" y="4476750"/>
            <a:ext cx="4019550" cy="4019550"/>
          </a:xfrm>
          <a:prstGeom prst="ellipse">
            <a:avLst/>
          </a:prstGeom>
          <a:noFill/>
          <a:ln w="19050">
            <a:solidFill>
              <a:srgbClr val="C3D6E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/>
          <p:cNvSpPr txBox="1"/>
          <p:nvPr/>
        </p:nvSpPr>
        <p:spPr>
          <a:xfrm>
            <a:off x="552450" y="295275"/>
            <a:ext cx="110871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000" spc="150" u="none" cap="none">
                <a:solidFill>
                  <a:srgbClr val="3D7FD6">
                    <a:alpha val="100000"/>
                  </a:srgbClr>
                </a:solidFill>
                <a:latin typeface="Calibri"/>
              </a:rPr>
              <a:t><![CDATA[EDEXCEL GCSE MATHS  ·  FOUNDATION & HIGHER]]></a:t>
            </a:r>
          </a:p>
        </p:txBody>
      </p:sp>
      <p:pic>
        <p:nvPicPr>
          <p:cNvPr id="5" name="" descr="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52450" y="914400"/>
            <a:ext cx="571500" cy="571500"/>
          </a:xfrm>
          <a:prstGeom prst="rect">
            <a:avLst/>
          </a:prstGeom>
          <a:noFill/>
        </p:spPr>
      </p:pic>
      <p:sp>
        <p:nvSpPr>
          <p:cNvPr id="6" name=""/>
          <p:cNvSpPr txBox="1"/>
          <p:nvPr/>
        </p:nvSpPr>
        <p:spPr>
          <a:xfrm>
            <a:off x="1295400" y="866775"/>
            <a:ext cx="10344150" cy="657225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600" spc="0" u="none" cap="none">
                <a:solidFill>
                  <a:srgbClr val="2B3038">
                    <a:alpha val="100000"/>
                  </a:srgbClr>
                </a:solidFill>
                <a:latin typeface="Georgia"/>
              </a:rPr>
              <a:t><![CDATA[From the Number Chapter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52450" y="6477000"/>
            <a:ext cx="43053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6A7078">
                    <a:alpha val="100000"/>
                  </a:srgbClr>
                </a:solidFill>
                <a:latin typeface="Calibri"/>
              </a:rPr>
              <a:t><![CDATA[Algebra]]></a:t>
            </a:r>
          </a:p>
        </p:txBody>
      </p:sp>
      <p:sp>
        <p:nvSpPr>
          <p:cNvPr id="8" name=""/>
          <p:cNvSpPr txBox="1"/>
          <p:nvPr/>
        </p:nvSpPr>
        <p:spPr>
          <a:xfrm>
            <a:off x="7981950" y="6477000"/>
            <a:ext cx="36576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6A7078">
                    <a:alpha val="100000"/>
                  </a:srgbClr>
                </a:solidFill>
                <a:latin typeface="Calibri"/>
              </a:rPr>
              <a:t><![CDATA[Lesson 1 of 7]]></a:t>
            </a:r>
          </a:p>
        </p:txBody>
      </p:sp>
      <p:sp>
        <p:nvSpPr>
          <p:cNvPr id="9" name=""/>
          <p:cNvSpPr txBox="1"/>
          <p:nvPr/>
        </p:nvSpPr>
        <p:spPr>
          <a:xfrm>
            <a:off x="552450" y="1695450"/>
            <a:ext cx="11087100" cy="40957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i="1" strike="noStrike" sz="1300" spc="0" u="none" cap="none">
                <a:solidFill>
                  <a:srgbClr val="6A7078">
                    <a:alpha val="100000"/>
                  </a:srgbClr>
                </a:solidFill>
                <a:latin typeface="Calibri"/>
              </a:rPr>
              <a:t><![CDATA[Answer each one, then check.]]></a:t>
            </a:r>
          </a:p>
        </p:txBody>
      </p:sp>
      <p:sp>
        <p:nvSpPr>
          <p:cNvPr id="10" name="" descr=""/>
          <p:cNvSpPr/>
          <p:nvPr/>
        </p:nvSpPr>
        <p:spPr>
          <a:xfrm>
            <a:off x="552450" y="2257425"/>
            <a:ext cx="11087100" cy="742950"/>
          </a:xfrm>
          <a:prstGeom prst="roundRect">
            <a:avLst/>
          </a:prstGeom>
          <a:solidFill>
            <a:srgbClr val="F2F4F7">
              <a:alpha val="100000"/>
            </a:srgbClr>
          </a:solidFill>
          <a:ln w="9525">
            <a:solidFill>
              <a:srgbClr val="D2D7D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1" name="" descr=""/>
          <p:cNvSpPr/>
          <p:nvPr/>
        </p:nvSpPr>
        <p:spPr>
          <a:xfrm>
            <a:off x="762000" y="2438400"/>
            <a:ext cx="381000" cy="381000"/>
          </a:xfrm>
          <a:prstGeom prst="ellipse">
            <a:avLst/>
          </a:prstGeom>
          <a:solidFill>
            <a:srgbClr val="3D7FD6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2" name=""/>
          <p:cNvSpPr txBox="1"/>
          <p:nvPr/>
        </p:nvSpPr>
        <p:spPr>
          <a:xfrm>
            <a:off x="762000" y="2495550"/>
            <a:ext cx="381000" cy="2667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700" spc="0" u="none" cap="none">
                <a:solidFill>
                  <a:srgbClr val="FFFFFF">
                    <a:alpha val="100000"/>
                  </a:srgbClr>
                </a:solidFill>
                <a:latin typeface="Georgia"/>
              </a:rPr>
              <a:t><![CDATA[1]]></a:t>
            </a:r>
          </a:p>
        </p:txBody>
      </p:sp>
      <p:sp>
        <p:nvSpPr>
          <p:cNvPr id="13" name=""/>
          <p:cNvSpPr txBox="1"/>
          <p:nvPr/>
        </p:nvSpPr>
        <p:spPr>
          <a:xfrm>
            <a:off x="1390650" y="2371725"/>
            <a:ext cx="10039350" cy="5143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</a:pPr>
            <a:r>
              <a:rPr lang="en-US" b="1" strike="noStrike" sz="1600" spc="0" u="none" cap="none">
                <a:solidFill>
                  <a:srgbClr val="2B3038">
                    <a:alpha val="100000"/>
                  </a:srgbClr>
                </a:solidFill>
                <a:latin typeface="Georgia"/>
              </a:rPr>
              <a:t><![CDATA[Write 2⁵ × 2³ as a single power of 2.]]></a:t>
            </a:r>
          </a:p>
        </p:txBody>
      </p:sp>
      <p:sp>
        <p:nvSpPr>
          <p:cNvPr id="14" name="" descr=""/>
          <p:cNvSpPr/>
          <p:nvPr/>
        </p:nvSpPr>
        <p:spPr>
          <a:xfrm>
            <a:off x="552450" y="3076575"/>
            <a:ext cx="11087100" cy="742950"/>
          </a:xfrm>
          <a:prstGeom prst="roundRect">
            <a:avLst/>
          </a:prstGeom>
          <a:solidFill>
            <a:srgbClr val="F2F4F7">
              <a:alpha val="100000"/>
            </a:srgbClr>
          </a:solidFill>
          <a:ln w="9525">
            <a:solidFill>
              <a:srgbClr val="D2D7D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5" name="" descr=""/>
          <p:cNvSpPr/>
          <p:nvPr/>
        </p:nvSpPr>
        <p:spPr>
          <a:xfrm>
            <a:off x="762000" y="3257550"/>
            <a:ext cx="381000" cy="381000"/>
          </a:xfrm>
          <a:prstGeom prst="ellipse">
            <a:avLst/>
          </a:prstGeom>
          <a:solidFill>
            <a:srgbClr val="3D7FD6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6" name=""/>
          <p:cNvSpPr txBox="1"/>
          <p:nvPr/>
        </p:nvSpPr>
        <p:spPr>
          <a:xfrm>
            <a:off x="762000" y="3314700"/>
            <a:ext cx="381000" cy="2667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700" spc="0" u="none" cap="none">
                <a:solidFill>
                  <a:srgbClr val="FFFFFF">
                    <a:alpha val="100000"/>
                  </a:srgbClr>
                </a:solidFill>
                <a:latin typeface="Georgia"/>
              </a:rPr>
              <a:t><![CDATA[2]]></a:t>
            </a:r>
          </a:p>
        </p:txBody>
      </p:sp>
      <p:sp>
        <p:nvSpPr>
          <p:cNvPr id="17" name=""/>
          <p:cNvSpPr txBox="1"/>
          <p:nvPr/>
        </p:nvSpPr>
        <p:spPr>
          <a:xfrm>
            <a:off x="1390650" y="3190875"/>
            <a:ext cx="10039350" cy="5143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</a:pPr>
            <a:r>
              <a:rPr lang="en-US" b="1" strike="noStrike" sz="1600" spc="0" u="none" cap="none">
                <a:solidFill>
                  <a:srgbClr val="2B3038">
                    <a:alpha val="100000"/>
                  </a:srgbClr>
                </a:solidFill>
                <a:latin typeface="Georgia"/>
              </a:rPr>
              <a:t><![CDATA[Write (3²)⁴ as a single power of 3.]]></a:t>
            </a:r>
          </a:p>
        </p:txBody>
      </p:sp>
      <p:sp>
        <p:nvSpPr>
          <p:cNvPr id="18" name="" descr=""/>
          <p:cNvSpPr/>
          <p:nvPr/>
        </p:nvSpPr>
        <p:spPr>
          <a:xfrm>
            <a:off x="552450" y="3895725"/>
            <a:ext cx="11087100" cy="742950"/>
          </a:xfrm>
          <a:prstGeom prst="roundRect">
            <a:avLst/>
          </a:prstGeom>
          <a:solidFill>
            <a:srgbClr val="F2F4F7">
              <a:alpha val="100000"/>
            </a:srgbClr>
          </a:solidFill>
          <a:ln w="9525">
            <a:solidFill>
              <a:srgbClr val="D2D7D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9" name="" descr=""/>
          <p:cNvSpPr/>
          <p:nvPr/>
        </p:nvSpPr>
        <p:spPr>
          <a:xfrm>
            <a:off x="762000" y="4076700"/>
            <a:ext cx="381000" cy="381000"/>
          </a:xfrm>
          <a:prstGeom prst="ellipse">
            <a:avLst/>
          </a:prstGeom>
          <a:solidFill>
            <a:srgbClr val="3D7FD6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20" name=""/>
          <p:cNvSpPr txBox="1"/>
          <p:nvPr/>
        </p:nvSpPr>
        <p:spPr>
          <a:xfrm>
            <a:off x="762000" y="4133850"/>
            <a:ext cx="381000" cy="2667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700" spc="0" u="none" cap="none">
                <a:solidFill>
                  <a:srgbClr val="FFFFFF">
                    <a:alpha val="100000"/>
                  </a:srgbClr>
                </a:solidFill>
                <a:latin typeface="Georgia"/>
              </a:rPr>
              <a:t><![CDATA[3]]></a:t>
            </a:r>
          </a:p>
        </p:txBody>
      </p:sp>
      <p:sp>
        <p:nvSpPr>
          <p:cNvPr id="21" name=""/>
          <p:cNvSpPr txBox="1"/>
          <p:nvPr/>
        </p:nvSpPr>
        <p:spPr>
          <a:xfrm>
            <a:off x="1390650" y="4010025"/>
            <a:ext cx="10039350" cy="5143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</a:pPr>
            <a:r>
              <a:rPr lang="en-US" b="1" strike="noStrike" sz="1600" spc="0" u="none" cap="none">
                <a:solidFill>
                  <a:srgbClr val="2B3038">
                    <a:alpha val="100000"/>
                  </a:srgbClr>
                </a:solidFill>
                <a:latin typeface="Georgia"/>
              </a:rPr>
              <a:t><![CDATA[What is 5⁰?]]></a:t>
            </a:r>
          </a:p>
        </p:txBody>
      </p:sp>
      <p:sp>
        <p:nvSpPr>
          <p:cNvPr id="22" name="" descr=""/>
          <p:cNvSpPr/>
          <p:nvPr/>
        </p:nvSpPr>
        <p:spPr>
          <a:xfrm>
            <a:off x="552450" y="4714875"/>
            <a:ext cx="11087100" cy="742950"/>
          </a:xfrm>
          <a:prstGeom prst="roundRect">
            <a:avLst/>
          </a:prstGeom>
          <a:solidFill>
            <a:srgbClr val="F2F4F7">
              <a:alpha val="100000"/>
            </a:srgbClr>
          </a:solidFill>
          <a:ln w="9525">
            <a:solidFill>
              <a:srgbClr val="D2D7D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23" name="" descr=""/>
          <p:cNvSpPr/>
          <p:nvPr/>
        </p:nvSpPr>
        <p:spPr>
          <a:xfrm>
            <a:off x="762000" y="4895850"/>
            <a:ext cx="381000" cy="381000"/>
          </a:xfrm>
          <a:prstGeom prst="ellipse">
            <a:avLst/>
          </a:prstGeom>
          <a:solidFill>
            <a:srgbClr val="3D7FD6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24" name=""/>
          <p:cNvSpPr txBox="1"/>
          <p:nvPr/>
        </p:nvSpPr>
        <p:spPr>
          <a:xfrm>
            <a:off x="762000" y="4953000"/>
            <a:ext cx="381000" cy="2667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700" spc="0" u="none" cap="none">
                <a:solidFill>
                  <a:srgbClr val="FFFFFF">
                    <a:alpha val="100000"/>
                  </a:srgbClr>
                </a:solidFill>
                <a:latin typeface="Georgia"/>
              </a:rPr>
              <a:t><![CDATA[4]]></a:t>
            </a:r>
          </a:p>
        </p:txBody>
      </p:sp>
      <p:sp>
        <p:nvSpPr>
          <p:cNvPr id="25" name=""/>
          <p:cNvSpPr txBox="1"/>
          <p:nvPr/>
        </p:nvSpPr>
        <p:spPr>
          <a:xfrm>
            <a:off x="1390650" y="4829175"/>
            <a:ext cx="10039350" cy="5143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</a:pPr>
            <a:r>
              <a:rPr lang="en-US" b="1" strike="noStrike" sz="1600" spc="0" u="none" cap="none">
                <a:solidFill>
                  <a:srgbClr val="2B3038">
                    <a:alpha val="100000"/>
                  </a:srgbClr>
                </a:solidFill>
                <a:latin typeface="Georgia"/>
              </a:rPr>
              <a:t><![CDATA[What is 3⁻²?]]></a:t>
            </a:r>
          </a:p>
        </p:txBody>
      </p:sp>
      <p:sp>
        <p:nvSpPr>
          <p:cNvPr id="26" name="" descr=""/>
          <p:cNvSpPr/>
          <p:nvPr/>
        </p:nvSpPr>
        <p:spPr>
          <a:xfrm>
            <a:off x="552450" y="5534025"/>
            <a:ext cx="11087100" cy="742950"/>
          </a:xfrm>
          <a:prstGeom prst="roundRect">
            <a:avLst/>
          </a:prstGeom>
          <a:solidFill>
            <a:srgbClr val="F2F4F7">
              <a:alpha val="100000"/>
            </a:srgbClr>
          </a:solidFill>
          <a:ln w="9525">
            <a:solidFill>
              <a:srgbClr val="D2D7D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27" name="" descr=""/>
          <p:cNvSpPr/>
          <p:nvPr/>
        </p:nvSpPr>
        <p:spPr>
          <a:xfrm>
            <a:off x="762000" y="5715000"/>
            <a:ext cx="381000" cy="381000"/>
          </a:xfrm>
          <a:prstGeom prst="ellipse">
            <a:avLst/>
          </a:prstGeom>
          <a:solidFill>
            <a:srgbClr val="3D7FD6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28" name=""/>
          <p:cNvSpPr txBox="1"/>
          <p:nvPr/>
        </p:nvSpPr>
        <p:spPr>
          <a:xfrm>
            <a:off x="762000" y="5772150"/>
            <a:ext cx="381000" cy="2667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700" spc="0" u="none" cap="none">
                <a:solidFill>
                  <a:srgbClr val="FFFFFF">
                    <a:alpha val="100000"/>
                  </a:srgbClr>
                </a:solidFill>
                <a:latin typeface="Georgia"/>
              </a:rPr>
              <a:t><![CDATA[5]]></a:t>
            </a:r>
          </a:p>
        </p:txBody>
      </p:sp>
      <p:sp>
        <p:nvSpPr>
          <p:cNvPr id="29" name=""/>
          <p:cNvSpPr txBox="1"/>
          <p:nvPr/>
        </p:nvSpPr>
        <p:spPr>
          <a:xfrm>
            <a:off x="1390650" y="5648325"/>
            <a:ext cx="10039350" cy="5143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</a:pPr>
            <a:r>
              <a:rPr lang="en-US" b="1" strike="noStrike" sz="1600" spc="0" u="none" cap="none">
                <a:solidFill>
                  <a:srgbClr val="2B3038">
                    <a:alpha val="100000"/>
                  </a:srgbClr>
                </a:solidFill>
                <a:latin typeface="Georgia"/>
              </a:rPr>
              <a:t><![CDATA[Simplify 3a × 4b.]]></a:t>
            </a:r>
          </a:p>
        </p:txBody>
      </p:sp>
      <p:sp>
        <p:nvSpPr>
          <p:cNvPr id="30" name=""/>
          <p:cNvSpPr txBox="1"/>
          <p:nvPr/>
        </p:nvSpPr>
        <p:spPr>
          <a:xfrm>
            <a:off x="4857750" y="6477000"/>
            <a:ext cx="24765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800" spc="0" u="none" cap="none">
                <a:solidFill>
                  <a:srgbClr val="6A7078">
                    <a:alpha val="100000"/>
                  </a:srgbClr>
                </a:solidFill>
                <a:latin typeface="Calibri"/>
              </a:rPr>
              <a:t><![CDATA[openrevise.com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-2009775" y="-2009775"/>
          <a:ext cx="14563725" cy="8496300"/>
          <a:chOff x="-2009775" y="-2009775"/>
          <a:chExt cx="14563725" cy="8496300"/>
        </a:xfrm>
      </p:grpSpPr>
      <p:sp>
        <p:nvSpPr>
          <p:cNvPr id="2" name="" descr=""/>
          <p:cNvSpPr/>
          <p:nvPr/>
        </p:nvSpPr>
        <p:spPr>
          <a:xfrm>
            <a:off x="9810750" y="-2009775"/>
            <a:ext cx="4752975" cy="4752975"/>
          </a:xfrm>
          <a:prstGeom prst="ellipse">
            <a:avLst/>
          </a:prstGeom>
          <a:noFill/>
          <a:ln w="19050">
            <a:solidFill>
              <a:srgbClr val="C3D6E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3" name="" descr=""/>
          <p:cNvSpPr/>
          <p:nvPr/>
        </p:nvSpPr>
        <p:spPr>
          <a:xfrm>
            <a:off x="-2009775" y="4476750"/>
            <a:ext cx="4019550" cy="4019550"/>
          </a:xfrm>
          <a:prstGeom prst="ellipse">
            <a:avLst/>
          </a:prstGeom>
          <a:noFill/>
          <a:ln w="19050">
            <a:solidFill>
              <a:srgbClr val="C3D6E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/>
          <p:cNvSpPr txBox="1"/>
          <p:nvPr/>
        </p:nvSpPr>
        <p:spPr>
          <a:xfrm>
            <a:off x="552450" y="295275"/>
            <a:ext cx="110871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000" spc="150" u="none" cap="none">
                <a:solidFill>
                  <a:srgbClr val="3D7FD6">
                    <a:alpha val="100000"/>
                  </a:srgbClr>
                </a:solidFill>
                <a:latin typeface="Calibri"/>
              </a:rPr>
              <a:t><![CDATA[EDEXCEL GCSE MATHS  ·  FOUNDATION & HIGHER]]></a:t>
            </a:r>
          </a:p>
        </p:txBody>
      </p:sp>
      <p:pic>
        <p:nvPicPr>
          <p:cNvPr id="5" name="" descr="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52450" y="914400"/>
            <a:ext cx="571500" cy="571500"/>
          </a:xfrm>
          <a:prstGeom prst="rect">
            <a:avLst/>
          </a:prstGeom>
          <a:noFill/>
        </p:spPr>
      </p:pic>
      <p:sp>
        <p:nvSpPr>
          <p:cNvPr id="6" name=""/>
          <p:cNvSpPr txBox="1"/>
          <p:nvPr/>
        </p:nvSpPr>
        <p:spPr>
          <a:xfrm>
            <a:off x="1295400" y="866775"/>
            <a:ext cx="10344150" cy="657225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600" spc="0" u="none" cap="none">
                <a:solidFill>
                  <a:srgbClr val="2B3038">
                    <a:alpha val="100000"/>
                  </a:srgbClr>
                </a:solidFill>
                <a:latin typeface="Georgia"/>
              </a:rPr>
              <a:t><![CDATA[From the Number Chapter - Answers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52450" y="6477000"/>
            <a:ext cx="43053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6A7078">
                    <a:alpha val="100000"/>
                  </a:srgbClr>
                </a:solidFill>
                <a:latin typeface="Calibri"/>
              </a:rPr>
              <a:t><![CDATA[Algebra]]></a:t>
            </a:r>
          </a:p>
        </p:txBody>
      </p:sp>
      <p:sp>
        <p:nvSpPr>
          <p:cNvPr id="8" name=""/>
          <p:cNvSpPr txBox="1"/>
          <p:nvPr/>
        </p:nvSpPr>
        <p:spPr>
          <a:xfrm>
            <a:off x="7981950" y="6477000"/>
            <a:ext cx="36576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6A7078">
                    <a:alpha val="100000"/>
                  </a:srgbClr>
                </a:solidFill>
                <a:latin typeface="Calibri"/>
              </a:rPr>
              <a:t><![CDATA[Lesson 1 of 7]]></a:t>
            </a:r>
          </a:p>
        </p:txBody>
      </p:sp>
      <p:sp>
        <p:nvSpPr>
          <p:cNvPr id="9" name="" descr=""/>
          <p:cNvSpPr/>
          <p:nvPr/>
        </p:nvSpPr>
        <p:spPr>
          <a:xfrm>
            <a:off x="552450" y="1914525"/>
            <a:ext cx="11087100" cy="809625"/>
          </a:xfrm>
          <a:prstGeom prst="roundRect">
            <a:avLst/>
          </a:prstGeom>
          <a:solidFill>
            <a:srgbClr val="F2F4F7">
              <a:alpha val="100000"/>
            </a:srgbClr>
          </a:solidFill>
          <a:ln w="9525">
            <a:solidFill>
              <a:srgbClr val="D2D7D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0" name="" descr=""/>
          <p:cNvSpPr/>
          <p:nvPr/>
        </p:nvSpPr>
        <p:spPr>
          <a:xfrm>
            <a:off x="762000" y="2124075"/>
            <a:ext cx="381000" cy="381000"/>
          </a:xfrm>
          <a:prstGeom prst="ellipse">
            <a:avLst/>
          </a:prstGeom>
          <a:solidFill>
            <a:srgbClr val="3D7FD6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1" name=""/>
          <p:cNvSpPr txBox="1"/>
          <p:nvPr/>
        </p:nvSpPr>
        <p:spPr>
          <a:xfrm>
            <a:off x="762000" y="2181225"/>
            <a:ext cx="381000" cy="2667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700" spc="0" u="none" cap="none">
                <a:solidFill>
                  <a:srgbClr val="FFFFFF">
                    <a:alpha val="100000"/>
                  </a:srgbClr>
                </a:solidFill>
                <a:latin typeface="Georgia"/>
              </a:rPr>
              <a:t><![CDATA[1]]></a:t>
            </a:r>
          </a:p>
        </p:txBody>
      </p:sp>
      <p:sp>
        <p:nvSpPr>
          <p:cNvPr id="12" name=""/>
          <p:cNvSpPr txBox="1"/>
          <p:nvPr/>
        </p:nvSpPr>
        <p:spPr>
          <a:xfrm>
            <a:off x="1390650" y="2028825"/>
            <a:ext cx="10039350" cy="581025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</a:pPr>
            <a:r>
              <a:rPr lang="en-US" b="1" strike="noStrike" sz="1600" spc="0" u="none" cap="none">
                <a:solidFill>
                  <a:srgbClr val="2B3038">
                    <a:alpha val="100000"/>
                  </a:srgbClr>
                </a:solidFill>
                <a:latin typeface="Georgia"/>
              </a:rPr>
              <a:t><![CDATA[Write 2⁵ × 2³ as a single power of 2.]]></a:t>
            </a:r>
          </a:p>
          <a:p>
            <a:pPr algn="l" rtl="0" fontAlgn="ctr" marL="0" marR="0" indent="0" lvl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300" spc="0" u="none" cap="none">
                <a:solidFill>
                  <a:srgbClr val="3D7FD6">
                    <a:alpha val="100000"/>
                  </a:srgbClr>
                </a:solidFill>
                <a:latin typeface="Calibri"/>
              </a:rPr>
              <a:t><![CDATA[2⁸]]></a:t>
            </a:r>
          </a:p>
        </p:txBody>
      </p:sp>
      <p:sp>
        <p:nvSpPr>
          <p:cNvPr id="13" name="" descr=""/>
          <p:cNvSpPr/>
          <p:nvPr/>
        </p:nvSpPr>
        <p:spPr>
          <a:xfrm>
            <a:off x="552450" y="2800350"/>
            <a:ext cx="11087100" cy="809625"/>
          </a:xfrm>
          <a:prstGeom prst="roundRect">
            <a:avLst/>
          </a:prstGeom>
          <a:solidFill>
            <a:srgbClr val="F2F4F7">
              <a:alpha val="100000"/>
            </a:srgbClr>
          </a:solidFill>
          <a:ln w="9525">
            <a:solidFill>
              <a:srgbClr val="D2D7D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4" name="" descr=""/>
          <p:cNvSpPr/>
          <p:nvPr/>
        </p:nvSpPr>
        <p:spPr>
          <a:xfrm>
            <a:off x="762000" y="3009900"/>
            <a:ext cx="381000" cy="381000"/>
          </a:xfrm>
          <a:prstGeom prst="ellipse">
            <a:avLst/>
          </a:prstGeom>
          <a:solidFill>
            <a:srgbClr val="3D7FD6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5" name=""/>
          <p:cNvSpPr txBox="1"/>
          <p:nvPr/>
        </p:nvSpPr>
        <p:spPr>
          <a:xfrm>
            <a:off x="762000" y="3067050"/>
            <a:ext cx="381000" cy="2667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700" spc="0" u="none" cap="none">
                <a:solidFill>
                  <a:srgbClr val="FFFFFF">
                    <a:alpha val="100000"/>
                  </a:srgbClr>
                </a:solidFill>
                <a:latin typeface="Georgia"/>
              </a:rPr>
              <a:t><![CDATA[2]]></a:t>
            </a:r>
          </a:p>
        </p:txBody>
      </p:sp>
      <p:sp>
        <p:nvSpPr>
          <p:cNvPr id="16" name=""/>
          <p:cNvSpPr txBox="1"/>
          <p:nvPr/>
        </p:nvSpPr>
        <p:spPr>
          <a:xfrm>
            <a:off x="1390650" y="2914650"/>
            <a:ext cx="10039350" cy="581025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</a:pPr>
            <a:r>
              <a:rPr lang="en-US" b="1" strike="noStrike" sz="1600" spc="0" u="none" cap="none">
                <a:solidFill>
                  <a:srgbClr val="2B3038">
                    <a:alpha val="100000"/>
                  </a:srgbClr>
                </a:solidFill>
                <a:latin typeface="Georgia"/>
              </a:rPr>
              <a:t><![CDATA[Write (3²)⁴ as a single power of 3.]]></a:t>
            </a:r>
          </a:p>
          <a:p>
            <a:pPr algn="l" rtl="0" fontAlgn="ctr" marL="0" marR="0" indent="0" lvl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300" spc="0" u="none" cap="none">
                <a:solidFill>
                  <a:srgbClr val="3D7FD6">
                    <a:alpha val="100000"/>
                  </a:srgbClr>
                </a:solidFill>
                <a:latin typeface="Calibri"/>
              </a:rPr>
              <a:t><![CDATA[3⁸]]></a:t>
            </a:r>
          </a:p>
        </p:txBody>
      </p:sp>
      <p:sp>
        <p:nvSpPr>
          <p:cNvPr id="17" name="" descr=""/>
          <p:cNvSpPr/>
          <p:nvPr/>
        </p:nvSpPr>
        <p:spPr>
          <a:xfrm>
            <a:off x="552450" y="3686175"/>
            <a:ext cx="11087100" cy="809625"/>
          </a:xfrm>
          <a:prstGeom prst="roundRect">
            <a:avLst/>
          </a:prstGeom>
          <a:solidFill>
            <a:srgbClr val="F2F4F7">
              <a:alpha val="100000"/>
            </a:srgbClr>
          </a:solidFill>
          <a:ln w="9525">
            <a:solidFill>
              <a:srgbClr val="D2D7D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8" name="" descr=""/>
          <p:cNvSpPr/>
          <p:nvPr/>
        </p:nvSpPr>
        <p:spPr>
          <a:xfrm>
            <a:off x="762000" y="3895725"/>
            <a:ext cx="381000" cy="381000"/>
          </a:xfrm>
          <a:prstGeom prst="ellipse">
            <a:avLst/>
          </a:prstGeom>
          <a:solidFill>
            <a:srgbClr val="3D7FD6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9" name=""/>
          <p:cNvSpPr txBox="1"/>
          <p:nvPr/>
        </p:nvSpPr>
        <p:spPr>
          <a:xfrm>
            <a:off x="762000" y="3952875"/>
            <a:ext cx="381000" cy="2667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700" spc="0" u="none" cap="none">
                <a:solidFill>
                  <a:srgbClr val="FFFFFF">
                    <a:alpha val="100000"/>
                  </a:srgbClr>
                </a:solidFill>
                <a:latin typeface="Georgia"/>
              </a:rPr>
              <a:t><![CDATA[3]]></a:t>
            </a:r>
          </a:p>
        </p:txBody>
      </p:sp>
      <p:sp>
        <p:nvSpPr>
          <p:cNvPr id="20" name=""/>
          <p:cNvSpPr txBox="1"/>
          <p:nvPr/>
        </p:nvSpPr>
        <p:spPr>
          <a:xfrm>
            <a:off x="1390650" y="3800475"/>
            <a:ext cx="10039350" cy="581025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</a:pPr>
            <a:r>
              <a:rPr lang="en-US" b="1" strike="noStrike" sz="1600" spc="0" u="none" cap="none">
                <a:solidFill>
                  <a:srgbClr val="2B3038">
                    <a:alpha val="100000"/>
                  </a:srgbClr>
                </a:solidFill>
                <a:latin typeface="Georgia"/>
              </a:rPr>
              <a:t><![CDATA[What is 5⁰?]]></a:t>
            </a:r>
          </a:p>
          <a:p>
            <a:pPr algn="l" rtl="0" fontAlgn="ctr" marL="0" marR="0" indent="0" lvl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300" spc="0" u="none" cap="none">
                <a:solidFill>
                  <a:srgbClr val="3D7FD6">
                    <a:alpha val="100000"/>
                  </a:srgbClr>
                </a:solidFill>
                <a:latin typeface="Calibri"/>
              </a:rPr>
              <a:t><![CDATA[1]]></a:t>
            </a:r>
          </a:p>
        </p:txBody>
      </p:sp>
      <p:sp>
        <p:nvSpPr>
          <p:cNvPr id="21" name="" descr=""/>
          <p:cNvSpPr/>
          <p:nvPr/>
        </p:nvSpPr>
        <p:spPr>
          <a:xfrm>
            <a:off x="552450" y="4572000"/>
            <a:ext cx="11087100" cy="809625"/>
          </a:xfrm>
          <a:prstGeom prst="roundRect">
            <a:avLst/>
          </a:prstGeom>
          <a:solidFill>
            <a:srgbClr val="F2F4F7">
              <a:alpha val="100000"/>
            </a:srgbClr>
          </a:solidFill>
          <a:ln w="9525">
            <a:solidFill>
              <a:srgbClr val="D2D7D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22" name="" descr=""/>
          <p:cNvSpPr/>
          <p:nvPr/>
        </p:nvSpPr>
        <p:spPr>
          <a:xfrm>
            <a:off x="762000" y="4781550"/>
            <a:ext cx="381000" cy="381000"/>
          </a:xfrm>
          <a:prstGeom prst="ellipse">
            <a:avLst/>
          </a:prstGeom>
          <a:solidFill>
            <a:srgbClr val="3D7FD6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23" name=""/>
          <p:cNvSpPr txBox="1"/>
          <p:nvPr/>
        </p:nvSpPr>
        <p:spPr>
          <a:xfrm>
            <a:off x="762000" y="4838700"/>
            <a:ext cx="381000" cy="2667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700" spc="0" u="none" cap="none">
                <a:solidFill>
                  <a:srgbClr val="FFFFFF">
                    <a:alpha val="100000"/>
                  </a:srgbClr>
                </a:solidFill>
                <a:latin typeface="Georgia"/>
              </a:rPr>
              <a:t><![CDATA[4]]></a:t>
            </a:r>
          </a:p>
        </p:txBody>
      </p:sp>
      <p:sp>
        <p:nvSpPr>
          <p:cNvPr id="24" name=""/>
          <p:cNvSpPr txBox="1"/>
          <p:nvPr/>
        </p:nvSpPr>
        <p:spPr>
          <a:xfrm>
            <a:off x="1390650" y="4686300"/>
            <a:ext cx="10039350" cy="581025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</a:pPr>
            <a:r>
              <a:rPr lang="en-US" b="1" strike="noStrike" sz="1600" spc="0" u="none" cap="none">
                <a:solidFill>
                  <a:srgbClr val="2B3038">
                    <a:alpha val="100000"/>
                  </a:srgbClr>
                </a:solidFill>
                <a:latin typeface="Georgia"/>
              </a:rPr>
              <a:t><![CDATA[What is 3⁻²?]]></a:t>
            </a:r>
          </a:p>
          <a:p>
            <a:pPr algn="l" rtl="0" fontAlgn="ctr" marL="0" marR="0" indent="0" lvl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300" spc="0" u="none" cap="none">
                <a:solidFill>
                  <a:srgbClr val="3D7FD6">
                    <a:alpha val="100000"/>
                  </a:srgbClr>
                </a:solidFill>
                <a:latin typeface="Calibri"/>
              </a:rPr>
              <a:t><![CDATA[1/9]]></a:t>
            </a:r>
          </a:p>
        </p:txBody>
      </p:sp>
      <p:sp>
        <p:nvSpPr>
          <p:cNvPr id="25" name="" descr=""/>
          <p:cNvSpPr/>
          <p:nvPr/>
        </p:nvSpPr>
        <p:spPr>
          <a:xfrm>
            <a:off x="552450" y="5457825"/>
            <a:ext cx="11087100" cy="809625"/>
          </a:xfrm>
          <a:prstGeom prst="roundRect">
            <a:avLst/>
          </a:prstGeom>
          <a:solidFill>
            <a:srgbClr val="F2F4F7">
              <a:alpha val="100000"/>
            </a:srgbClr>
          </a:solidFill>
          <a:ln w="9525">
            <a:solidFill>
              <a:srgbClr val="D2D7D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26" name="" descr=""/>
          <p:cNvSpPr/>
          <p:nvPr/>
        </p:nvSpPr>
        <p:spPr>
          <a:xfrm>
            <a:off x="762000" y="5667375"/>
            <a:ext cx="381000" cy="381000"/>
          </a:xfrm>
          <a:prstGeom prst="ellipse">
            <a:avLst/>
          </a:prstGeom>
          <a:solidFill>
            <a:srgbClr val="3D7FD6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27" name=""/>
          <p:cNvSpPr txBox="1"/>
          <p:nvPr/>
        </p:nvSpPr>
        <p:spPr>
          <a:xfrm>
            <a:off x="762000" y="5724525"/>
            <a:ext cx="381000" cy="2667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700" spc="0" u="none" cap="none">
                <a:solidFill>
                  <a:srgbClr val="FFFFFF">
                    <a:alpha val="100000"/>
                  </a:srgbClr>
                </a:solidFill>
                <a:latin typeface="Georgia"/>
              </a:rPr>
              <a:t><![CDATA[5]]></a:t>
            </a:r>
          </a:p>
        </p:txBody>
      </p:sp>
      <p:sp>
        <p:nvSpPr>
          <p:cNvPr id="28" name=""/>
          <p:cNvSpPr txBox="1"/>
          <p:nvPr/>
        </p:nvSpPr>
        <p:spPr>
          <a:xfrm>
            <a:off x="1390650" y="5572125"/>
            <a:ext cx="10039350" cy="581025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</a:pPr>
            <a:r>
              <a:rPr lang="en-US" b="1" strike="noStrike" sz="1600" spc="0" u="none" cap="none">
                <a:solidFill>
                  <a:srgbClr val="2B3038">
                    <a:alpha val="100000"/>
                  </a:srgbClr>
                </a:solidFill>
                <a:latin typeface="Georgia"/>
              </a:rPr>
              <a:t><![CDATA[Simplify 3a × 4b.]]></a:t>
            </a:r>
          </a:p>
          <a:p>
            <a:pPr algn="l" rtl="0" fontAlgn="ctr" marL="0" marR="0" indent="0" lvl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300" spc="0" u="none" cap="none">
                <a:solidFill>
                  <a:srgbClr val="3D7FD6">
                    <a:alpha val="100000"/>
                  </a:srgbClr>
                </a:solidFill>
                <a:latin typeface="Calibri"/>
              </a:rPr>
              <a:t><![CDATA[12ab]]></a:t>
            </a:r>
          </a:p>
        </p:txBody>
      </p:sp>
      <p:sp>
        <p:nvSpPr>
          <p:cNvPr id="29" name=""/>
          <p:cNvSpPr txBox="1"/>
          <p:nvPr/>
        </p:nvSpPr>
        <p:spPr>
          <a:xfrm>
            <a:off x="4857750" y="6477000"/>
            <a:ext cx="24765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800" spc="0" u="none" cap="none">
                <a:solidFill>
                  <a:srgbClr val="6A7078">
                    <a:alpha val="100000"/>
                  </a:srgbClr>
                </a:solidFill>
                <a:latin typeface="Calibri"/>
              </a:rPr>
              <a:t><![CDATA[openrevise.com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-2009775" y="-2009775"/>
          <a:ext cx="14563725" cy="8496300"/>
          <a:chOff x="-2009775" y="-2009775"/>
          <a:chExt cx="14563725" cy="8496300"/>
        </a:xfrm>
      </p:grpSpPr>
      <p:sp>
        <p:nvSpPr>
          <p:cNvPr id="2" name="" descr=""/>
          <p:cNvSpPr/>
          <p:nvPr/>
        </p:nvSpPr>
        <p:spPr>
          <a:xfrm>
            <a:off x="9810750" y="-2009775"/>
            <a:ext cx="4752975" cy="4752975"/>
          </a:xfrm>
          <a:prstGeom prst="ellipse">
            <a:avLst/>
          </a:prstGeom>
          <a:noFill/>
          <a:ln w="19050">
            <a:solidFill>
              <a:srgbClr val="C3D6E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3" name="" descr=""/>
          <p:cNvSpPr/>
          <p:nvPr/>
        </p:nvSpPr>
        <p:spPr>
          <a:xfrm>
            <a:off x="-2009775" y="4476750"/>
            <a:ext cx="4019550" cy="4019550"/>
          </a:xfrm>
          <a:prstGeom prst="ellipse">
            <a:avLst/>
          </a:prstGeom>
          <a:noFill/>
          <a:ln w="19050">
            <a:solidFill>
              <a:srgbClr val="C3D6E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/>
          <p:cNvSpPr txBox="1"/>
          <p:nvPr/>
        </p:nvSpPr>
        <p:spPr>
          <a:xfrm>
            <a:off x="552450" y="295275"/>
            <a:ext cx="110871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000" spc="150" u="none" cap="none">
                <a:solidFill>
                  <a:srgbClr val="3D7FD6">
                    <a:alpha val="100000"/>
                  </a:srgbClr>
                </a:solidFill>
                <a:latin typeface="Calibri"/>
              </a:rPr>
              <a:t><![CDATA[EDEXCEL GCSE MATHS  ·  FOUNDATION & HIGHER]]></a:t>
            </a:r>
          </a:p>
        </p:txBody>
      </p:sp>
      <p:pic>
        <p:nvPicPr>
          <p:cNvPr id="5" name="" descr="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52450" y="914400"/>
            <a:ext cx="571500" cy="571500"/>
          </a:xfrm>
          <a:prstGeom prst="rect">
            <a:avLst/>
          </a:prstGeom>
          <a:noFill/>
        </p:spPr>
      </p:pic>
      <p:sp>
        <p:nvSpPr>
          <p:cNvPr id="6" name=""/>
          <p:cNvSpPr txBox="1"/>
          <p:nvPr/>
        </p:nvSpPr>
        <p:spPr>
          <a:xfrm>
            <a:off x="1295400" y="866775"/>
            <a:ext cx="10344150" cy="657225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600" spc="0" u="none" cap="none">
                <a:solidFill>
                  <a:srgbClr val="2B3038">
                    <a:alpha val="100000"/>
                  </a:srgbClr>
                </a:solidFill>
                <a:latin typeface="Georgia"/>
              </a:rPr>
              <a:t><![CDATA[Learning Objectives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52450" y="6477000"/>
            <a:ext cx="43053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6A7078">
                    <a:alpha val="100000"/>
                  </a:srgbClr>
                </a:solidFill>
                <a:latin typeface="Calibri"/>
              </a:rPr>
              <a:t><![CDATA[Algebra]]></a:t>
            </a:r>
          </a:p>
        </p:txBody>
      </p:sp>
      <p:sp>
        <p:nvSpPr>
          <p:cNvPr id="8" name=""/>
          <p:cNvSpPr txBox="1"/>
          <p:nvPr/>
        </p:nvSpPr>
        <p:spPr>
          <a:xfrm>
            <a:off x="7981950" y="6477000"/>
            <a:ext cx="36576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6A7078">
                    <a:alpha val="100000"/>
                  </a:srgbClr>
                </a:solidFill>
                <a:latin typeface="Calibri"/>
              </a:rPr>
              <a:t><![CDATA[Lesson 1 of 7]]></a:t>
            </a:r>
          </a:p>
        </p:txBody>
      </p:sp>
      <p:sp>
        <p:nvSpPr>
          <p:cNvPr id="9" name="" descr=""/>
          <p:cNvSpPr/>
          <p:nvPr/>
        </p:nvSpPr>
        <p:spPr>
          <a:xfrm>
            <a:off x="552450" y="2009775"/>
            <a:ext cx="11087100" cy="790575"/>
          </a:xfrm>
          <a:prstGeom prst="roundRect">
            <a:avLst/>
          </a:prstGeom>
          <a:solidFill>
            <a:srgbClr val="F2F4F7">
              <a:alpha val="100000"/>
            </a:srgbClr>
          </a:solidFill>
          <a:ln w="9525">
            <a:solidFill>
              <a:srgbClr val="D2D7D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0" name="" descr=""/>
          <p:cNvSpPr/>
          <p:nvPr/>
        </p:nvSpPr>
        <p:spPr>
          <a:xfrm>
            <a:off x="819150" y="2152650"/>
            <a:ext cx="504825" cy="504825"/>
          </a:xfrm>
          <a:prstGeom prst="ellipse">
            <a:avLst/>
          </a:prstGeom>
          <a:solidFill>
            <a:srgbClr val="FFFFFF">
              <a:alpha val="100000"/>
            </a:srgbClr>
          </a:solidFill>
          <a:ln w="19050">
            <a:solidFill>
              <a:srgbClr val="3D7FD6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1" name=""/>
          <p:cNvSpPr txBox="1"/>
          <p:nvPr/>
        </p:nvSpPr>
        <p:spPr>
          <a:xfrm>
            <a:off x="819150" y="2152650"/>
            <a:ext cx="504825" cy="504825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200" spc="0" u="none" cap="none">
                <a:solidFill>
                  <a:srgbClr val="2B3038">
                    <a:alpha val="100000"/>
                  </a:srgbClr>
                </a:solidFill>
                <a:latin typeface="Georgia"/>
              </a:rPr>
              <a:t><![CDATA[1]]></a:t>
            </a:r>
          </a:p>
        </p:txBody>
      </p:sp>
      <p:sp>
        <p:nvSpPr>
          <p:cNvPr id="12" name=""/>
          <p:cNvSpPr txBox="1"/>
          <p:nvPr/>
        </p:nvSpPr>
        <p:spPr>
          <a:xfrm>
            <a:off x="1781175" y="2009775"/>
            <a:ext cx="9582150" cy="790575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700" spc="0" u="none" cap="none">
                <a:solidFill>
                  <a:srgbClr val="1F2227">
                    <a:alpha val="100000"/>
                  </a:srgbClr>
                </a:solidFill>
                <a:latin typeface="Calibri"/>
              </a:rPr>
              <a:t><![CDATA[Use the index laws with letters.]]></a:t>
            </a:r>
          </a:p>
        </p:txBody>
      </p:sp>
      <p:sp>
        <p:nvSpPr>
          <p:cNvPr id="13" name="" descr=""/>
          <p:cNvSpPr/>
          <p:nvPr/>
        </p:nvSpPr>
        <p:spPr>
          <a:xfrm>
            <a:off x="552450" y="2876550"/>
            <a:ext cx="11087100" cy="790575"/>
          </a:xfrm>
          <a:prstGeom prst="roundRect">
            <a:avLst/>
          </a:prstGeom>
          <a:solidFill>
            <a:srgbClr val="F2F4F7">
              <a:alpha val="100000"/>
            </a:srgbClr>
          </a:solidFill>
          <a:ln w="9525">
            <a:solidFill>
              <a:srgbClr val="D2D7D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4" name="" descr=""/>
          <p:cNvSpPr/>
          <p:nvPr/>
        </p:nvSpPr>
        <p:spPr>
          <a:xfrm>
            <a:off x="819150" y="3019425"/>
            <a:ext cx="504825" cy="504825"/>
          </a:xfrm>
          <a:prstGeom prst="ellipse">
            <a:avLst/>
          </a:prstGeom>
          <a:solidFill>
            <a:srgbClr val="FFFFFF">
              <a:alpha val="100000"/>
            </a:srgbClr>
          </a:solidFill>
          <a:ln w="19050">
            <a:solidFill>
              <a:srgbClr val="3D7FD6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5" name=""/>
          <p:cNvSpPr txBox="1"/>
          <p:nvPr/>
        </p:nvSpPr>
        <p:spPr>
          <a:xfrm>
            <a:off x="819150" y="3019425"/>
            <a:ext cx="504825" cy="504825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200" spc="0" u="none" cap="none">
                <a:solidFill>
                  <a:srgbClr val="2B3038">
                    <a:alpha val="100000"/>
                  </a:srgbClr>
                </a:solidFill>
                <a:latin typeface="Georgia"/>
              </a:rPr>
              <a:t><![CDATA[2]]></a:t>
            </a:r>
          </a:p>
        </p:txBody>
      </p:sp>
      <p:sp>
        <p:nvSpPr>
          <p:cNvPr id="16" name=""/>
          <p:cNvSpPr txBox="1"/>
          <p:nvPr/>
        </p:nvSpPr>
        <p:spPr>
          <a:xfrm>
            <a:off x="1781175" y="2876550"/>
            <a:ext cx="9582150" cy="790575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700" spc="0" u="none" cap="none">
                <a:solidFill>
                  <a:srgbClr val="1F2227">
                    <a:alpha val="100000"/>
                  </a:srgbClr>
                </a:solidFill>
                <a:latin typeface="Calibri"/>
              </a:rPr>
              <a:t><![CDATA[Simplify expressions with numbers and several letters.]]></a:t>
            </a:r>
          </a:p>
        </p:txBody>
      </p:sp>
      <p:sp>
        <p:nvSpPr>
          <p:cNvPr id="17" name="" descr=""/>
          <p:cNvSpPr/>
          <p:nvPr/>
        </p:nvSpPr>
        <p:spPr>
          <a:xfrm>
            <a:off x="552450" y="3743325"/>
            <a:ext cx="11087100" cy="790575"/>
          </a:xfrm>
          <a:prstGeom prst="roundRect">
            <a:avLst/>
          </a:prstGeom>
          <a:solidFill>
            <a:srgbClr val="F2F4F7">
              <a:alpha val="100000"/>
            </a:srgbClr>
          </a:solidFill>
          <a:ln w="9525">
            <a:solidFill>
              <a:srgbClr val="D2D7D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8" name="" descr=""/>
          <p:cNvSpPr/>
          <p:nvPr/>
        </p:nvSpPr>
        <p:spPr>
          <a:xfrm>
            <a:off x="819150" y="3886200"/>
            <a:ext cx="504825" cy="504825"/>
          </a:xfrm>
          <a:prstGeom prst="ellipse">
            <a:avLst/>
          </a:prstGeom>
          <a:solidFill>
            <a:srgbClr val="FFFFFF">
              <a:alpha val="100000"/>
            </a:srgbClr>
          </a:solidFill>
          <a:ln w="19050">
            <a:solidFill>
              <a:srgbClr val="3D7FD6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9" name=""/>
          <p:cNvSpPr txBox="1"/>
          <p:nvPr/>
        </p:nvSpPr>
        <p:spPr>
          <a:xfrm>
            <a:off x="819150" y="3886200"/>
            <a:ext cx="504825" cy="504825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200" spc="0" u="none" cap="none">
                <a:solidFill>
                  <a:srgbClr val="2B3038">
                    <a:alpha val="100000"/>
                  </a:srgbClr>
                </a:solidFill>
                <a:latin typeface="Georgia"/>
              </a:rPr>
              <a:t><![CDATA[3]]></a:t>
            </a:r>
          </a:p>
        </p:txBody>
      </p:sp>
      <p:sp>
        <p:nvSpPr>
          <p:cNvPr id="20" name=""/>
          <p:cNvSpPr txBox="1"/>
          <p:nvPr/>
        </p:nvSpPr>
        <p:spPr>
          <a:xfrm>
            <a:off x="1781175" y="3743325"/>
            <a:ext cx="9582150" cy="790575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700" spc="0" u="none" cap="none">
                <a:solidFill>
                  <a:srgbClr val="1F2227">
                    <a:alpha val="100000"/>
                  </a:srgbClr>
                </a:solidFill>
                <a:latin typeface="Calibri"/>
              </a:rPr>
              <a:t><![CDATA[Raise a bracket to a power, such as (2x³)⁴.]]></a:t>
            </a:r>
          </a:p>
        </p:txBody>
      </p:sp>
      <p:sp>
        <p:nvSpPr>
          <p:cNvPr id="21" name="" descr=""/>
          <p:cNvSpPr/>
          <p:nvPr/>
        </p:nvSpPr>
        <p:spPr>
          <a:xfrm>
            <a:off x="552450" y="4610100"/>
            <a:ext cx="11087100" cy="790575"/>
          </a:xfrm>
          <a:prstGeom prst="roundRect">
            <a:avLst/>
          </a:prstGeom>
          <a:solidFill>
            <a:srgbClr val="F2F4F7">
              <a:alpha val="100000"/>
            </a:srgbClr>
          </a:solidFill>
          <a:ln w="9525">
            <a:solidFill>
              <a:srgbClr val="D2D7D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22" name="" descr=""/>
          <p:cNvSpPr/>
          <p:nvPr/>
        </p:nvSpPr>
        <p:spPr>
          <a:xfrm>
            <a:off x="819150" y="4752975"/>
            <a:ext cx="504825" cy="504825"/>
          </a:xfrm>
          <a:prstGeom prst="ellipse">
            <a:avLst/>
          </a:prstGeom>
          <a:solidFill>
            <a:srgbClr val="FFFFFF">
              <a:alpha val="100000"/>
            </a:srgbClr>
          </a:solidFill>
          <a:ln w="19050">
            <a:solidFill>
              <a:srgbClr val="3D7FD6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23" name=""/>
          <p:cNvSpPr txBox="1"/>
          <p:nvPr/>
        </p:nvSpPr>
        <p:spPr>
          <a:xfrm>
            <a:off x="819150" y="4752975"/>
            <a:ext cx="504825" cy="504825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200" spc="0" u="none" cap="none">
                <a:solidFill>
                  <a:srgbClr val="2B3038">
                    <a:alpha val="100000"/>
                  </a:srgbClr>
                </a:solidFill>
                <a:latin typeface="Georgia"/>
              </a:rPr>
              <a:t><![CDATA[4]]></a:t>
            </a:r>
          </a:p>
        </p:txBody>
      </p:sp>
      <p:sp>
        <p:nvSpPr>
          <p:cNvPr id="24" name=""/>
          <p:cNvSpPr txBox="1"/>
          <p:nvPr/>
        </p:nvSpPr>
        <p:spPr>
          <a:xfrm>
            <a:off x="1781175" y="4610100"/>
            <a:ext cx="9582150" cy="790575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700" spc="0" u="none" cap="none">
                <a:solidFill>
                  <a:srgbClr val="1F2227">
                    <a:alpha val="100000"/>
                  </a:srgbClr>
                </a:solidFill>
                <a:latin typeface="Calibri"/>
              </a:rPr>
              <a:t><![CDATA[Use negative and fractional indices in algebra. (Higher)]]></a:t>
            </a:r>
          </a:p>
        </p:txBody>
      </p:sp>
      <p:sp>
        <p:nvSpPr>
          <p:cNvPr id="25" name="" descr=""/>
          <p:cNvSpPr/>
          <p:nvPr/>
        </p:nvSpPr>
        <p:spPr>
          <a:xfrm>
            <a:off x="552450" y="5476875"/>
            <a:ext cx="11087100" cy="790575"/>
          </a:xfrm>
          <a:prstGeom prst="roundRect">
            <a:avLst/>
          </a:prstGeom>
          <a:solidFill>
            <a:srgbClr val="F2F4F7">
              <a:alpha val="100000"/>
            </a:srgbClr>
          </a:solidFill>
          <a:ln w="9525">
            <a:solidFill>
              <a:srgbClr val="D2D7D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26" name="" descr=""/>
          <p:cNvSpPr/>
          <p:nvPr/>
        </p:nvSpPr>
        <p:spPr>
          <a:xfrm>
            <a:off x="819150" y="5619750"/>
            <a:ext cx="504825" cy="504825"/>
          </a:xfrm>
          <a:prstGeom prst="ellipse">
            <a:avLst/>
          </a:prstGeom>
          <a:solidFill>
            <a:srgbClr val="FFFFFF">
              <a:alpha val="100000"/>
            </a:srgbClr>
          </a:solidFill>
          <a:ln w="19050">
            <a:solidFill>
              <a:srgbClr val="3D7FD6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27" name=""/>
          <p:cNvSpPr txBox="1"/>
          <p:nvPr/>
        </p:nvSpPr>
        <p:spPr>
          <a:xfrm>
            <a:off x="819150" y="5619750"/>
            <a:ext cx="504825" cy="504825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200" spc="0" u="none" cap="none">
                <a:solidFill>
                  <a:srgbClr val="2B3038">
                    <a:alpha val="100000"/>
                  </a:srgbClr>
                </a:solidFill>
                <a:latin typeface="Georgia"/>
              </a:rPr>
              <a:t><![CDATA[5]]></a:t>
            </a:r>
          </a:p>
        </p:txBody>
      </p:sp>
      <p:sp>
        <p:nvSpPr>
          <p:cNvPr id="28" name=""/>
          <p:cNvSpPr txBox="1"/>
          <p:nvPr/>
        </p:nvSpPr>
        <p:spPr>
          <a:xfrm>
            <a:off x="1781175" y="5476875"/>
            <a:ext cx="9582150" cy="790575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700" spc="0" u="none" cap="none">
                <a:solidFill>
                  <a:srgbClr val="1F2227">
                    <a:alpha val="100000"/>
                  </a:srgbClr>
                </a:solidFill>
                <a:latin typeface="Calibri"/>
              </a:rPr>
              <a:t><![CDATA[Solve equations with unknown powers, such as 9^x = 27^(x−1). (Higher)]]></a:t>
            </a:r>
          </a:p>
        </p:txBody>
      </p:sp>
      <p:sp>
        <p:nvSpPr>
          <p:cNvPr id="29" name=""/>
          <p:cNvSpPr txBox="1"/>
          <p:nvPr/>
        </p:nvSpPr>
        <p:spPr>
          <a:xfrm>
            <a:off x="4857750" y="6477000"/>
            <a:ext cx="24765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800" spc="0" u="none" cap="none">
                <a:solidFill>
                  <a:srgbClr val="6A7078">
                    <a:alpha val="100000"/>
                  </a:srgbClr>
                </a:solidFill>
                <a:latin typeface="Calibri"/>
              </a:rPr>
              <a:t><![CDATA[openrevise.com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-2009775" y="-2009775"/>
          <a:ext cx="14563725" cy="8496300"/>
          <a:chOff x="-2009775" y="-2009775"/>
          <a:chExt cx="14563725" cy="8496300"/>
        </a:xfrm>
      </p:grpSpPr>
      <p:sp>
        <p:nvSpPr>
          <p:cNvPr id="2" name="" descr=""/>
          <p:cNvSpPr/>
          <p:nvPr/>
        </p:nvSpPr>
        <p:spPr>
          <a:xfrm>
            <a:off x="9810750" y="-2009775"/>
            <a:ext cx="4752975" cy="4752975"/>
          </a:xfrm>
          <a:prstGeom prst="ellipse">
            <a:avLst/>
          </a:prstGeom>
          <a:noFill/>
          <a:ln w="19050">
            <a:solidFill>
              <a:srgbClr val="C3D6E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3" name="" descr=""/>
          <p:cNvSpPr/>
          <p:nvPr/>
        </p:nvSpPr>
        <p:spPr>
          <a:xfrm>
            <a:off x="-2009775" y="4476750"/>
            <a:ext cx="4019550" cy="4019550"/>
          </a:xfrm>
          <a:prstGeom prst="ellipse">
            <a:avLst/>
          </a:prstGeom>
          <a:noFill/>
          <a:ln w="19050">
            <a:solidFill>
              <a:srgbClr val="C3D6E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/>
          <p:cNvSpPr txBox="1"/>
          <p:nvPr/>
        </p:nvSpPr>
        <p:spPr>
          <a:xfrm>
            <a:off x="552450" y="295275"/>
            <a:ext cx="110871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000" spc="150" u="none" cap="none">
                <a:solidFill>
                  <a:srgbClr val="3D7FD6">
                    <a:alpha val="100000"/>
                  </a:srgbClr>
                </a:solidFill>
                <a:latin typeface="Calibri"/>
              </a:rPr>
              <a:t><![CDATA[EDEXCEL GCSE MATHS  ·  FOUNDATION & HIGHER]]></a:t>
            </a:r>
          </a:p>
        </p:txBody>
      </p:sp>
      <p:pic>
        <p:nvPicPr>
          <p:cNvPr id="5" name="" descr="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52450" y="914400"/>
            <a:ext cx="571500" cy="571500"/>
          </a:xfrm>
          <a:prstGeom prst="rect">
            <a:avLst/>
          </a:prstGeom>
          <a:noFill/>
        </p:spPr>
      </p:pic>
      <p:sp>
        <p:nvSpPr>
          <p:cNvPr id="6" name=""/>
          <p:cNvSpPr txBox="1"/>
          <p:nvPr/>
        </p:nvSpPr>
        <p:spPr>
          <a:xfrm>
            <a:off x="1295400" y="866775"/>
            <a:ext cx="10344150" cy="657225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600" spc="0" u="none" cap="none">
                <a:solidFill>
                  <a:srgbClr val="2B3038">
                    <a:alpha val="100000"/>
                  </a:srgbClr>
                </a:solidFill>
                <a:latin typeface="Georgia"/>
              </a:rPr>
              <a:t><![CDATA[The Index Laws with Letters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52450" y="6477000"/>
            <a:ext cx="43053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6A7078">
                    <a:alpha val="100000"/>
                  </a:srgbClr>
                </a:solidFill>
                <a:latin typeface="Calibri"/>
              </a:rPr>
              <a:t><![CDATA[Algebra]]></a:t>
            </a:r>
          </a:p>
        </p:txBody>
      </p:sp>
      <p:sp>
        <p:nvSpPr>
          <p:cNvPr id="8" name=""/>
          <p:cNvSpPr txBox="1"/>
          <p:nvPr/>
        </p:nvSpPr>
        <p:spPr>
          <a:xfrm>
            <a:off x="7981950" y="6477000"/>
            <a:ext cx="36576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6A7078">
                    <a:alpha val="100000"/>
                  </a:srgbClr>
                </a:solidFill>
                <a:latin typeface="Calibri"/>
              </a:rPr>
              <a:t><![CDATA[Lesson 1 of 7]]></a:t>
            </a:r>
          </a:p>
        </p:txBody>
      </p:sp>
      <p:sp>
        <p:nvSpPr>
          <p:cNvPr id="9" name=""/>
          <p:cNvSpPr txBox="1"/>
          <p:nvPr/>
        </p:nvSpPr>
        <p:spPr>
          <a:xfrm>
            <a:off x="552450" y="1695450"/>
            <a:ext cx="11087100" cy="40957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i="1" strike="noStrike" sz="1300" spc="0" u="none" cap="none">
                <a:solidFill>
                  <a:srgbClr val="6A7078">
                    <a:alpha val="100000"/>
                  </a:srgbClr>
                </a:solidFill>
                <a:latin typeface="Calibri"/>
              </a:rPr>
              <a:t><![CDATA[Exactly the laws from the Number chapter - the base is now a letter.]]></a:t>
            </a:r>
          </a:p>
        </p:txBody>
      </p:sp>
      <p:sp>
        <p:nvSpPr>
          <p:cNvPr id="10" name="" descr=""/>
          <p:cNvSpPr/>
          <p:nvPr/>
        </p:nvSpPr>
        <p:spPr>
          <a:xfrm>
            <a:off x="552450" y="2228850"/>
            <a:ext cx="11087100" cy="438150"/>
          </a:xfrm>
          <a:prstGeom prst="rect">
            <a:avLst/>
          </a:prstGeom>
          <a:solidFill>
            <a:srgbClr val="2B303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1" name=""/>
          <p:cNvSpPr txBox="1"/>
          <p:nvPr/>
        </p:nvSpPr>
        <p:spPr>
          <a:xfrm>
            <a:off x="685800" y="2228850"/>
            <a:ext cx="3429000" cy="4381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300" spc="0" u="none" cap="none">
                <a:solidFill>
                  <a:srgbClr val="FFFFFF">
                    <a:alpha val="100000"/>
                  </a:srgbClr>
                </a:solidFill>
                <a:latin typeface="Georgia"/>
              </a:rPr>
              <a:t><![CDATA[Law]]></a:t>
            </a:r>
          </a:p>
        </p:txBody>
      </p:sp>
      <p:sp>
        <p:nvSpPr>
          <p:cNvPr id="12" name=""/>
          <p:cNvSpPr txBox="1"/>
          <p:nvPr/>
        </p:nvSpPr>
        <p:spPr>
          <a:xfrm>
            <a:off x="4381500" y="2228850"/>
            <a:ext cx="3429000" cy="4381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300" spc="0" u="none" cap="none">
                <a:solidFill>
                  <a:srgbClr val="FFFFFF">
                    <a:alpha val="100000"/>
                  </a:srgbClr>
                </a:solidFill>
                <a:latin typeface="Georgia"/>
              </a:rPr>
              <a:t><![CDATA[In words]]></a:t>
            </a:r>
          </a:p>
        </p:txBody>
      </p:sp>
      <p:sp>
        <p:nvSpPr>
          <p:cNvPr id="13" name=""/>
          <p:cNvSpPr txBox="1"/>
          <p:nvPr/>
        </p:nvSpPr>
        <p:spPr>
          <a:xfrm>
            <a:off x="8077200" y="2228850"/>
            <a:ext cx="3429000" cy="4381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300" spc="0" u="none" cap="none">
                <a:solidFill>
                  <a:srgbClr val="FFFFFF">
                    <a:alpha val="100000"/>
                  </a:srgbClr>
                </a:solidFill>
                <a:latin typeface="Georgia"/>
              </a:rPr>
              <a:t><![CDATA[Example]]></a:t>
            </a:r>
          </a:p>
        </p:txBody>
      </p:sp>
      <p:sp>
        <p:nvSpPr>
          <p:cNvPr id="14" name="" descr=""/>
          <p:cNvSpPr/>
          <p:nvPr/>
        </p:nvSpPr>
        <p:spPr>
          <a:xfrm>
            <a:off x="552450" y="2667000"/>
            <a:ext cx="11087100" cy="666750"/>
          </a:xfrm>
          <a:prstGeom prst="rect">
            <a:avLst/>
          </a:prstGeom>
          <a:solidFill>
            <a:srgbClr val="F2F4F7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5" name="" descr=""/>
          <p:cNvSpPr/>
          <p:nvPr/>
        </p:nvSpPr>
        <p:spPr>
          <a:xfrm>
            <a:off x="552450" y="3324225"/>
            <a:ext cx="11087100" cy="9525"/>
          </a:xfrm>
          <a:prstGeom prst="rect">
            <a:avLst/>
          </a:prstGeom>
          <a:solidFill>
            <a:srgbClr val="D2D7DE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6" name=""/>
          <p:cNvSpPr txBox="1"/>
          <p:nvPr/>
        </p:nvSpPr>
        <p:spPr>
          <a:xfrm>
            <a:off x="685800" y="2667000"/>
            <a:ext cx="3429000" cy="6667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4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200" spc="0" u="none" cap="none">
                <a:solidFill>
                  <a:srgbClr val="2B3038">
                    <a:alpha val="100000"/>
                  </a:srgbClr>
                </a:solidFill>
                <a:latin typeface="Georgia"/>
              </a:rPr>
              <a:t><![CDATA[Multiplying]]></a:t>
            </a:r>
          </a:p>
        </p:txBody>
      </p:sp>
      <p:sp>
        <p:nvSpPr>
          <p:cNvPr id="17" name=""/>
          <p:cNvSpPr txBox="1"/>
          <p:nvPr/>
        </p:nvSpPr>
        <p:spPr>
          <a:xfrm>
            <a:off x="4381500" y="2667000"/>
            <a:ext cx="3429000" cy="6667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4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F2227">
                    <a:alpha val="100000"/>
                  </a:srgbClr>
                </a:solidFill>
                <a:latin typeface="Calibri"/>
              </a:rPr>
              <a:t><![CDATA[Add the indices]]></a:t>
            </a:r>
          </a:p>
        </p:txBody>
      </p:sp>
      <p:sp>
        <p:nvSpPr>
          <p:cNvPr id="18" name=""/>
          <p:cNvSpPr txBox="1"/>
          <p:nvPr/>
        </p:nvSpPr>
        <p:spPr>
          <a:xfrm>
            <a:off x="8077200" y="2667000"/>
            <a:ext cx="3429000" cy="6667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4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F2227">
                    <a:alpha val="100000"/>
                  </a:srgbClr>
                </a:solidFill>
                <a:latin typeface="Calibri"/>
              </a:rPr>
              <a:t><![CDATA[x⁵ × x² = x⁷]]></a:t>
            </a:r>
          </a:p>
        </p:txBody>
      </p:sp>
      <p:sp>
        <p:nvSpPr>
          <p:cNvPr id="19" name="" descr=""/>
          <p:cNvSpPr/>
          <p:nvPr/>
        </p:nvSpPr>
        <p:spPr>
          <a:xfrm>
            <a:off x="552450" y="3333750"/>
            <a:ext cx="11087100" cy="666750"/>
          </a:xfrm>
          <a:prstGeom prst="rect">
            <a:avLst/>
          </a:prstGeom>
          <a:solidFill>
            <a:srgbClr val="FFFFFF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20" name="" descr=""/>
          <p:cNvSpPr/>
          <p:nvPr/>
        </p:nvSpPr>
        <p:spPr>
          <a:xfrm>
            <a:off x="552450" y="3990975"/>
            <a:ext cx="11087100" cy="9525"/>
          </a:xfrm>
          <a:prstGeom prst="rect">
            <a:avLst/>
          </a:prstGeom>
          <a:solidFill>
            <a:srgbClr val="D2D7DE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21" name=""/>
          <p:cNvSpPr txBox="1"/>
          <p:nvPr/>
        </p:nvSpPr>
        <p:spPr>
          <a:xfrm>
            <a:off x="685800" y="3333750"/>
            <a:ext cx="3429000" cy="6667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4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200" spc="0" u="none" cap="none">
                <a:solidFill>
                  <a:srgbClr val="2B3038">
                    <a:alpha val="100000"/>
                  </a:srgbClr>
                </a:solidFill>
                <a:latin typeface="Georgia"/>
              </a:rPr>
              <a:t><![CDATA[Dividing]]></a:t>
            </a:r>
          </a:p>
        </p:txBody>
      </p:sp>
      <p:sp>
        <p:nvSpPr>
          <p:cNvPr id="22" name=""/>
          <p:cNvSpPr txBox="1"/>
          <p:nvPr/>
        </p:nvSpPr>
        <p:spPr>
          <a:xfrm>
            <a:off x="4381500" y="3333750"/>
            <a:ext cx="3429000" cy="6667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4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F2227">
                    <a:alpha val="100000"/>
                  </a:srgbClr>
                </a:solidFill>
                <a:latin typeface="Calibri"/>
              </a:rPr>
              <a:t><![CDATA[Subtract the indices]]></a:t>
            </a:r>
          </a:p>
        </p:txBody>
      </p:sp>
      <p:sp>
        <p:nvSpPr>
          <p:cNvPr id="23" name=""/>
          <p:cNvSpPr txBox="1"/>
          <p:nvPr/>
        </p:nvSpPr>
        <p:spPr>
          <a:xfrm>
            <a:off x="8077200" y="3333750"/>
            <a:ext cx="3429000" cy="6667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4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F2227">
                    <a:alpha val="100000"/>
                  </a:srgbClr>
                </a:solidFill>
                <a:latin typeface="Calibri"/>
              </a:rPr>
              <a:t><![CDATA[y⁸ ÷ y² = y⁶]]></a:t>
            </a:r>
          </a:p>
        </p:txBody>
      </p:sp>
      <p:sp>
        <p:nvSpPr>
          <p:cNvPr id="24" name="" descr=""/>
          <p:cNvSpPr/>
          <p:nvPr/>
        </p:nvSpPr>
        <p:spPr>
          <a:xfrm>
            <a:off x="552450" y="4000500"/>
            <a:ext cx="11087100" cy="666750"/>
          </a:xfrm>
          <a:prstGeom prst="rect">
            <a:avLst/>
          </a:prstGeom>
          <a:solidFill>
            <a:srgbClr val="F2F4F7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25" name="" descr=""/>
          <p:cNvSpPr/>
          <p:nvPr/>
        </p:nvSpPr>
        <p:spPr>
          <a:xfrm>
            <a:off x="552450" y="4657725"/>
            <a:ext cx="11087100" cy="9525"/>
          </a:xfrm>
          <a:prstGeom prst="rect">
            <a:avLst/>
          </a:prstGeom>
          <a:solidFill>
            <a:srgbClr val="D2D7DE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26" name=""/>
          <p:cNvSpPr txBox="1"/>
          <p:nvPr/>
        </p:nvSpPr>
        <p:spPr>
          <a:xfrm>
            <a:off x="685800" y="4000500"/>
            <a:ext cx="3429000" cy="6667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4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200" spc="0" u="none" cap="none">
                <a:solidFill>
                  <a:srgbClr val="2B3038">
                    <a:alpha val="100000"/>
                  </a:srgbClr>
                </a:solidFill>
                <a:latin typeface="Georgia"/>
              </a:rPr>
              <a:t><![CDATA[Power of a power]]></a:t>
            </a:r>
          </a:p>
        </p:txBody>
      </p:sp>
      <p:sp>
        <p:nvSpPr>
          <p:cNvPr id="27" name=""/>
          <p:cNvSpPr txBox="1"/>
          <p:nvPr/>
        </p:nvSpPr>
        <p:spPr>
          <a:xfrm>
            <a:off x="4381500" y="4000500"/>
            <a:ext cx="3429000" cy="6667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4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F2227">
                    <a:alpha val="100000"/>
                  </a:srgbClr>
                </a:solidFill>
                <a:latin typeface="Calibri"/>
              </a:rPr>
              <a:t><![CDATA[Multiply the indices]]></a:t>
            </a:r>
          </a:p>
        </p:txBody>
      </p:sp>
      <p:sp>
        <p:nvSpPr>
          <p:cNvPr id="28" name=""/>
          <p:cNvSpPr txBox="1"/>
          <p:nvPr/>
        </p:nvSpPr>
        <p:spPr>
          <a:xfrm>
            <a:off x="8077200" y="4000500"/>
            <a:ext cx="3429000" cy="6667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4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F2227">
                    <a:alpha val="100000"/>
                  </a:srgbClr>
                </a:solidFill>
                <a:latin typeface="Calibri"/>
              </a:rPr>
              <a:t><![CDATA[(z³)⁵ = z¹⁵]]></a:t>
            </a:r>
          </a:p>
        </p:txBody>
      </p:sp>
      <p:sp>
        <p:nvSpPr>
          <p:cNvPr id="29" name="" descr=""/>
          <p:cNvSpPr/>
          <p:nvPr/>
        </p:nvSpPr>
        <p:spPr>
          <a:xfrm>
            <a:off x="552450" y="4667250"/>
            <a:ext cx="11087100" cy="666750"/>
          </a:xfrm>
          <a:prstGeom prst="rect">
            <a:avLst/>
          </a:prstGeom>
          <a:solidFill>
            <a:srgbClr val="FFFFFF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30" name="" descr=""/>
          <p:cNvSpPr/>
          <p:nvPr/>
        </p:nvSpPr>
        <p:spPr>
          <a:xfrm>
            <a:off x="552450" y="5324475"/>
            <a:ext cx="11087100" cy="9525"/>
          </a:xfrm>
          <a:prstGeom prst="rect">
            <a:avLst/>
          </a:prstGeom>
          <a:solidFill>
            <a:srgbClr val="D2D7DE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31" name=""/>
          <p:cNvSpPr txBox="1"/>
          <p:nvPr/>
        </p:nvSpPr>
        <p:spPr>
          <a:xfrm>
            <a:off x="685800" y="4667250"/>
            <a:ext cx="3429000" cy="6667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4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200" spc="0" u="none" cap="none">
                <a:solidFill>
                  <a:srgbClr val="2B3038">
                    <a:alpha val="100000"/>
                  </a:srgbClr>
                </a:solidFill>
                <a:latin typeface="Georgia"/>
              </a:rPr>
              <a:t><![CDATA[Zero index]]></a:t>
            </a:r>
          </a:p>
        </p:txBody>
      </p:sp>
      <p:sp>
        <p:nvSpPr>
          <p:cNvPr id="32" name=""/>
          <p:cNvSpPr txBox="1"/>
          <p:nvPr/>
        </p:nvSpPr>
        <p:spPr>
          <a:xfrm>
            <a:off x="4381500" y="4667250"/>
            <a:ext cx="3429000" cy="6667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4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F2227">
                    <a:alpha val="100000"/>
                  </a:srgbClr>
                </a:solidFill>
                <a:latin typeface="Calibri"/>
              </a:rPr>
              <a:t><![CDATA[Anything (except 0) to the power 0 is 1]]></a:t>
            </a:r>
          </a:p>
        </p:txBody>
      </p:sp>
      <p:sp>
        <p:nvSpPr>
          <p:cNvPr id="33" name=""/>
          <p:cNvSpPr txBox="1"/>
          <p:nvPr/>
        </p:nvSpPr>
        <p:spPr>
          <a:xfrm>
            <a:off x="8077200" y="4667250"/>
            <a:ext cx="3429000" cy="6667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4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F2227">
                    <a:alpha val="100000"/>
                  </a:srgbClr>
                </a:solidFill>
                <a:latin typeface="Calibri"/>
              </a:rPr>
              <a:t><![CDATA[x⁰ = 1]]></a:t>
            </a:r>
          </a:p>
        </p:txBody>
      </p:sp>
      <p:sp>
        <p:nvSpPr>
          <p:cNvPr id="34" name="" descr=""/>
          <p:cNvSpPr/>
          <p:nvPr/>
        </p:nvSpPr>
        <p:spPr>
          <a:xfrm>
            <a:off x="552450" y="5334000"/>
            <a:ext cx="11087100" cy="666750"/>
          </a:xfrm>
          <a:prstGeom prst="rect">
            <a:avLst/>
          </a:prstGeom>
          <a:solidFill>
            <a:srgbClr val="F2F4F7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35" name="" descr=""/>
          <p:cNvSpPr/>
          <p:nvPr/>
        </p:nvSpPr>
        <p:spPr>
          <a:xfrm>
            <a:off x="552450" y="5991225"/>
            <a:ext cx="11087100" cy="9525"/>
          </a:xfrm>
          <a:prstGeom prst="rect">
            <a:avLst/>
          </a:prstGeom>
          <a:solidFill>
            <a:srgbClr val="D2D7DE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36" name=""/>
          <p:cNvSpPr txBox="1"/>
          <p:nvPr/>
        </p:nvSpPr>
        <p:spPr>
          <a:xfrm>
            <a:off x="685800" y="5334000"/>
            <a:ext cx="3429000" cy="6667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4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200" spc="0" u="none" cap="none">
                <a:solidFill>
                  <a:srgbClr val="2B3038">
                    <a:alpha val="100000"/>
                  </a:srgbClr>
                </a:solidFill>
                <a:latin typeface="Georgia"/>
              </a:rPr>
              <a:t><![CDATA[A letter on its own]]></a:t>
            </a:r>
          </a:p>
        </p:txBody>
      </p:sp>
      <p:sp>
        <p:nvSpPr>
          <p:cNvPr id="37" name=""/>
          <p:cNvSpPr txBox="1"/>
          <p:nvPr/>
        </p:nvSpPr>
        <p:spPr>
          <a:xfrm>
            <a:off x="4381500" y="5334000"/>
            <a:ext cx="3429000" cy="6667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4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F2227">
                    <a:alpha val="100000"/>
                  </a:srgbClr>
                </a:solidFill>
                <a:latin typeface="Calibri"/>
              </a:rPr>
              <a:t><![CDATA[Has an index of 1]]></a:t>
            </a:r>
          </a:p>
        </p:txBody>
      </p:sp>
      <p:sp>
        <p:nvSpPr>
          <p:cNvPr id="38" name=""/>
          <p:cNvSpPr txBox="1"/>
          <p:nvPr/>
        </p:nvSpPr>
        <p:spPr>
          <a:xfrm>
            <a:off x="8077200" y="5334000"/>
            <a:ext cx="3429000" cy="6667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4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F2227">
                    <a:alpha val="100000"/>
                  </a:srgbClr>
                </a:solidFill>
                <a:latin typeface="Calibri"/>
              </a:rPr>
              <a:t><![CDATA[x × x⁴ = x¹ × x⁴ = x⁵]]></a:t>
            </a:r>
          </a:p>
        </p:txBody>
      </p:sp>
      <p:sp>
        <p:nvSpPr>
          <p:cNvPr id="39" name=""/>
          <p:cNvSpPr txBox="1"/>
          <p:nvPr/>
        </p:nvSpPr>
        <p:spPr>
          <a:xfrm>
            <a:off x="4857750" y="6477000"/>
            <a:ext cx="24765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800" spc="0" u="none" cap="none">
                <a:solidFill>
                  <a:srgbClr val="6A7078">
                    <a:alpha val="100000"/>
                  </a:srgbClr>
                </a:solidFill>
                <a:latin typeface="Calibri"/>
              </a:rPr>
              <a:t><![CDATA[openrevise.com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-2009775" y="-2009775"/>
          <a:ext cx="14563725" cy="8496300"/>
          <a:chOff x="-2009775" y="-2009775"/>
          <a:chExt cx="14563725" cy="8496300"/>
        </a:xfrm>
      </p:grpSpPr>
      <p:sp>
        <p:nvSpPr>
          <p:cNvPr id="2" name="" descr=""/>
          <p:cNvSpPr/>
          <p:nvPr/>
        </p:nvSpPr>
        <p:spPr>
          <a:xfrm>
            <a:off x="9810750" y="-2009775"/>
            <a:ext cx="4752975" cy="4752975"/>
          </a:xfrm>
          <a:prstGeom prst="ellipse">
            <a:avLst/>
          </a:prstGeom>
          <a:noFill/>
          <a:ln w="19050">
            <a:solidFill>
              <a:srgbClr val="C3D6E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3" name="" descr=""/>
          <p:cNvSpPr/>
          <p:nvPr/>
        </p:nvSpPr>
        <p:spPr>
          <a:xfrm>
            <a:off x="-2009775" y="4476750"/>
            <a:ext cx="4019550" cy="4019550"/>
          </a:xfrm>
          <a:prstGeom prst="ellipse">
            <a:avLst/>
          </a:prstGeom>
          <a:noFill/>
          <a:ln w="19050">
            <a:solidFill>
              <a:srgbClr val="C3D6E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/>
          <p:cNvSpPr txBox="1"/>
          <p:nvPr/>
        </p:nvSpPr>
        <p:spPr>
          <a:xfrm>
            <a:off x="552450" y="295275"/>
            <a:ext cx="110871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000" spc="150" u="none" cap="none">
                <a:solidFill>
                  <a:srgbClr val="3D7FD6">
                    <a:alpha val="100000"/>
                  </a:srgbClr>
                </a:solidFill>
                <a:latin typeface="Calibri"/>
              </a:rPr>
              <a:t><![CDATA[EDEXCEL GCSE MATHS  ·  FOUNDATION & HIGHER]]></a:t>
            </a:r>
          </a:p>
        </p:txBody>
      </p:sp>
      <p:pic>
        <p:nvPicPr>
          <p:cNvPr id="5" name="" descr="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52450" y="914400"/>
            <a:ext cx="571500" cy="571500"/>
          </a:xfrm>
          <a:prstGeom prst="rect">
            <a:avLst/>
          </a:prstGeom>
          <a:noFill/>
        </p:spPr>
      </p:pic>
      <p:sp>
        <p:nvSpPr>
          <p:cNvPr id="6" name=""/>
          <p:cNvSpPr txBox="1"/>
          <p:nvPr/>
        </p:nvSpPr>
        <p:spPr>
          <a:xfrm>
            <a:off x="1295400" y="866775"/>
            <a:ext cx="10344150" cy="657225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600" spc="0" u="none" cap="none">
                <a:solidFill>
                  <a:srgbClr val="2B3038">
                    <a:alpha val="100000"/>
                  </a:srgbClr>
                </a:solidFill>
                <a:latin typeface="Georgia"/>
              </a:rPr>
              <a:t><![CDATA[Multiplying Terms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52450" y="6477000"/>
            <a:ext cx="43053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6A7078">
                    <a:alpha val="100000"/>
                  </a:srgbClr>
                </a:solidFill>
                <a:latin typeface="Calibri"/>
              </a:rPr>
              <a:t><![CDATA[Algebra]]></a:t>
            </a:r>
          </a:p>
        </p:txBody>
      </p:sp>
      <p:sp>
        <p:nvSpPr>
          <p:cNvPr id="8" name=""/>
          <p:cNvSpPr txBox="1"/>
          <p:nvPr/>
        </p:nvSpPr>
        <p:spPr>
          <a:xfrm>
            <a:off x="7981950" y="6477000"/>
            <a:ext cx="36576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6A7078">
                    <a:alpha val="100000"/>
                  </a:srgbClr>
                </a:solidFill>
                <a:latin typeface="Calibri"/>
              </a:rPr>
              <a:t><![CDATA[Lesson 1 of 7]]></a:t>
            </a:r>
          </a:p>
        </p:txBody>
      </p:sp>
      <p:sp>
        <p:nvSpPr>
          <p:cNvPr id="9" name="" descr=""/>
          <p:cNvSpPr/>
          <p:nvPr/>
        </p:nvSpPr>
        <p:spPr>
          <a:xfrm>
            <a:off x="552450" y="1905000"/>
            <a:ext cx="11087100" cy="723900"/>
          </a:xfrm>
          <a:prstGeom prst="roundRect">
            <a:avLst/>
          </a:prstGeom>
          <a:solidFill>
            <a:srgbClr val="F2F4F7">
              <a:alpha val="100000"/>
            </a:srgbClr>
          </a:solidFill>
          <a:ln w="9525">
            <a:solidFill>
              <a:srgbClr val="D2D7D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0" name="" descr=""/>
          <p:cNvSpPr/>
          <p:nvPr/>
        </p:nvSpPr>
        <p:spPr>
          <a:xfrm>
            <a:off x="552450" y="1905000"/>
            <a:ext cx="57150" cy="723900"/>
          </a:xfrm>
          <a:prstGeom prst="rect">
            <a:avLst/>
          </a:prstGeom>
          <a:solidFill>
            <a:srgbClr val="3D7FD6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1" name=""/>
          <p:cNvSpPr txBox="1"/>
          <p:nvPr/>
        </p:nvSpPr>
        <p:spPr>
          <a:xfrm>
            <a:off x="800100" y="2038350"/>
            <a:ext cx="10591800" cy="4572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500" spc="0" u="none" cap="none">
                <a:solidFill>
                  <a:srgbClr val="1F2227">
                    <a:alpha val="100000"/>
                  </a:srgbClr>
                </a:solidFill>
                <a:latin typeface="Calibri"/>
              </a:rPr>
              <a:t><![CDATA[Simplify 3x²y⁴ × 5x³y]]></a:t>
            </a:r>
          </a:p>
        </p:txBody>
      </p:sp>
      <p:sp>
        <p:nvSpPr>
          <p:cNvPr id="12" name="" descr=""/>
          <p:cNvSpPr/>
          <p:nvPr/>
        </p:nvSpPr>
        <p:spPr>
          <a:xfrm>
            <a:off x="552450" y="2952750"/>
            <a:ext cx="304800" cy="304800"/>
          </a:xfrm>
          <a:prstGeom prst="ellipse">
            <a:avLst/>
          </a:prstGeom>
          <a:solidFill>
            <a:srgbClr val="3D7FD6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3" name=""/>
          <p:cNvSpPr txBox="1"/>
          <p:nvPr/>
        </p:nvSpPr>
        <p:spPr>
          <a:xfrm>
            <a:off x="552450" y="2981325"/>
            <a:ext cx="304800" cy="2476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300" spc="0" u="none" cap="none">
                <a:solidFill>
                  <a:srgbClr val="FFFFFF">
                    <a:alpha val="100000"/>
                  </a:srgbClr>
                </a:solidFill>
                <a:latin typeface="Georgia"/>
              </a:rPr>
              <a:t><![CDATA[1]]></a:t>
            </a:r>
          </a:p>
        </p:txBody>
      </p:sp>
      <p:sp>
        <p:nvSpPr>
          <p:cNvPr id="14" name=""/>
          <p:cNvSpPr txBox="1"/>
          <p:nvPr/>
        </p:nvSpPr>
        <p:spPr>
          <a:xfrm>
            <a:off x="1066800" y="2809875"/>
            <a:ext cx="3714750" cy="5905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6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400" spc="0" u="none" cap="none">
                <a:solidFill>
                  <a:srgbClr val="2B3038">
                    <a:alpha val="100000"/>
                  </a:srgbClr>
                </a:solidFill>
                <a:latin typeface="Georgia"/>
              </a:rPr>
              <a:t><![CDATA[Multiply the numbers]]></a:t>
            </a:r>
          </a:p>
        </p:txBody>
      </p:sp>
      <p:sp>
        <p:nvSpPr>
          <p:cNvPr id="15" name=""/>
          <p:cNvSpPr txBox="1"/>
          <p:nvPr/>
        </p:nvSpPr>
        <p:spPr>
          <a:xfrm>
            <a:off x="4933950" y="2809875"/>
            <a:ext cx="6705600" cy="5905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6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500" spc="0" u="none" cap="none">
                <a:solidFill>
                  <a:srgbClr val="1F2227">
                    <a:alpha val="100000"/>
                  </a:srgbClr>
                </a:solidFill>
                <a:latin typeface="Calibri"/>
              </a:rPr>
              <a:t><![CDATA[3 × 5 = 15]]></a:t>
            </a:r>
          </a:p>
        </p:txBody>
      </p:sp>
      <p:sp>
        <p:nvSpPr>
          <p:cNvPr id="16" name="" descr=""/>
          <p:cNvSpPr/>
          <p:nvPr/>
        </p:nvSpPr>
        <p:spPr>
          <a:xfrm>
            <a:off x="552450" y="3638550"/>
            <a:ext cx="304800" cy="304800"/>
          </a:xfrm>
          <a:prstGeom prst="ellipse">
            <a:avLst/>
          </a:prstGeom>
          <a:solidFill>
            <a:srgbClr val="3D7FD6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7" name=""/>
          <p:cNvSpPr txBox="1"/>
          <p:nvPr/>
        </p:nvSpPr>
        <p:spPr>
          <a:xfrm>
            <a:off x="552450" y="3667125"/>
            <a:ext cx="304800" cy="2476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300" spc="0" u="none" cap="none">
                <a:solidFill>
                  <a:srgbClr val="FFFFFF">
                    <a:alpha val="100000"/>
                  </a:srgbClr>
                </a:solidFill>
                <a:latin typeface="Georgia"/>
              </a:rPr>
              <a:t><![CDATA[2]]></a:t>
            </a:r>
          </a:p>
        </p:txBody>
      </p:sp>
      <p:sp>
        <p:nvSpPr>
          <p:cNvPr id="18" name=""/>
          <p:cNvSpPr txBox="1"/>
          <p:nvPr/>
        </p:nvSpPr>
        <p:spPr>
          <a:xfrm>
            <a:off x="1066800" y="3495675"/>
            <a:ext cx="3714750" cy="5905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6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400" spc="0" u="none" cap="none">
                <a:solidFill>
                  <a:srgbClr val="2B3038">
                    <a:alpha val="100000"/>
                  </a:srgbClr>
                </a:solidFill>
                <a:latin typeface="Georgia"/>
              </a:rPr>
              <a:t><![CDATA[Multiply the x terms: add the indices]]></a:t>
            </a:r>
          </a:p>
        </p:txBody>
      </p:sp>
      <p:sp>
        <p:nvSpPr>
          <p:cNvPr id="19" name=""/>
          <p:cNvSpPr txBox="1"/>
          <p:nvPr/>
        </p:nvSpPr>
        <p:spPr>
          <a:xfrm>
            <a:off x="4933950" y="3495675"/>
            <a:ext cx="6705600" cy="5905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6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500" spc="0" u="none" cap="none">
                <a:solidFill>
                  <a:srgbClr val="1F2227">
                    <a:alpha val="100000"/>
                  </a:srgbClr>
                </a:solidFill>
                <a:latin typeface="Calibri"/>
              </a:rPr>
              <a:t><![CDATA[x² × x³ = x⁵]]></a:t>
            </a:r>
          </a:p>
        </p:txBody>
      </p:sp>
      <p:sp>
        <p:nvSpPr>
          <p:cNvPr id="20" name="" descr=""/>
          <p:cNvSpPr/>
          <p:nvPr/>
        </p:nvSpPr>
        <p:spPr>
          <a:xfrm>
            <a:off x="552450" y="4324350"/>
            <a:ext cx="304800" cy="304800"/>
          </a:xfrm>
          <a:prstGeom prst="ellipse">
            <a:avLst/>
          </a:prstGeom>
          <a:solidFill>
            <a:srgbClr val="3D7FD6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21" name=""/>
          <p:cNvSpPr txBox="1"/>
          <p:nvPr/>
        </p:nvSpPr>
        <p:spPr>
          <a:xfrm>
            <a:off x="552450" y="4352925"/>
            <a:ext cx="304800" cy="2476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300" spc="0" u="none" cap="none">
                <a:solidFill>
                  <a:srgbClr val="FFFFFF">
                    <a:alpha val="100000"/>
                  </a:srgbClr>
                </a:solidFill>
                <a:latin typeface="Georgia"/>
              </a:rPr>
              <a:t><![CDATA[3]]></a:t>
            </a:r>
          </a:p>
        </p:txBody>
      </p:sp>
      <p:sp>
        <p:nvSpPr>
          <p:cNvPr id="22" name=""/>
          <p:cNvSpPr txBox="1"/>
          <p:nvPr/>
        </p:nvSpPr>
        <p:spPr>
          <a:xfrm>
            <a:off x="1066800" y="4181475"/>
            <a:ext cx="3714750" cy="5905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6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400" spc="0" u="none" cap="none">
                <a:solidFill>
                  <a:srgbClr val="2B3038">
                    <a:alpha val="100000"/>
                  </a:srgbClr>
                </a:solidFill>
                <a:latin typeface="Georgia"/>
              </a:rPr>
              <a:t><![CDATA[Multiply the y terms: y is y¹]]></a:t>
            </a:r>
          </a:p>
        </p:txBody>
      </p:sp>
      <p:sp>
        <p:nvSpPr>
          <p:cNvPr id="23" name=""/>
          <p:cNvSpPr txBox="1"/>
          <p:nvPr/>
        </p:nvSpPr>
        <p:spPr>
          <a:xfrm>
            <a:off x="4933950" y="4181475"/>
            <a:ext cx="6705600" cy="5905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6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500" spc="0" u="none" cap="none">
                <a:solidFill>
                  <a:srgbClr val="1F2227">
                    <a:alpha val="100000"/>
                  </a:srgbClr>
                </a:solidFill>
                <a:latin typeface="Calibri"/>
              </a:rPr>
              <a:t><![CDATA[y⁴ × y¹ = y⁵]]></a:t>
            </a:r>
          </a:p>
        </p:txBody>
      </p:sp>
      <p:sp>
        <p:nvSpPr>
          <p:cNvPr id="24" name="" descr=""/>
          <p:cNvSpPr/>
          <p:nvPr/>
        </p:nvSpPr>
        <p:spPr>
          <a:xfrm>
            <a:off x="552450" y="5010150"/>
            <a:ext cx="304800" cy="304800"/>
          </a:xfrm>
          <a:prstGeom prst="ellipse">
            <a:avLst/>
          </a:prstGeom>
          <a:solidFill>
            <a:srgbClr val="3D7FD6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25" name=""/>
          <p:cNvSpPr txBox="1"/>
          <p:nvPr/>
        </p:nvSpPr>
        <p:spPr>
          <a:xfrm>
            <a:off x="552450" y="5038725"/>
            <a:ext cx="304800" cy="2476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300" spc="0" u="none" cap="none">
                <a:solidFill>
                  <a:srgbClr val="FFFFFF">
                    <a:alpha val="100000"/>
                  </a:srgbClr>
                </a:solidFill>
                <a:latin typeface="Georgia"/>
              </a:rPr>
              <a:t><![CDATA[4]]></a:t>
            </a:r>
          </a:p>
        </p:txBody>
      </p:sp>
      <p:sp>
        <p:nvSpPr>
          <p:cNvPr id="26" name=""/>
          <p:cNvSpPr txBox="1"/>
          <p:nvPr/>
        </p:nvSpPr>
        <p:spPr>
          <a:xfrm>
            <a:off x="1066800" y="4867275"/>
            <a:ext cx="3714750" cy="5905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6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400" spc="0" u="none" cap="none">
                <a:solidFill>
                  <a:srgbClr val="2B3038">
                    <a:alpha val="100000"/>
                  </a:srgbClr>
                </a:solidFill>
                <a:latin typeface="Georgia"/>
              </a:rPr>
              <a:t><![CDATA[Put them together]]></a:t>
            </a:r>
          </a:p>
        </p:txBody>
      </p:sp>
      <p:sp>
        <p:nvSpPr>
          <p:cNvPr id="27" name=""/>
          <p:cNvSpPr txBox="1"/>
          <p:nvPr/>
        </p:nvSpPr>
        <p:spPr>
          <a:xfrm>
            <a:off x="4933950" y="4867275"/>
            <a:ext cx="6705600" cy="5905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6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500" spc="0" u="none" cap="none">
                <a:solidFill>
                  <a:srgbClr val="1F2227">
                    <a:alpha val="100000"/>
                  </a:srgbClr>
                </a:solidFill>
                <a:latin typeface="Calibri"/>
              </a:rPr>
              <a:t><![CDATA[15x⁵y⁵]]></a:t>
            </a:r>
          </a:p>
        </p:txBody>
      </p:sp>
      <p:sp>
        <p:nvSpPr>
          <p:cNvPr id="28" name="" descr=""/>
          <p:cNvSpPr/>
          <p:nvPr/>
        </p:nvSpPr>
        <p:spPr>
          <a:xfrm>
            <a:off x="552450" y="5581650"/>
            <a:ext cx="11087100" cy="704850"/>
          </a:xfrm>
          <a:prstGeom prst="roundRect">
            <a:avLst/>
          </a:prstGeom>
          <a:solidFill>
            <a:srgbClr val="2B303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29" name=""/>
          <p:cNvSpPr txBox="1"/>
          <p:nvPr/>
        </p:nvSpPr>
        <p:spPr>
          <a:xfrm>
            <a:off x="781050" y="5695950"/>
            <a:ext cx="28575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100" spc="150" u="none" cap="none">
                <a:solidFill>
                  <a:srgbClr val="81ACE4">
                    <a:alpha val="100000"/>
                  </a:srgbClr>
                </a:solidFill>
                <a:latin typeface="Calibri"/>
              </a:rPr>
              <a:t><![CDATA[ANSWER]]></a:t>
            </a:r>
          </a:p>
        </p:txBody>
      </p:sp>
      <p:sp>
        <p:nvSpPr>
          <p:cNvPr id="30" name=""/>
          <p:cNvSpPr txBox="1"/>
          <p:nvPr/>
        </p:nvSpPr>
        <p:spPr>
          <a:xfrm>
            <a:off x="781050" y="5905500"/>
            <a:ext cx="10629900" cy="304800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800" spc="0" u="none" cap="none">
                <a:solidFill>
                  <a:srgbClr val="FFFFFF">
                    <a:alpha val="100000"/>
                  </a:srgbClr>
                </a:solidFill>
                <a:latin typeface="Georgia"/>
              </a:rPr>
              <a:t><![CDATA[15x⁵y⁵]]></a:t>
            </a:r>
          </a:p>
        </p:txBody>
      </p:sp>
      <p:sp>
        <p:nvSpPr>
          <p:cNvPr id="31" name=""/>
          <p:cNvSpPr txBox="1"/>
          <p:nvPr/>
        </p:nvSpPr>
        <p:spPr>
          <a:xfrm>
            <a:off x="4857750" y="6477000"/>
            <a:ext cx="24765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800" spc="0" u="none" cap="none">
                <a:solidFill>
                  <a:srgbClr val="6A7078">
                    <a:alpha val="100000"/>
                  </a:srgbClr>
                </a:solidFill>
                <a:latin typeface="Calibri"/>
              </a:rPr>
              <a:t><![CDATA[openrevise.com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-2009775" y="-2009775"/>
          <a:ext cx="14563725" cy="8496300"/>
          <a:chOff x="-2009775" y="-2009775"/>
          <a:chExt cx="14563725" cy="8496300"/>
        </a:xfrm>
      </p:grpSpPr>
      <p:sp>
        <p:nvSpPr>
          <p:cNvPr id="2" name="" descr=""/>
          <p:cNvSpPr/>
          <p:nvPr/>
        </p:nvSpPr>
        <p:spPr>
          <a:xfrm>
            <a:off x="9810750" y="-2009775"/>
            <a:ext cx="4752975" cy="4752975"/>
          </a:xfrm>
          <a:prstGeom prst="ellipse">
            <a:avLst/>
          </a:prstGeom>
          <a:noFill/>
          <a:ln w="19050">
            <a:solidFill>
              <a:srgbClr val="C3D6E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3" name="" descr=""/>
          <p:cNvSpPr/>
          <p:nvPr/>
        </p:nvSpPr>
        <p:spPr>
          <a:xfrm>
            <a:off x="-2009775" y="4476750"/>
            <a:ext cx="4019550" cy="4019550"/>
          </a:xfrm>
          <a:prstGeom prst="ellipse">
            <a:avLst/>
          </a:prstGeom>
          <a:noFill/>
          <a:ln w="19050">
            <a:solidFill>
              <a:srgbClr val="C3D6E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/>
          <p:cNvSpPr txBox="1"/>
          <p:nvPr/>
        </p:nvSpPr>
        <p:spPr>
          <a:xfrm>
            <a:off x="552450" y="295275"/>
            <a:ext cx="110871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000" spc="150" u="none" cap="none">
                <a:solidFill>
                  <a:srgbClr val="3D7FD6">
                    <a:alpha val="100000"/>
                  </a:srgbClr>
                </a:solidFill>
                <a:latin typeface="Calibri"/>
              </a:rPr>
              <a:t><![CDATA[EDEXCEL GCSE MATHS  ·  FOUNDATION & HIGHER]]></a:t>
            </a:r>
          </a:p>
        </p:txBody>
      </p:sp>
      <p:pic>
        <p:nvPicPr>
          <p:cNvPr id="5" name="" descr="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52450" y="914400"/>
            <a:ext cx="571500" cy="571500"/>
          </a:xfrm>
          <a:prstGeom prst="rect">
            <a:avLst/>
          </a:prstGeom>
          <a:noFill/>
        </p:spPr>
      </p:pic>
      <p:sp>
        <p:nvSpPr>
          <p:cNvPr id="6" name=""/>
          <p:cNvSpPr txBox="1"/>
          <p:nvPr/>
        </p:nvSpPr>
        <p:spPr>
          <a:xfrm>
            <a:off x="1295400" y="866775"/>
            <a:ext cx="10344150" cy="657225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600" spc="0" u="none" cap="none">
                <a:solidFill>
                  <a:srgbClr val="2B3038">
                    <a:alpha val="100000"/>
                  </a:srgbClr>
                </a:solidFill>
                <a:latin typeface="Georgia"/>
              </a:rPr>
              <a:t><![CDATA[Dividing Terms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52450" y="6477000"/>
            <a:ext cx="43053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6A7078">
                    <a:alpha val="100000"/>
                  </a:srgbClr>
                </a:solidFill>
                <a:latin typeface="Calibri"/>
              </a:rPr>
              <a:t><![CDATA[Algebra]]></a:t>
            </a:r>
          </a:p>
        </p:txBody>
      </p:sp>
      <p:sp>
        <p:nvSpPr>
          <p:cNvPr id="8" name=""/>
          <p:cNvSpPr txBox="1"/>
          <p:nvPr/>
        </p:nvSpPr>
        <p:spPr>
          <a:xfrm>
            <a:off x="7981950" y="6477000"/>
            <a:ext cx="36576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6A7078">
                    <a:alpha val="100000"/>
                  </a:srgbClr>
                </a:solidFill>
                <a:latin typeface="Calibri"/>
              </a:rPr>
              <a:t><![CDATA[Lesson 1 of 7]]></a:t>
            </a:r>
          </a:p>
        </p:txBody>
      </p:sp>
      <p:sp>
        <p:nvSpPr>
          <p:cNvPr id="9" name="" descr=""/>
          <p:cNvSpPr/>
          <p:nvPr/>
        </p:nvSpPr>
        <p:spPr>
          <a:xfrm>
            <a:off x="552450" y="1905000"/>
            <a:ext cx="11087100" cy="723900"/>
          </a:xfrm>
          <a:prstGeom prst="roundRect">
            <a:avLst/>
          </a:prstGeom>
          <a:solidFill>
            <a:srgbClr val="F2F4F7">
              <a:alpha val="100000"/>
            </a:srgbClr>
          </a:solidFill>
          <a:ln w="9525">
            <a:solidFill>
              <a:srgbClr val="D2D7D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0" name="" descr=""/>
          <p:cNvSpPr/>
          <p:nvPr/>
        </p:nvSpPr>
        <p:spPr>
          <a:xfrm>
            <a:off x="552450" y="1905000"/>
            <a:ext cx="57150" cy="723900"/>
          </a:xfrm>
          <a:prstGeom prst="rect">
            <a:avLst/>
          </a:prstGeom>
          <a:solidFill>
            <a:srgbClr val="3D7FD6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1" name=""/>
          <p:cNvSpPr txBox="1"/>
          <p:nvPr/>
        </p:nvSpPr>
        <p:spPr>
          <a:xfrm>
            <a:off x="800100" y="2038350"/>
            <a:ext cx="10591800" cy="4572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500" spc="0" u="none" cap="none">
                <a:solidFill>
                  <a:srgbClr val="1F2227">
                    <a:alpha val="100000"/>
                  </a:srgbClr>
                </a:solidFill>
                <a:latin typeface="Calibri"/>
              </a:rPr>
              <a:t><![CDATA[Simplify 24a⁷b³ ÷ 8a²b³]]></a:t>
            </a:r>
          </a:p>
        </p:txBody>
      </p:sp>
      <p:sp>
        <p:nvSpPr>
          <p:cNvPr id="12" name="" descr=""/>
          <p:cNvSpPr/>
          <p:nvPr/>
        </p:nvSpPr>
        <p:spPr>
          <a:xfrm>
            <a:off x="552450" y="2952750"/>
            <a:ext cx="304800" cy="304800"/>
          </a:xfrm>
          <a:prstGeom prst="ellipse">
            <a:avLst/>
          </a:prstGeom>
          <a:solidFill>
            <a:srgbClr val="3D7FD6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3" name=""/>
          <p:cNvSpPr txBox="1"/>
          <p:nvPr/>
        </p:nvSpPr>
        <p:spPr>
          <a:xfrm>
            <a:off x="552450" y="2981325"/>
            <a:ext cx="304800" cy="2476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300" spc="0" u="none" cap="none">
                <a:solidFill>
                  <a:srgbClr val="FFFFFF">
                    <a:alpha val="100000"/>
                  </a:srgbClr>
                </a:solidFill>
                <a:latin typeface="Georgia"/>
              </a:rPr>
              <a:t><![CDATA[1]]></a:t>
            </a:r>
          </a:p>
        </p:txBody>
      </p:sp>
      <p:sp>
        <p:nvSpPr>
          <p:cNvPr id="14" name=""/>
          <p:cNvSpPr txBox="1"/>
          <p:nvPr/>
        </p:nvSpPr>
        <p:spPr>
          <a:xfrm>
            <a:off x="1066800" y="2809875"/>
            <a:ext cx="3714750" cy="5905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6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400" spc="0" u="none" cap="none">
                <a:solidFill>
                  <a:srgbClr val="2B3038">
                    <a:alpha val="100000"/>
                  </a:srgbClr>
                </a:solidFill>
                <a:latin typeface="Georgia"/>
              </a:rPr>
              <a:t><![CDATA[Divide the numbers]]></a:t>
            </a:r>
          </a:p>
        </p:txBody>
      </p:sp>
      <p:sp>
        <p:nvSpPr>
          <p:cNvPr id="15" name=""/>
          <p:cNvSpPr txBox="1"/>
          <p:nvPr/>
        </p:nvSpPr>
        <p:spPr>
          <a:xfrm>
            <a:off x="4933950" y="2809875"/>
            <a:ext cx="6705600" cy="5905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6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500" spc="0" u="none" cap="none">
                <a:solidFill>
                  <a:srgbClr val="1F2227">
                    <a:alpha val="100000"/>
                  </a:srgbClr>
                </a:solidFill>
                <a:latin typeface="Calibri"/>
              </a:rPr>
              <a:t><![CDATA[24 ÷ 8 = 3]]></a:t>
            </a:r>
          </a:p>
        </p:txBody>
      </p:sp>
      <p:sp>
        <p:nvSpPr>
          <p:cNvPr id="16" name="" descr=""/>
          <p:cNvSpPr/>
          <p:nvPr/>
        </p:nvSpPr>
        <p:spPr>
          <a:xfrm>
            <a:off x="552450" y="3638550"/>
            <a:ext cx="304800" cy="304800"/>
          </a:xfrm>
          <a:prstGeom prst="ellipse">
            <a:avLst/>
          </a:prstGeom>
          <a:solidFill>
            <a:srgbClr val="3D7FD6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7" name=""/>
          <p:cNvSpPr txBox="1"/>
          <p:nvPr/>
        </p:nvSpPr>
        <p:spPr>
          <a:xfrm>
            <a:off x="552450" y="3667125"/>
            <a:ext cx="304800" cy="2476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300" spc="0" u="none" cap="none">
                <a:solidFill>
                  <a:srgbClr val="FFFFFF">
                    <a:alpha val="100000"/>
                  </a:srgbClr>
                </a:solidFill>
                <a:latin typeface="Georgia"/>
              </a:rPr>
              <a:t><![CDATA[2]]></a:t>
            </a:r>
          </a:p>
        </p:txBody>
      </p:sp>
      <p:sp>
        <p:nvSpPr>
          <p:cNvPr id="18" name=""/>
          <p:cNvSpPr txBox="1"/>
          <p:nvPr/>
        </p:nvSpPr>
        <p:spPr>
          <a:xfrm>
            <a:off x="1066800" y="3495675"/>
            <a:ext cx="3714750" cy="5905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6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400" spc="0" u="none" cap="none">
                <a:solidFill>
                  <a:srgbClr val="2B3038">
                    <a:alpha val="100000"/>
                  </a:srgbClr>
                </a:solidFill>
                <a:latin typeface="Georgia"/>
              </a:rPr>
              <a:t><![CDATA[Divide the a terms: subtract the indices]]></a:t>
            </a:r>
          </a:p>
        </p:txBody>
      </p:sp>
      <p:sp>
        <p:nvSpPr>
          <p:cNvPr id="19" name=""/>
          <p:cNvSpPr txBox="1"/>
          <p:nvPr/>
        </p:nvSpPr>
        <p:spPr>
          <a:xfrm>
            <a:off x="4933950" y="3495675"/>
            <a:ext cx="6705600" cy="5905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6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500" spc="0" u="none" cap="none">
                <a:solidFill>
                  <a:srgbClr val="1F2227">
                    <a:alpha val="100000"/>
                  </a:srgbClr>
                </a:solidFill>
                <a:latin typeface="Calibri"/>
              </a:rPr>
              <a:t><![CDATA[a⁷ ÷ a² = a⁵]]></a:t>
            </a:r>
          </a:p>
        </p:txBody>
      </p:sp>
      <p:sp>
        <p:nvSpPr>
          <p:cNvPr id="20" name="" descr=""/>
          <p:cNvSpPr/>
          <p:nvPr/>
        </p:nvSpPr>
        <p:spPr>
          <a:xfrm>
            <a:off x="552450" y="4324350"/>
            <a:ext cx="304800" cy="304800"/>
          </a:xfrm>
          <a:prstGeom prst="ellipse">
            <a:avLst/>
          </a:prstGeom>
          <a:solidFill>
            <a:srgbClr val="3D7FD6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21" name=""/>
          <p:cNvSpPr txBox="1"/>
          <p:nvPr/>
        </p:nvSpPr>
        <p:spPr>
          <a:xfrm>
            <a:off x="552450" y="4352925"/>
            <a:ext cx="304800" cy="2476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300" spc="0" u="none" cap="none">
                <a:solidFill>
                  <a:srgbClr val="FFFFFF">
                    <a:alpha val="100000"/>
                  </a:srgbClr>
                </a:solidFill>
                <a:latin typeface="Georgia"/>
              </a:rPr>
              <a:t><![CDATA[3]]></a:t>
            </a:r>
          </a:p>
        </p:txBody>
      </p:sp>
      <p:sp>
        <p:nvSpPr>
          <p:cNvPr id="22" name=""/>
          <p:cNvSpPr txBox="1"/>
          <p:nvPr/>
        </p:nvSpPr>
        <p:spPr>
          <a:xfrm>
            <a:off x="1066800" y="4181475"/>
            <a:ext cx="3714750" cy="5905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6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400" spc="0" u="none" cap="none">
                <a:solidFill>
                  <a:srgbClr val="2B3038">
                    <a:alpha val="100000"/>
                  </a:srgbClr>
                </a:solidFill>
                <a:latin typeface="Georgia"/>
              </a:rPr>
              <a:t><![CDATA[Divide the b terms]]></a:t>
            </a:r>
          </a:p>
        </p:txBody>
      </p:sp>
      <p:sp>
        <p:nvSpPr>
          <p:cNvPr id="23" name=""/>
          <p:cNvSpPr txBox="1"/>
          <p:nvPr/>
        </p:nvSpPr>
        <p:spPr>
          <a:xfrm>
            <a:off x="4933950" y="4181475"/>
            <a:ext cx="6705600" cy="5905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6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500" spc="0" u="none" cap="none">
                <a:solidFill>
                  <a:srgbClr val="1F2227">
                    <a:alpha val="100000"/>
                  </a:srgbClr>
                </a:solidFill>
                <a:latin typeface="Calibri"/>
              </a:rPr>
              <a:t><![CDATA[b³ ÷ b³ = b⁰ = 1]]></a:t>
            </a:r>
          </a:p>
        </p:txBody>
      </p:sp>
      <p:sp>
        <p:nvSpPr>
          <p:cNvPr id="24" name="" descr=""/>
          <p:cNvSpPr/>
          <p:nvPr/>
        </p:nvSpPr>
        <p:spPr>
          <a:xfrm>
            <a:off x="552450" y="5010150"/>
            <a:ext cx="304800" cy="304800"/>
          </a:xfrm>
          <a:prstGeom prst="ellipse">
            <a:avLst/>
          </a:prstGeom>
          <a:solidFill>
            <a:srgbClr val="3D7FD6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25" name=""/>
          <p:cNvSpPr txBox="1"/>
          <p:nvPr/>
        </p:nvSpPr>
        <p:spPr>
          <a:xfrm>
            <a:off x="552450" y="5038725"/>
            <a:ext cx="304800" cy="2476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300" spc="0" u="none" cap="none">
                <a:solidFill>
                  <a:srgbClr val="FFFFFF">
                    <a:alpha val="100000"/>
                  </a:srgbClr>
                </a:solidFill>
                <a:latin typeface="Georgia"/>
              </a:rPr>
              <a:t><![CDATA[4]]></a:t>
            </a:r>
          </a:p>
        </p:txBody>
      </p:sp>
      <p:sp>
        <p:nvSpPr>
          <p:cNvPr id="26" name=""/>
          <p:cNvSpPr txBox="1"/>
          <p:nvPr/>
        </p:nvSpPr>
        <p:spPr>
          <a:xfrm>
            <a:off x="1066800" y="4867275"/>
            <a:ext cx="3714750" cy="5905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6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400" spc="0" u="none" cap="none">
                <a:solidFill>
                  <a:srgbClr val="2B3038">
                    <a:alpha val="100000"/>
                  </a:srgbClr>
                </a:solidFill>
                <a:latin typeface="Georgia"/>
              </a:rPr>
              <a:t><![CDATA[Put them together]]></a:t>
            </a:r>
          </a:p>
        </p:txBody>
      </p:sp>
      <p:sp>
        <p:nvSpPr>
          <p:cNvPr id="27" name=""/>
          <p:cNvSpPr txBox="1"/>
          <p:nvPr/>
        </p:nvSpPr>
        <p:spPr>
          <a:xfrm>
            <a:off x="4933950" y="4867275"/>
            <a:ext cx="6705600" cy="5905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6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500" spc="0" u="none" cap="none">
                <a:solidFill>
                  <a:srgbClr val="1F2227">
                    <a:alpha val="100000"/>
                  </a:srgbClr>
                </a:solidFill>
                <a:latin typeface="Calibri"/>
              </a:rPr>
              <a:t><![CDATA[3 × a⁵ × 1]]></a:t>
            </a:r>
          </a:p>
        </p:txBody>
      </p:sp>
      <p:sp>
        <p:nvSpPr>
          <p:cNvPr id="28" name="" descr=""/>
          <p:cNvSpPr/>
          <p:nvPr/>
        </p:nvSpPr>
        <p:spPr>
          <a:xfrm>
            <a:off x="552450" y="5581650"/>
            <a:ext cx="11087100" cy="704850"/>
          </a:xfrm>
          <a:prstGeom prst="roundRect">
            <a:avLst/>
          </a:prstGeom>
          <a:solidFill>
            <a:srgbClr val="2B303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29" name=""/>
          <p:cNvSpPr txBox="1"/>
          <p:nvPr/>
        </p:nvSpPr>
        <p:spPr>
          <a:xfrm>
            <a:off x="781050" y="5695950"/>
            <a:ext cx="28575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100" spc="150" u="none" cap="none">
                <a:solidFill>
                  <a:srgbClr val="81ACE4">
                    <a:alpha val="100000"/>
                  </a:srgbClr>
                </a:solidFill>
                <a:latin typeface="Calibri"/>
              </a:rPr>
              <a:t><![CDATA[ANSWER]]></a:t>
            </a:r>
          </a:p>
        </p:txBody>
      </p:sp>
      <p:sp>
        <p:nvSpPr>
          <p:cNvPr id="30" name=""/>
          <p:cNvSpPr txBox="1"/>
          <p:nvPr/>
        </p:nvSpPr>
        <p:spPr>
          <a:xfrm>
            <a:off x="781050" y="5905500"/>
            <a:ext cx="10629900" cy="304800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800" spc="0" u="none" cap="none">
                <a:solidFill>
                  <a:srgbClr val="FFFFFF">
                    <a:alpha val="100000"/>
                  </a:srgbClr>
                </a:solidFill>
                <a:latin typeface="Georgia"/>
              </a:rPr>
              <a:t><![CDATA[3a⁵]]></a:t>
            </a:r>
          </a:p>
        </p:txBody>
      </p:sp>
      <p:sp>
        <p:nvSpPr>
          <p:cNvPr id="31" name=""/>
          <p:cNvSpPr txBox="1"/>
          <p:nvPr/>
        </p:nvSpPr>
        <p:spPr>
          <a:xfrm>
            <a:off x="4857750" y="6477000"/>
            <a:ext cx="24765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800" spc="0" u="none" cap="none">
                <a:solidFill>
                  <a:srgbClr val="6A7078">
                    <a:alpha val="100000"/>
                  </a:srgbClr>
                </a:solidFill>
                <a:latin typeface="Calibri"/>
              </a:rPr>
              <a:t><![CDATA[openrevise.com]]>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-2009775" y="-2009775"/>
          <a:ext cx="14563725" cy="8496300"/>
          <a:chOff x="-2009775" y="-2009775"/>
          <a:chExt cx="14563725" cy="8496300"/>
        </a:xfrm>
      </p:grpSpPr>
      <p:sp>
        <p:nvSpPr>
          <p:cNvPr id="2" name="" descr=""/>
          <p:cNvSpPr/>
          <p:nvPr/>
        </p:nvSpPr>
        <p:spPr>
          <a:xfrm>
            <a:off x="9810750" y="-2009775"/>
            <a:ext cx="4752975" cy="4752975"/>
          </a:xfrm>
          <a:prstGeom prst="ellipse">
            <a:avLst/>
          </a:prstGeom>
          <a:noFill/>
          <a:ln w="19050">
            <a:solidFill>
              <a:srgbClr val="C3D6E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3" name="" descr=""/>
          <p:cNvSpPr/>
          <p:nvPr/>
        </p:nvSpPr>
        <p:spPr>
          <a:xfrm>
            <a:off x="-2009775" y="4476750"/>
            <a:ext cx="4019550" cy="4019550"/>
          </a:xfrm>
          <a:prstGeom prst="ellipse">
            <a:avLst/>
          </a:prstGeom>
          <a:noFill/>
          <a:ln w="19050">
            <a:solidFill>
              <a:srgbClr val="C3D6E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/>
          <p:cNvSpPr txBox="1"/>
          <p:nvPr/>
        </p:nvSpPr>
        <p:spPr>
          <a:xfrm>
            <a:off x="552450" y="295275"/>
            <a:ext cx="110871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000" spc="150" u="none" cap="none">
                <a:solidFill>
                  <a:srgbClr val="3D7FD6">
                    <a:alpha val="100000"/>
                  </a:srgbClr>
                </a:solidFill>
                <a:latin typeface="Calibri"/>
              </a:rPr>
              <a:t><![CDATA[EDEXCEL GCSE MATHS  ·  FOUNDATION & HIGHER]]></a:t>
            </a:r>
          </a:p>
        </p:txBody>
      </p:sp>
      <p:pic>
        <p:nvPicPr>
          <p:cNvPr id="5" name="" descr="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52450" y="914400"/>
            <a:ext cx="571500" cy="571500"/>
          </a:xfrm>
          <a:prstGeom prst="rect">
            <a:avLst/>
          </a:prstGeom>
          <a:noFill/>
        </p:spPr>
      </p:pic>
      <p:sp>
        <p:nvSpPr>
          <p:cNvPr id="6" name=""/>
          <p:cNvSpPr txBox="1"/>
          <p:nvPr/>
        </p:nvSpPr>
        <p:spPr>
          <a:xfrm>
            <a:off x="1295400" y="866775"/>
            <a:ext cx="10344150" cy="657225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600" spc="0" u="none" cap="none">
                <a:solidFill>
                  <a:srgbClr val="2B3038">
                    <a:alpha val="100000"/>
                  </a:srgbClr>
                </a:solidFill>
                <a:latin typeface="Georgia"/>
              </a:rPr>
              <a:t><![CDATA[A Bracket to a Power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52450" y="6477000"/>
            <a:ext cx="43053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6A7078">
                    <a:alpha val="100000"/>
                  </a:srgbClr>
                </a:solidFill>
                <a:latin typeface="Calibri"/>
              </a:rPr>
              <a:t><![CDATA[Algebra]]></a:t>
            </a:r>
          </a:p>
        </p:txBody>
      </p:sp>
      <p:sp>
        <p:nvSpPr>
          <p:cNvPr id="8" name=""/>
          <p:cNvSpPr txBox="1"/>
          <p:nvPr/>
        </p:nvSpPr>
        <p:spPr>
          <a:xfrm>
            <a:off x="7981950" y="6477000"/>
            <a:ext cx="36576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6A7078">
                    <a:alpha val="100000"/>
                  </a:srgbClr>
                </a:solidFill>
                <a:latin typeface="Calibri"/>
              </a:rPr>
              <a:t><![CDATA[Lesson 1 of 7]]></a:t>
            </a:r>
          </a:p>
        </p:txBody>
      </p:sp>
      <p:sp>
        <p:nvSpPr>
          <p:cNvPr id="9" name="" descr=""/>
          <p:cNvSpPr/>
          <p:nvPr/>
        </p:nvSpPr>
        <p:spPr>
          <a:xfrm>
            <a:off x="552450" y="1905000"/>
            <a:ext cx="11087100" cy="723900"/>
          </a:xfrm>
          <a:prstGeom prst="roundRect">
            <a:avLst/>
          </a:prstGeom>
          <a:solidFill>
            <a:srgbClr val="F2F4F7">
              <a:alpha val="100000"/>
            </a:srgbClr>
          </a:solidFill>
          <a:ln w="9525">
            <a:solidFill>
              <a:srgbClr val="D2D7D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0" name="" descr=""/>
          <p:cNvSpPr/>
          <p:nvPr/>
        </p:nvSpPr>
        <p:spPr>
          <a:xfrm>
            <a:off x="552450" y="1905000"/>
            <a:ext cx="57150" cy="723900"/>
          </a:xfrm>
          <a:prstGeom prst="rect">
            <a:avLst/>
          </a:prstGeom>
          <a:solidFill>
            <a:srgbClr val="3D7FD6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1" name=""/>
          <p:cNvSpPr txBox="1"/>
          <p:nvPr/>
        </p:nvSpPr>
        <p:spPr>
          <a:xfrm>
            <a:off x="800100" y="2038350"/>
            <a:ext cx="10591800" cy="4572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500" spc="0" u="none" cap="none">
                <a:solidFill>
                  <a:srgbClr val="1F2227">
                    <a:alpha val="100000"/>
                  </a:srgbClr>
                </a:solidFill>
                <a:latin typeface="Calibri"/>
              </a:rPr>
              <a:t><![CDATA[Simplify (3x²y⁵)³]]></a:t>
            </a:r>
          </a:p>
        </p:txBody>
      </p:sp>
      <p:sp>
        <p:nvSpPr>
          <p:cNvPr id="12" name="" descr=""/>
          <p:cNvSpPr/>
          <p:nvPr/>
        </p:nvSpPr>
        <p:spPr>
          <a:xfrm>
            <a:off x="552450" y="3295650"/>
            <a:ext cx="304800" cy="304800"/>
          </a:xfrm>
          <a:prstGeom prst="ellipse">
            <a:avLst/>
          </a:prstGeom>
          <a:solidFill>
            <a:srgbClr val="3D7FD6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3" name=""/>
          <p:cNvSpPr txBox="1"/>
          <p:nvPr/>
        </p:nvSpPr>
        <p:spPr>
          <a:xfrm>
            <a:off x="552450" y="3324225"/>
            <a:ext cx="304800" cy="2476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300" spc="0" u="none" cap="none">
                <a:solidFill>
                  <a:srgbClr val="FFFFFF">
                    <a:alpha val="100000"/>
                  </a:srgbClr>
                </a:solidFill>
                <a:latin typeface="Georgia"/>
              </a:rPr>
              <a:t><![CDATA[1]]></a:t>
            </a:r>
          </a:p>
        </p:txBody>
      </p:sp>
      <p:sp>
        <p:nvSpPr>
          <p:cNvPr id="14" name=""/>
          <p:cNvSpPr txBox="1"/>
          <p:nvPr/>
        </p:nvSpPr>
        <p:spPr>
          <a:xfrm>
            <a:off x="1066800" y="3152775"/>
            <a:ext cx="3714750" cy="5905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6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300" spc="0" u="none" cap="none">
                <a:solidFill>
                  <a:srgbClr val="2B3038">
                    <a:alpha val="100000"/>
                  </a:srgbClr>
                </a:solidFill>
                <a:latin typeface="Georgia"/>
              </a:rPr>
              <a:t><![CDATA[Everything inside the bracket is raised to the power 3]]></a:t>
            </a:r>
          </a:p>
        </p:txBody>
      </p:sp>
      <p:sp>
        <p:nvSpPr>
          <p:cNvPr id="15" name=""/>
          <p:cNvSpPr txBox="1"/>
          <p:nvPr/>
        </p:nvSpPr>
        <p:spPr>
          <a:xfrm>
            <a:off x="4933950" y="3152775"/>
            <a:ext cx="6705600" cy="5905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6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500" spc="0" u="none" cap="none">
                <a:solidFill>
                  <a:srgbClr val="1F2227">
                    <a:alpha val="100000"/>
                  </a:srgbClr>
                </a:solidFill>
                <a:latin typeface="Calibri"/>
              </a:rPr>
              <a:t><![CDATA[3³ × (x²)³ × (y⁵)³]]></a:t>
            </a:r>
          </a:p>
        </p:txBody>
      </p:sp>
      <p:sp>
        <p:nvSpPr>
          <p:cNvPr id="16" name="" descr=""/>
          <p:cNvSpPr/>
          <p:nvPr/>
        </p:nvSpPr>
        <p:spPr>
          <a:xfrm>
            <a:off x="552450" y="3981450"/>
            <a:ext cx="304800" cy="304800"/>
          </a:xfrm>
          <a:prstGeom prst="ellipse">
            <a:avLst/>
          </a:prstGeom>
          <a:solidFill>
            <a:srgbClr val="3D7FD6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7" name=""/>
          <p:cNvSpPr txBox="1"/>
          <p:nvPr/>
        </p:nvSpPr>
        <p:spPr>
          <a:xfrm>
            <a:off x="552450" y="4010025"/>
            <a:ext cx="304800" cy="2476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300" spc="0" u="none" cap="none">
                <a:solidFill>
                  <a:srgbClr val="FFFFFF">
                    <a:alpha val="100000"/>
                  </a:srgbClr>
                </a:solidFill>
                <a:latin typeface="Georgia"/>
              </a:rPr>
              <a:t><![CDATA[2]]></a:t>
            </a:r>
          </a:p>
        </p:txBody>
      </p:sp>
      <p:sp>
        <p:nvSpPr>
          <p:cNvPr id="18" name=""/>
          <p:cNvSpPr txBox="1"/>
          <p:nvPr/>
        </p:nvSpPr>
        <p:spPr>
          <a:xfrm>
            <a:off x="1066800" y="3838575"/>
            <a:ext cx="3714750" cy="5905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6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400" spc="0" u="none" cap="none">
                <a:solidFill>
                  <a:srgbClr val="2B3038">
                    <a:alpha val="100000"/>
                  </a:srgbClr>
                </a:solidFill>
                <a:latin typeface="Georgia"/>
              </a:rPr>
              <a:t><![CDATA[The number]]></a:t>
            </a:r>
          </a:p>
        </p:txBody>
      </p:sp>
      <p:sp>
        <p:nvSpPr>
          <p:cNvPr id="19" name=""/>
          <p:cNvSpPr txBox="1"/>
          <p:nvPr/>
        </p:nvSpPr>
        <p:spPr>
          <a:xfrm>
            <a:off x="4933950" y="3838575"/>
            <a:ext cx="6705600" cy="5905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6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500" spc="0" u="none" cap="none">
                <a:solidFill>
                  <a:srgbClr val="1F2227">
                    <a:alpha val="100000"/>
                  </a:srgbClr>
                </a:solidFill>
                <a:latin typeface="Calibri"/>
              </a:rPr>
              <a:t><![CDATA[3³ = 27]]></a:t>
            </a:r>
          </a:p>
        </p:txBody>
      </p:sp>
      <p:sp>
        <p:nvSpPr>
          <p:cNvPr id="20" name="" descr=""/>
          <p:cNvSpPr/>
          <p:nvPr/>
        </p:nvSpPr>
        <p:spPr>
          <a:xfrm>
            <a:off x="552450" y="4667250"/>
            <a:ext cx="304800" cy="304800"/>
          </a:xfrm>
          <a:prstGeom prst="ellipse">
            <a:avLst/>
          </a:prstGeom>
          <a:solidFill>
            <a:srgbClr val="3D7FD6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21" name=""/>
          <p:cNvSpPr txBox="1"/>
          <p:nvPr/>
        </p:nvSpPr>
        <p:spPr>
          <a:xfrm>
            <a:off x="552450" y="4695825"/>
            <a:ext cx="304800" cy="2476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300" spc="0" u="none" cap="none">
                <a:solidFill>
                  <a:srgbClr val="FFFFFF">
                    <a:alpha val="100000"/>
                  </a:srgbClr>
                </a:solidFill>
                <a:latin typeface="Georgia"/>
              </a:rPr>
              <a:t><![CDATA[3]]></a:t>
            </a:r>
          </a:p>
        </p:txBody>
      </p:sp>
      <p:sp>
        <p:nvSpPr>
          <p:cNvPr id="22" name=""/>
          <p:cNvSpPr txBox="1"/>
          <p:nvPr/>
        </p:nvSpPr>
        <p:spPr>
          <a:xfrm>
            <a:off x="1066800" y="4524375"/>
            <a:ext cx="3714750" cy="5905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6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400" spc="0" u="none" cap="none">
                <a:solidFill>
                  <a:srgbClr val="2B3038">
                    <a:alpha val="100000"/>
                  </a:srgbClr>
                </a:solidFill>
                <a:latin typeface="Georgia"/>
              </a:rPr>
              <a:t><![CDATA[Power of a power: multiply the indices]]></a:t>
            </a:r>
          </a:p>
        </p:txBody>
      </p:sp>
      <p:sp>
        <p:nvSpPr>
          <p:cNvPr id="23" name=""/>
          <p:cNvSpPr txBox="1"/>
          <p:nvPr/>
        </p:nvSpPr>
        <p:spPr>
          <a:xfrm>
            <a:off x="4933950" y="4524375"/>
            <a:ext cx="6705600" cy="5905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6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500" spc="0" u="none" cap="none">
                <a:solidFill>
                  <a:srgbClr val="1F2227">
                    <a:alpha val="100000"/>
                  </a:srgbClr>
                </a:solidFill>
                <a:latin typeface="Calibri"/>
              </a:rPr>
              <a:t><![CDATA[(x²)³ = x⁶ and (y⁵)³ = y¹⁵]]></a:t>
            </a:r>
          </a:p>
        </p:txBody>
      </p:sp>
      <p:sp>
        <p:nvSpPr>
          <p:cNvPr id="24" name="" descr=""/>
          <p:cNvSpPr/>
          <p:nvPr/>
        </p:nvSpPr>
        <p:spPr>
          <a:xfrm>
            <a:off x="552450" y="5581650"/>
            <a:ext cx="11087100" cy="704850"/>
          </a:xfrm>
          <a:prstGeom prst="roundRect">
            <a:avLst/>
          </a:prstGeom>
          <a:solidFill>
            <a:srgbClr val="2B303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25" name=""/>
          <p:cNvSpPr txBox="1"/>
          <p:nvPr/>
        </p:nvSpPr>
        <p:spPr>
          <a:xfrm>
            <a:off x="781050" y="5695950"/>
            <a:ext cx="28575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100" spc="150" u="none" cap="none">
                <a:solidFill>
                  <a:srgbClr val="81ACE4">
                    <a:alpha val="100000"/>
                  </a:srgbClr>
                </a:solidFill>
                <a:latin typeface="Calibri"/>
              </a:rPr>
              <a:t><![CDATA[ANSWER]]></a:t>
            </a:r>
          </a:p>
        </p:txBody>
      </p:sp>
      <p:sp>
        <p:nvSpPr>
          <p:cNvPr id="26" name=""/>
          <p:cNvSpPr txBox="1"/>
          <p:nvPr/>
        </p:nvSpPr>
        <p:spPr>
          <a:xfrm>
            <a:off x="781050" y="5905500"/>
            <a:ext cx="10629900" cy="304800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800" spc="0" u="none" cap="none">
                <a:solidFill>
                  <a:srgbClr val="FFFFFF">
                    <a:alpha val="100000"/>
                  </a:srgbClr>
                </a:solidFill>
                <a:latin typeface="Georgia"/>
              </a:rPr>
              <a:t><![CDATA[27x⁶y¹⁵]]></a:t>
            </a:r>
          </a:p>
        </p:txBody>
      </p:sp>
      <p:sp>
        <p:nvSpPr>
          <p:cNvPr id="27" name=""/>
          <p:cNvSpPr txBox="1"/>
          <p:nvPr/>
        </p:nvSpPr>
        <p:spPr>
          <a:xfrm>
            <a:off x="4857750" y="6477000"/>
            <a:ext cx="24765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800" spc="0" u="none" cap="none">
                <a:solidFill>
                  <a:srgbClr val="6A7078">
                    <a:alpha val="100000"/>
                  </a:srgbClr>
                </a:solidFill>
                <a:latin typeface="Calibri"/>
              </a:rPr>
              <a:t><![CDATA[openrevise.com]]>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-2009775" y="-2009775"/>
          <a:ext cx="14563725" cy="8496300"/>
          <a:chOff x="-2009775" y="-2009775"/>
          <a:chExt cx="14563725" cy="8496300"/>
        </a:xfrm>
      </p:grpSpPr>
      <p:sp>
        <p:nvSpPr>
          <p:cNvPr id="2" name="" descr=""/>
          <p:cNvSpPr/>
          <p:nvPr/>
        </p:nvSpPr>
        <p:spPr>
          <a:xfrm>
            <a:off x="9810750" y="-2009775"/>
            <a:ext cx="4752975" cy="4752975"/>
          </a:xfrm>
          <a:prstGeom prst="ellipse">
            <a:avLst/>
          </a:prstGeom>
          <a:noFill/>
          <a:ln w="19050">
            <a:solidFill>
              <a:srgbClr val="C3D6E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3" name="" descr=""/>
          <p:cNvSpPr/>
          <p:nvPr/>
        </p:nvSpPr>
        <p:spPr>
          <a:xfrm>
            <a:off x="-2009775" y="4476750"/>
            <a:ext cx="4019550" cy="4019550"/>
          </a:xfrm>
          <a:prstGeom prst="ellipse">
            <a:avLst/>
          </a:prstGeom>
          <a:noFill/>
          <a:ln w="19050">
            <a:solidFill>
              <a:srgbClr val="C3D6E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/>
          <p:cNvSpPr txBox="1"/>
          <p:nvPr/>
        </p:nvSpPr>
        <p:spPr>
          <a:xfrm>
            <a:off x="552450" y="295275"/>
            <a:ext cx="110871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000" spc="150" u="none" cap="none">
                <a:solidFill>
                  <a:srgbClr val="3D7FD6">
                    <a:alpha val="100000"/>
                  </a:srgbClr>
                </a:solidFill>
                <a:latin typeface="Calibri"/>
              </a:rPr>
              <a:t><![CDATA[EDEXCEL GCSE MATHS  ·  FOUNDATION & HIGHER]]></a:t>
            </a:r>
          </a:p>
        </p:txBody>
      </p:sp>
      <p:pic>
        <p:nvPicPr>
          <p:cNvPr id="5" name="" descr="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52450" y="914400"/>
            <a:ext cx="571500" cy="571500"/>
          </a:xfrm>
          <a:prstGeom prst="rect">
            <a:avLst/>
          </a:prstGeom>
          <a:noFill/>
        </p:spPr>
      </p:pic>
      <p:sp>
        <p:nvSpPr>
          <p:cNvPr id="6" name=""/>
          <p:cNvSpPr txBox="1"/>
          <p:nvPr/>
        </p:nvSpPr>
        <p:spPr>
          <a:xfrm>
            <a:off x="1295400" y="866775"/>
            <a:ext cx="10344150" cy="657225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600" spc="0" u="none" cap="none">
                <a:solidFill>
                  <a:srgbClr val="2B3038">
                    <a:alpha val="100000"/>
                  </a:srgbClr>
                </a:solidFill>
                <a:latin typeface="Georgia"/>
              </a:rPr>
              <a:t><![CDATA[Why a Bracket Cubed Cubes the Number Too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52450" y="6477000"/>
            <a:ext cx="43053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6A7078">
                    <a:alpha val="100000"/>
                  </a:srgbClr>
                </a:solidFill>
                <a:latin typeface="Calibri"/>
              </a:rPr>
              <a:t><![CDATA[Algebra]]></a:t>
            </a:r>
          </a:p>
        </p:txBody>
      </p:sp>
      <p:sp>
        <p:nvSpPr>
          <p:cNvPr id="8" name=""/>
          <p:cNvSpPr txBox="1"/>
          <p:nvPr/>
        </p:nvSpPr>
        <p:spPr>
          <a:xfrm>
            <a:off x="7981950" y="6477000"/>
            <a:ext cx="36576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6A7078">
                    <a:alpha val="100000"/>
                  </a:srgbClr>
                </a:solidFill>
                <a:latin typeface="Calibri"/>
              </a:rPr>
              <a:t><![CDATA[Lesson 1 of 7]]></a:t>
            </a:r>
          </a:p>
        </p:txBody>
      </p:sp>
      <p:pic>
        <p:nvPicPr>
          <p:cNvPr id="9" name="" descr="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305550" y="1943100"/>
            <a:ext cx="5334000" cy="3981450"/>
          </a:xfrm>
          <a:prstGeom prst="rect">
            <a:avLst/>
          </a:prstGeom>
          <a:noFill/>
        </p:spPr>
      </p:pic>
      <p:sp>
        <p:nvSpPr>
          <p:cNvPr id="10" name="" descr=""/>
          <p:cNvSpPr/>
          <p:nvPr/>
        </p:nvSpPr>
        <p:spPr>
          <a:xfrm>
            <a:off x="6305550" y="1943100"/>
            <a:ext cx="5334000" cy="3981450"/>
          </a:xfrm>
          <a:prstGeom prst="rect">
            <a:avLst/>
          </a:prstGeom>
          <a:noFill/>
          <a:ln w="9525">
            <a:solidFill>
              <a:srgbClr val="D2D7D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1" name=""/>
          <p:cNvSpPr txBox="1"/>
          <p:nvPr/>
        </p:nvSpPr>
        <p:spPr>
          <a:xfrm>
            <a:off x="6305550" y="6000750"/>
            <a:ext cx="5334000" cy="247650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100" spc="0" u="none" cap="none">
                <a:solidFill>
                  <a:srgbClr val="6A7078">
                    <a:alpha val="100000"/>
                  </a:srgbClr>
                </a:solidFill>
                <a:latin typeface="Calibri"/>
              </a:rPr>
              <a:t><![CDATA[(2x)³ = 2x × 2x × 2x = 8x³, not 2x³.]]></a:t>
            </a:r>
          </a:p>
        </p:txBody>
      </p:sp>
      <p:sp>
        <p:nvSpPr>
          <p:cNvPr id="12" name=""/>
          <p:cNvSpPr txBox="1"/>
          <p:nvPr/>
        </p:nvSpPr>
        <p:spPr>
          <a:xfrm>
            <a:off x="552450" y="1905000"/>
            <a:ext cx="5334000" cy="43815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16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900" spc="0" u="none" cap="none">
                <a:solidFill>
                  <a:srgbClr val="1F2227">
                    <a:alpha val="100000"/>
                  </a:srgbClr>
                </a:solidFill>
                <a:latin typeface="Calibri"/>
              </a:rPr>
              <a:t><![CDATA[The power on a bracket applies to everything inside it - the number as well as the letter. A cube with edges of 2x has a volume of 2x × 2x × 2x = 8x³. Writing 2x³ would mean only the x was cubed.]]></a:t>
            </a:r>
          </a:p>
        </p:txBody>
      </p:sp>
      <p:sp>
        <p:nvSpPr>
          <p:cNvPr id="13" name=""/>
          <p:cNvSpPr txBox="1"/>
          <p:nvPr/>
        </p:nvSpPr>
        <p:spPr>
          <a:xfrm>
            <a:off x="4857750" y="6477000"/>
            <a:ext cx="24765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800" spc="0" u="none" cap="none">
                <a:solidFill>
                  <a:srgbClr val="6A7078">
                    <a:alpha val="100000"/>
                  </a:srgbClr>
                </a:solidFill>
                <a:latin typeface="Calibri"/>
              </a:rPr>
              <a:t><![CDATA[openrevise.com]]>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-2009775" y="-2009775"/>
          <a:ext cx="14563725" cy="8496300"/>
          <a:chOff x="-2009775" y="-2009775"/>
          <a:chExt cx="14563725" cy="8496300"/>
        </a:xfrm>
      </p:grpSpPr>
      <p:sp>
        <p:nvSpPr>
          <p:cNvPr id="2" name="" descr=""/>
          <p:cNvSpPr/>
          <p:nvPr/>
        </p:nvSpPr>
        <p:spPr>
          <a:xfrm>
            <a:off x="9810750" y="-2009775"/>
            <a:ext cx="4752975" cy="4752975"/>
          </a:xfrm>
          <a:prstGeom prst="ellipse">
            <a:avLst/>
          </a:prstGeom>
          <a:noFill/>
          <a:ln w="19050">
            <a:solidFill>
              <a:srgbClr val="C3D6E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3" name="" descr=""/>
          <p:cNvSpPr/>
          <p:nvPr/>
        </p:nvSpPr>
        <p:spPr>
          <a:xfrm>
            <a:off x="-2009775" y="4476750"/>
            <a:ext cx="4019550" cy="4019550"/>
          </a:xfrm>
          <a:prstGeom prst="ellipse">
            <a:avLst/>
          </a:prstGeom>
          <a:noFill/>
          <a:ln w="19050">
            <a:solidFill>
              <a:srgbClr val="C3D6E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/>
          <p:cNvSpPr txBox="1"/>
          <p:nvPr/>
        </p:nvSpPr>
        <p:spPr>
          <a:xfrm>
            <a:off x="552450" y="295275"/>
            <a:ext cx="110871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000" spc="150" u="none" cap="none">
                <a:solidFill>
                  <a:srgbClr val="3D7FD6">
                    <a:alpha val="100000"/>
                  </a:srgbClr>
                </a:solidFill>
                <a:latin typeface="Calibri"/>
              </a:rPr>
              <a:t><![CDATA[EDEXCEL GCSE MATHS  ·  FOUNDATION & HIGHER]]></a:t>
            </a:r>
          </a:p>
        </p:txBody>
      </p:sp>
      <p:pic>
        <p:nvPicPr>
          <p:cNvPr id="5" name="" descr="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52450" y="914400"/>
            <a:ext cx="571500" cy="571500"/>
          </a:xfrm>
          <a:prstGeom prst="rect">
            <a:avLst/>
          </a:prstGeom>
          <a:noFill/>
        </p:spPr>
      </p:pic>
      <p:sp>
        <p:nvSpPr>
          <p:cNvPr id="6" name=""/>
          <p:cNvSpPr txBox="1"/>
          <p:nvPr/>
        </p:nvSpPr>
        <p:spPr>
          <a:xfrm>
            <a:off x="1295400" y="866775"/>
            <a:ext cx="10344150" cy="657225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600" spc="0" u="none" cap="none">
                <a:solidFill>
                  <a:srgbClr val="2B3038">
                    <a:alpha val="100000"/>
                  </a:srgbClr>
                </a:solidFill>
                <a:latin typeface="Georgia"/>
              </a:rPr>
              <a:t><![CDATA[Mistakes to Avoid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52450" y="6477000"/>
            <a:ext cx="43053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6A7078">
                    <a:alpha val="100000"/>
                  </a:srgbClr>
                </a:solidFill>
                <a:latin typeface="Calibri"/>
              </a:rPr>
              <a:t><![CDATA[Algebra]]></a:t>
            </a:r>
          </a:p>
        </p:txBody>
      </p:sp>
      <p:sp>
        <p:nvSpPr>
          <p:cNvPr id="8" name=""/>
          <p:cNvSpPr txBox="1"/>
          <p:nvPr/>
        </p:nvSpPr>
        <p:spPr>
          <a:xfrm>
            <a:off x="7981950" y="6477000"/>
            <a:ext cx="36576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6A7078">
                    <a:alpha val="100000"/>
                  </a:srgbClr>
                </a:solidFill>
                <a:latin typeface="Calibri"/>
              </a:rPr>
              <a:t><![CDATA[Lesson 1 of 7]]></a:t>
            </a:r>
          </a:p>
        </p:txBody>
      </p:sp>
      <p:sp>
        <p:nvSpPr>
          <p:cNvPr id="9" name="" descr=""/>
          <p:cNvSpPr/>
          <p:nvPr/>
        </p:nvSpPr>
        <p:spPr>
          <a:xfrm>
            <a:off x="552450" y="1781175"/>
            <a:ext cx="5314950" cy="2771775"/>
          </a:xfrm>
          <a:prstGeom prst="roundRect">
            <a:avLst/>
          </a:prstGeom>
          <a:solidFill>
            <a:srgbClr val="F2F4F7">
              <a:alpha val="100000"/>
            </a:srgbClr>
          </a:solidFill>
          <a:ln w="9525">
            <a:solidFill>
              <a:srgbClr val="D2D7D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0" name=""/>
          <p:cNvSpPr txBox="1"/>
          <p:nvPr/>
        </p:nvSpPr>
        <p:spPr>
          <a:xfrm>
            <a:off x="781050" y="1962150"/>
            <a:ext cx="4857750" cy="40957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600" spc="50" u="none" cap="none">
                <a:solidFill>
                  <a:srgbClr val="2B3038">
                    <a:alpha val="100000"/>
                  </a:srgbClr>
                </a:solidFill>
                <a:latin typeface="Georgia"/>
              </a:rPr>
              <a:t><![CDATA[WRONG]]></a:t>
            </a:r>
          </a:p>
        </p:txBody>
      </p:sp>
      <p:sp>
        <p:nvSpPr>
          <p:cNvPr id="11" name="" descr=""/>
          <p:cNvSpPr/>
          <p:nvPr/>
        </p:nvSpPr>
        <p:spPr>
          <a:xfrm>
            <a:off x="781050" y="2438400"/>
            <a:ext cx="4857750" cy="19050"/>
          </a:xfrm>
          <a:prstGeom prst="rect">
            <a:avLst/>
          </a:prstGeom>
          <a:solidFill>
            <a:srgbClr val="2B303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2" name=""/>
          <p:cNvSpPr txBox="1"/>
          <p:nvPr/>
        </p:nvSpPr>
        <p:spPr>
          <a:xfrm>
            <a:off x="781050" y="2647950"/>
            <a:ext cx="4857750" cy="1905000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8000"/>
              </a:lnSpc>
              <a:spcBef>
                <a:spcPts val="0"/>
              </a:spcBef>
              <a:spcAft>
                <a:spcPts val="900"/>
              </a:spcAft>
            </a:pPr>
            <a:r>
              <a:rPr lang="en-US" strike="noStrike" sz="1200" spc="0" u="none" cap="none">
                <a:solidFill>
                  <a:srgbClr val="1F2227">
                    <a:alpha val="100000"/>
                  </a:srgbClr>
                </a:solidFill>
                <a:latin typeface="Calibri"/>
              </a:rPr>
              <a:t><![CDATA[•  (2x)³ = 2x³]]></a:t>
            </a:r>
          </a:p>
          <a:p>
            <a:pPr algn="l" rtl="0" fontAlgn="base" marL="0" marR="0" indent="0" lvl="0">
              <a:lnSpc>
                <a:spcPct val="108000"/>
              </a:lnSpc>
              <a:spcBef>
                <a:spcPts val="0"/>
              </a:spcBef>
              <a:spcAft>
                <a:spcPts val="900"/>
              </a:spcAft>
            </a:pPr>
            <a:r>
              <a:rPr lang="en-US" strike="noStrike" sz="1200" spc="0" u="none" cap="none">
                <a:solidFill>
                  <a:srgbClr val="1F2227">
                    <a:alpha val="100000"/>
                  </a:srgbClr>
                </a:solidFill>
                <a:latin typeface="Calibri"/>
              </a:rPr>
              <a:t><![CDATA[•  3x² × 2x = 6x²]]></a:t>
            </a:r>
          </a:p>
          <a:p>
            <a:pPr algn="l" rtl="0" fontAlgn="base" marL="0" marR="0" indent="0" lvl="0">
              <a:lnSpc>
                <a:spcPct val="108000"/>
              </a:lnSpc>
              <a:spcBef>
                <a:spcPts val="0"/>
              </a:spcBef>
              <a:spcAft>
                <a:spcPts val="900"/>
              </a:spcAft>
            </a:pPr>
            <a:r>
              <a:rPr lang="en-US" strike="noStrike" sz="1200" spc="0" u="none" cap="none">
                <a:solidFill>
                  <a:srgbClr val="1F2227">
                    <a:alpha val="100000"/>
                  </a:srgbClr>
                </a:solidFill>
                <a:latin typeface="Calibri"/>
              </a:rPr>
              <a:t><![CDATA[•  x² + x³ = x⁵]]></a:t>
            </a:r>
          </a:p>
          <a:p>
            <a:pPr algn="l" rtl="0" fontAlgn="base" marL="0" marR="0" indent="0" lvl="0">
              <a:lnSpc>
                <a:spcPct val="108000"/>
              </a:lnSpc>
              <a:spcBef>
                <a:spcPts val="0"/>
              </a:spcBef>
              <a:spcAft>
                <a:spcPts val="900"/>
              </a:spcAft>
            </a:pPr>
            <a:r>
              <a:rPr lang="en-US" strike="noStrike" sz="1200" spc="0" u="none" cap="none">
                <a:solidFill>
                  <a:srgbClr val="1F2227">
                    <a:alpha val="100000"/>
                  </a:srgbClr>
                </a:solidFill>
                <a:latin typeface="Calibri"/>
              </a:rPr>
              <a:t><![CDATA[•  (x³)² = x⁵]]></a:t>
            </a:r>
          </a:p>
          <a:p>
            <a:pPr algn="l" rtl="0" fontAlgn="base" marL="0" marR="0" indent="0" lvl="0">
              <a:lnSpc>
                <a:spcPct val="108000"/>
              </a:lnSpc>
              <a:spcBef>
                <a:spcPts val="0"/>
              </a:spcBef>
              <a:spcAft>
                <a:spcPts val="900"/>
              </a:spcAft>
            </a:pPr>
            <a:r>
              <a:rPr lang="en-US" strike="noStrike" sz="1200" spc="0" u="none" cap="none">
                <a:solidFill>
                  <a:srgbClr val="1F2227">
                    <a:alpha val="100000"/>
                  </a:srgbClr>
                </a:solidFill>
                <a:latin typeface="Calibri"/>
              </a:rPr>
              <a:t><![CDATA[•  12x⁶ ÷ 4x² = 3x³]]></a:t>
            </a:r>
          </a:p>
        </p:txBody>
      </p:sp>
      <p:sp>
        <p:nvSpPr>
          <p:cNvPr id="13" name="" descr=""/>
          <p:cNvSpPr/>
          <p:nvPr/>
        </p:nvSpPr>
        <p:spPr>
          <a:xfrm>
            <a:off x="6324600" y="1781175"/>
            <a:ext cx="5314950" cy="2771775"/>
          </a:xfrm>
          <a:prstGeom prst="roundRect">
            <a:avLst/>
          </a:prstGeom>
          <a:solidFill>
            <a:srgbClr val="F2F4F7">
              <a:alpha val="100000"/>
            </a:srgbClr>
          </a:solidFill>
          <a:ln w="9525">
            <a:solidFill>
              <a:srgbClr val="D2D7D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4" name=""/>
          <p:cNvSpPr txBox="1"/>
          <p:nvPr/>
        </p:nvSpPr>
        <p:spPr>
          <a:xfrm>
            <a:off x="6553200" y="1962150"/>
            <a:ext cx="4857750" cy="40957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600" spc="50" u="none" cap="none">
                <a:solidFill>
                  <a:srgbClr val="3D7FD6">
                    <a:alpha val="100000"/>
                  </a:srgbClr>
                </a:solidFill>
                <a:latin typeface="Georgia"/>
              </a:rPr>
              <a:t><![CDATA[RIGHT]]></a:t>
            </a:r>
          </a:p>
        </p:txBody>
      </p:sp>
      <p:sp>
        <p:nvSpPr>
          <p:cNvPr id="15" name="" descr=""/>
          <p:cNvSpPr/>
          <p:nvPr/>
        </p:nvSpPr>
        <p:spPr>
          <a:xfrm>
            <a:off x="6553200" y="2438400"/>
            <a:ext cx="4857750" cy="19050"/>
          </a:xfrm>
          <a:prstGeom prst="rect">
            <a:avLst/>
          </a:prstGeom>
          <a:solidFill>
            <a:srgbClr val="3D7FD6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6" name=""/>
          <p:cNvSpPr txBox="1"/>
          <p:nvPr/>
        </p:nvSpPr>
        <p:spPr>
          <a:xfrm>
            <a:off x="6553200" y="2647950"/>
            <a:ext cx="4857750" cy="1905000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8000"/>
              </a:lnSpc>
              <a:spcBef>
                <a:spcPts val="0"/>
              </a:spcBef>
              <a:spcAft>
                <a:spcPts val="900"/>
              </a:spcAft>
            </a:pPr>
            <a:r>
              <a:rPr lang="en-US" strike="noStrike" sz="1200" spc="0" u="none" cap="none">
                <a:solidFill>
                  <a:srgbClr val="1F2227">
                    <a:alpha val="100000"/>
                  </a:srgbClr>
                </a:solidFill>
                <a:latin typeface="Calibri"/>
              </a:rPr>
              <a:t><![CDATA[•  (2x)³ = 8x³ - cube the 2 as well.]]></a:t>
            </a:r>
          </a:p>
          <a:p>
            <a:pPr algn="l" rtl="0" fontAlgn="base" marL="0" marR="0" indent="0" lvl="0">
              <a:lnSpc>
                <a:spcPct val="108000"/>
              </a:lnSpc>
              <a:spcBef>
                <a:spcPts val="0"/>
              </a:spcBef>
              <a:spcAft>
                <a:spcPts val="900"/>
              </a:spcAft>
            </a:pPr>
            <a:r>
              <a:rPr lang="en-US" strike="noStrike" sz="1200" spc="0" u="none" cap="none">
                <a:solidFill>
                  <a:srgbClr val="1F2227">
                    <a:alpha val="100000"/>
                  </a:srgbClr>
                </a:solidFill>
                <a:latin typeface="Calibri"/>
              </a:rPr>
              <a:t><![CDATA[•  3x² × 2x = 6x³ - x is x¹.]]></a:t>
            </a:r>
          </a:p>
          <a:p>
            <a:pPr algn="l" rtl="0" fontAlgn="base" marL="0" marR="0" indent="0" lvl="0">
              <a:lnSpc>
                <a:spcPct val="108000"/>
              </a:lnSpc>
              <a:spcBef>
                <a:spcPts val="0"/>
              </a:spcBef>
              <a:spcAft>
                <a:spcPts val="900"/>
              </a:spcAft>
            </a:pPr>
            <a:r>
              <a:rPr lang="en-US" strike="noStrike" sz="1200" spc="0" u="none" cap="none">
                <a:solidFill>
                  <a:srgbClr val="1F2227">
                    <a:alpha val="100000"/>
                  </a:srgbClr>
                </a:solidFill>
                <a:latin typeface="Calibri"/>
              </a:rPr>
              <a:t><![CDATA[•  x² + x³ cannot be simplified: they are not like terms.]]></a:t>
            </a:r>
          </a:p>
          <a:p>
            <a:pPr algn="l" rtl="0" fontAlgn="base" marL="0" marR="0" indent="0" lvl="0">
              <a:lnSpc>
                <a:spcPct val="108000"/>
              </a:lnSpc>
              <a:spcBef>
                <a:spcPts val="0"/>
              </a:spcBef>
              <a:spcAft>
                <a:spcPts val="900"/>
              </a:spcAft>
            </a:pPr>
            <a:r>
              <a:rPr lang="en-US" strike="noStrike" sz="1200" spc="0" u="none" cap="none">
                <a:solidFill>
                  <a:srgbClr val="1F2227">
                    <a:alpha val="100000"/>
                  </a:srgbClr>
                </a:solidFill>
                <a:latin typeface="Calibri"/>
              </a:rPr>
              <a:t><![CDATA[•  (x³)² = x⁶ - multiply the indices.]]></a:t>
            </a:r>
          </a:p>
          <a:p>
            <a:pPr algn="l" rtl="0" fontAlgn="base" marL="0" marR="0" indent="0" lvl="0">
              <a:lnSpc>
                <a:spcPct val="108000"/>
              </a:lnSpc>
              <a:spcBef>
                <a:spcPts val="0"/>
              </a:spcBef>
              <a:spcAft>
                <a:spcPts val="900"/>
              </a:spcAft>
            </a:pPr>
            <a:r>
              <a:rPr lang="en-US" strike="noStrike" sz="1200" spc="0" u="none" cap="none">
                <a:solidFill>
                  <a:srgbClr val="1F2227">
                    <a:alpha val="100000"/>
                  </a:srgbClr>
                </a:solidFill>
                <a:latin typeface="Calibri"/>
              </a:rPr>
              <a:t><![CDATA[•  12x⁶ ÷ 4x² = 3x⁴ - subtract the indices.]]></a:t>
            </a:r>
          </a:p>
        </p:txBody>
      </p:sp>
      <p:sp>
        <p:nvSpPr>
          <p:cNvPr id="17" name=""/>
          <p:cNvSpPr txBox="1"/>
          <p:nvPr/>
        </p:nvSpPr>
        <p:spPr>
          <a:xfrm>
            <a:off x="4857750" y="6477000"/>
            <a:ext cx="24765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800" spc="0" u="none" cap="none">
                <a:solidFill>
                  <a:srgbClr val="6A7078">
                    <a:alpha val="100000"/>
                  </a:srgbClr>
                </a:solidFill>
                <a:latin typeface="Calibri"/>
              </a:rPr>
              <a:t><![CDATA[openrevise.com]]>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15181D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-2009775" y="-2009775"/>
          <a:ext cx="14563725" cy="8496300"/>
          <a:chOff x="-2009775" y="-2009775"/>
          <a:chExt cx="14563725" cy="8496300"/>
        </a:xfrm>
      </p:grpSpPr>
      <p:sp>
        <p:nvSpPr>
          <p:cNvPr id="2" name="" descr=""/>
          <p:cNvSpPr/>
          <p:nvPr/>
        </p:nvSpPr>
        <p:spPr>
          <a:xfrm>
            <a:off x="9810750" y="-2009775"/>
            <a:ext cx="4752975" cy="4752975"/>
          </a:xfrm>
          <a:prstGeom prst="ellipse">
            <a:avLst/>
          </a:prstGeom>
          <a:noFill/>
          <a:ln w="19050">
            <a:solidFill>
              <a:srgbClr val="3063A7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3" name="" descr=""/>
          <p:cNvSpPr/>
          <p:nvPr/>
        </p:nvSpPr>
        <p:spPr>
          <a:xfrm>
            <a:off x="-2009775" y="4476750"/>
            <a:ext cx="4019550" cy="4019550"/>
          </a:xfrm>
          <a:prstGeom prst="ellipse">
            <a:avLst/>
          </a:prstGeom>
          <a:noFill/>
          <a:ln w="19050">
            <a:solidFill>
              <a:srgbClr val="3063A7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/>
          <p:cNvSpPr txBox="1"/>
          <p:nvPr/>
        </p:nvSpPr>
        <p:spPr>
          <a:xfrm>
            <a:off x="552450" y="504825"/>
            <a:ext cx="110871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000" spc="150" u="none" cap="none">
                <a:solidFill>
                  <a:srgbClr val="81ACE4">
                    <a:alpha val="100000"/>
                  </a:srgbClr>
                </a:solidFill>
                <a:latin typeface="Calibri"/>
              </a:rPr>
              <a:t><![CDATA[EDEXCEL GCSE MATHS  ·  FOUNDATION & HIGHER]]></a:t>
            </a:r>
          </a:p>
        </p:txBody>
      </p:sp>
      <p:pic>
        <p:nvPicPr>
          <p:cNvPr id="5" name="" descr="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753100" y="1638300"/>
            <a:ext cx="685800" cy="685800"/>
          </a:xfrm>
          <a:prstGeom prst="rect">
            <a:avLst/>
          </a:prstGeom>
          <a:noFill/>
        </p:spPr>
      </p:pic>
      <p:sp>
        <p:nvSpPr>
          <p:cNvPr id="6" name=""/>
          <p:cNvSpPr txBox="1"/>
          <p:nvPr/>
        </p:nvSpPr>
        <p:spPr>
          <a:xfrm>
            <a:off x="1095375" y="2667000"/>
            <a:ext cx="1000125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200" spc="200" u="none" cap="none">
                <a:solidFill>
                  <a:srgbClr val="81ACE4">
                    <a:alpha val="100000"/>
                  </a:srgbClr>
                </a:solidFill>
                <a:latin typeface="Calibri"/>
              </a:rPr>
              <a:t><![CDATA[PART TWO  ·  HIGHER]]></a:t>
            </a:r>
          </a:p>
        </p:txBody>
      </p:sp>
      <p:sp>
        <p:nvSpPr>
          <p:cNvPr id="7" name=""/>
          <p:cNvSpPr txBox="1"/>
          <p:nvPr/>
        </p:nvSpPr>
        <p:spPr>
          <a:xfrm>
            <a:off x="1095375" y="3028950"/>
            <a:ext cx="10001250" cy="10287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Georgia"/>
              </a:rPr>
              <a:t><![CDATA[Negative and Fractional Indices]]></a:t>
            </a:r>
          </a:p>
        </p:txBody>
      </p:sp>
      <p:sp>
        <p:nvSpPr>
          <p:cNvPr id="8" name="" descr=""/>
          <p:cNvSpPr/>
          <p:nvPr/>
        </p:nvSpPr>
        <p:spPr>
          <a:xfrm>
            <a:off x="5429250" y="4191000"/>
            <a:ext cx="1333500" cy="28575"/>
          </a:xfrm>
          <a:prstGeom prst="rect">
            <a:avLst/>
          </a:prstGeom>
          <a:solidFill>
            <a:srgbClr val="3D7FD6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9" name=""/>
          <p:cNvSpPr txBox="1"/>
          <p:nvPr/>
        </p:nvSpPr>
        <p:spPr>
          <a:xfrm>
            <a:off x="2286000" y="4476750"/>
            <a:ext cx="7620000" cy="914400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ctr" rtl="0" fontAlgn="base" marL="0" marR="0" indent="0" lvl="0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500" spc="0" u="none" cap="none">
                <a:solidFill>
                  <a:srgbClr val="D2D7DE">
                    <a:alpha val="100000"/>
                  </a:srgbClr>
                </a:solidFill>
                <a:latin typeface="Calibri"/>
              </a:rPr>
              <a:t><![CDATA[The rest of the index rules, now with letters.]]></a:t>
            </a:r>
          </a:p>
        </p:txBody>
      </p:sp>
      <p:sp>
        <p:nvSpPr>
          <p:cNvPr id="10" name=""/>
          <p:cNvSpPr txBox="1"/>
          <p:nvPr/>
        </p:nvSpPr>
        <p:spPr>
          <a:xfrm>
            <a:off x="4857750" y="6477000"/>
            <a:ext cx="24765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800" spc="0" u="none" cap="none">
                <a:solidFill>
                  <a:srgbClr val="A6A7A9">
                    <a:alpha val="100000"/>
                  </a:srgbClr>
                </a:solidFill>
                <a:latin typeface="Calibri"/>
              </a:rPr>
              <a:t><![CDATA[openrevise.com]]>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-2009775" y="-2009775"/>
          <a:ext cx="14563725" cy="8496300"/>
          <a:chOff x="-2009775" y="-2009775"/>
          <a:chExt cx="14563725" cy="8496300"/>
        </a:xfrm>
      </p:grpSpPr>
      <p:sp>
        <p:nvSpPr>
          <p:cNvPr id="2" name="" descr=""/>
          <p:cNvSpPr/>
          <p:nvPr/>
        </p:nvSpPr>
        <p:spPr>
          <a:xfrm>
            <a:off x="9810750" y="-2009775"/>
            <a:ext cx="4752975" cy="4752975"/>
          </a:xfrm>
          <a:prstGeom prst="ellipse">
            <a:avLst/>
          </a:prstGeom>
          <a:noFill/>
          <a:ln w="19050">
            <a:solidFill>
              <a:srgbClr val="C3D6E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3" name="" descr=""/>
          <p:cNvSpPr/>
          <p:nvPr/>
        </p:nvSpPr>
        <p:spPr>
          <a:xfrm>
            <a:off x="-2009775" y="4476750"/>
            <a:ext cx="4019550" cy="4019550"/>
          </a:xfrm>
          <a:prstGeom prst="ellipse">
            <a:avLst/>
          </a:prstGeom>
          <a:noFill/>
          <a:ln w="19050">
            <a:solidFill>
              <a:srgbClr val="C3D6E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/>
          <p:cNvSpPr txBox="1"/>
          <p:nvPr/>
        </p:nvSpPr>
        <p:spPr>
          <a:xfrm>
            <a:off x="552450" y="295275"/>
            <a:ext cx="110871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000" spc="150" u="none" cap="none">
                <a:solidFill>
                  <a:srgbClr val="3D7FD6">
                    <a:alpha val="100000"/>
                  </a:srgbClr>
                </a:solidFill>
                <a:latin typeface="Calibri"/>
              </a:rPr>
              <a:t><![CDATA[EDEXCEL GCSE MATHS  ·  FOUNDATION & HIGHER]]></a:t>
            </a:r>
          </a:p>
        </p:txBody>
      </p:sp>
      <p:pic>
        <p:nvPicPr>
          <p:cNvPr id="5" name="" descr="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52450" y="914400"/>
            <a:ext cx="571500" cy="571500"/>
          </a:xfrm>
          <a:prstGeom prst="rect">
            <a:avLst/>
          </a:prstGeom>
          <a:noFill/>
        </p:spPr>
      </p:pic>
      <p:sp>
        <p:nvSpPr>
          <p:cNvPr id="6" name=""/>
          <p:cNvSpPr txBox="1"/>
          <p:nvPr/>
        </p:nvSpPr>
        <p:spPr>
          <a:xfrm>
            <a:off x="1295400" y="866775"/>
            <a:ext cx="10344150" cy="657225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500" spc="0" u="none" cap="none">
                <a:solidFill>
                  <a:srgbClr val="2B3038">
                    <a:alpha val="100000"/>
                  </a:srgbClr>
                </a:solidFill>
                <a:latin typeface="Georgia"/>
              </a:rPr>
              <a:t><![CDATA[Negative and Fractional Powers of Letters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52450" y="6477000"/>
            <a:ext cx="43053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6A7078">
                    <a:alpha val="100000"/>
                  </a:srgbClr>
                </a:solidFill>
                <a:latin typeface="Calibri"/>
              </a:rPr>
              <a:t><![CDATA[Algebra]]></a:t>
            </a:r>
          </a:p>
        </p:txBody>
      </p:sp>
      <p:sp>
        <p:nvSpPr>
          <p:cNvPr id="8" name=""/>
          <p:cNvSpPr txBox="1"/>
          <p:nvPr/>
        </p:nvSpPr>
        <p:spPr>
          <a:xfrm>
            <a:off x="7981950" y="6477000"/>
            <a:ext cx="36576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6A7078">
                    <a:alpha val="100000"/>
                  </a:srgbClr>
                </a:solidFill>
                <a:latin typeface="Calibri"/>
              </a:rPr>
              <a:t><![CDATA[Lesson 1 of 7]]></a:t>
            </a:r>
          </a:p>
        </p:txBody>
      </p:sp>
      <p:sp>
        <p:nvSpPr>
          <p:cNvPr id="9" name=""/>
          <p:cNvSpPr txBox="1"/>
          <p:nvPr/>
        </p:nvSpPr>
        <p:spPr>
          <a:xfrm>
            <a:off x="552450" y="1695450"/>
            <a:ext cx="11087100" cy="40957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i="1" strike="noStrike" sz="1300" spc="0" u="none" cap="none">
                <a:solidFill>
                  <a:srgbClr val="6A7078">
                    <a:alpha val="100000"/>
                  </a:srgbClr>
                </a:solidFill>
                <a:latin typeface="Calibri"/>
              </a:rPr>
              <a:t><![CDATA[The meanings are the same as for numbers.]]></a:t>
            </a:r>
          </a:p>
        </p:txBody>
      </p:sp>
      <p:sp>
        <p:nvSpPr>
          <p:cNvPr id="10" name="" descr=""/>
          <p:cNvSpPr/>
          <p:nvPr/>
        </p:nvSpPr>
        <p:spPr>
          <a:xfrm>
            <a:off x="552450" y="2247900"/>
            <a:ext cx="11087100" cy="952500"/>
          </a:xfrm>
          <a:prstGeom prst="roundRect">
            <a:avLst/>
          </a:prstGeom>
          <a:solidFill>
            <a:srgbClr val="F2F4F7">
              <a:alpha val="100000"/>
            </a:srgbClr>
          </a:solidFill>
          <a:ln w="9525">
            <a:solidFill>
              <a:srgbClr val="D2D7D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1" name="" descr=""/>
          <p:cNvSpPr/>
          <p:nvPr/>
        </p:nvSpPr>
        <p:spPr>
          <a:xfrm>
            <a:off x="781050" y="2628900"/>
            <a:ext cx="200025" cy="200025"/>
          </a:xfrm>
          <a:prstGeom prst="ellipse">
            <a:avLst/>
          </a:prstGeom>
          <a:solidFill>
            <a:srgbClr val="3D7FD6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2" name=""/>
          <p:cNvSpPr txBox="1"/>
          <p:nvPr/>
        </p:nvSpPr>
        <p:spPr>
          <a:xfrm>
            <a:off x="1143000" y="2343150"/>
            <a:ext cx="10182225" cy="7620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400"/>
              </a:spcAft>
            </a:pPr>
            <a:r>
              <a:rPr lang="en-US" b="1" strike="noStrike" sz="1600" spc="0" u="none" cap="none">
                <a:solidFill>
                  <a:srgbClr val="2B3038">
                    <a:alpha val="100000"/>
                  </a:srgbClr>
                </a:solidFill>
                <a:latin typeface="Georgia"/>
              </a:rPr>
              <a:t><![CDATA[Negative powers]]></a:t>
            </a:r>
          </a:p>
          <a:p>
            <a:pPr algn="l" rtl="0" fontAlgn="ctr" marL="0" marR="0" indent="0" lvl="0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300" spc="0" u="none" cap="none">
                <a:solidFill>
                  <a:srgbClr val="1F2227">
                    <a:alpha val="100000"/>
                  </a:srgbClr>
                </a:solidFill>
                <a:latin typeface="Calibri"/>
              </a:rPr>
              <a:t><![CDATA[x⁻¹ = 1/x and x⁻³ = 1/x³. So 1/x⁴ can be written as x⁻⁴.]]></a:t>
            </a:r>
          </a:p>
        </p:txBody>
      </p:sp>
      <p:sp>
        <p:nvSpPr>
          <p:cNvPr id="13" name="" descr=""/>
          <p:cNvSpPr/>
          <p:nvPr/>
        </p:nvSpPr>
        <p:spPr>
          <a:xfrm>
            <a:off x="552450" y="3276600"/>
            <a:ext cx="11087100" cy="952500"/>
          </a:xfrm>
          <a:prstGeom prst="roundRect">
            <a:avLst/>
          </a:prstGeom>
          <a:solidFill>
            <a:srgbClr val="F2F4F7">
              <a:alpha val="100000"/>
            </a:srgbClr>
          </a:solidFill>
          <a:ln w="9525">
            <a:solidFill>
              <a:srgbClr val="D2D7D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4" name="" descr=""/>
          <p:cNvSpPr/>
          <p:nvPr/>
        </p:nvSpPr>
        <p:spPr>
          <a:xfrm>
            <a:off x="781050" y="3657600"/>
            <a:ext cx="200025" cy="200025"/>
          </a:xfrm>
          <a:prstGeom prst="ellipse">
            <a:avLst/>
          </a:prstGeom>
          <a:solidFill>
            <a:srgbClr val="3D7FD6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5" name=""/>
          <p:cNvSpPr txBox="1"/>
          <p:nvPr/>
        </p:nvSpPr>
        <p:spPr>
          <a:xfrm>
            <a:off x="1143000" y="3371850"/>
            <a:ext cx="10182225" cy="7620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400"/>
              </a:spcAft>
            </a:pPr>
            <a:r>
              <a:rPr lang="en-US" b="1" strike="noStrike" sz="1600" spc="0" u="none" cap="none">
                <a:solidFill>
                  <a:srgbClr val="2B3038">
                    <a:alpha val="100000"/>
                  </a:srgbClr>
                </a:solidFill>
                <a:latin typeface="Georgia"/>
              </a:rPr>
              <a:t><![CDATA[Fractional powers]]></a:t>
            </a:r>
          </a:p>
          <a:p>
            <a:pPr algn="l" rtl="0" fontAlgn="ctr" marL="0" marR="0" indent="0" lvl="0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300" spc="0" u="none" cap="none">
                <a:solidFill>
                  <a:srgbClr val="1F2227">
                    <a:alpha val="100000"/>
                  </a:srgbClr>
                </a:solidFill>
                <a:latin typeface="Calibri"/>
              </a:rPr>
              <a:t><![CDATA[x^(1/2) = √x and x^(1/3) = ∛x. So 1/(√x) = x^(−1/2).]]></a:t>
            </a:r>
          </a:p>
        </p:txBody>
      </p:sp>
      <p:sp>
        <p:nvSpPr>
          <p:cNvPr id="16" name="" descr=""/>
          <p:cNvSpPr/>
          <p:nvPr/>
        </p:nvSpPr>
        <p:spPr>
          <a:xfrm>
            <a:off x="552450" y="4305300"/>
            <a:ext cx="11087100" cy="952500"/>
          </a:xfrm>
          <a:prstGeom prst="roundRect">
            <a:avLst/>
          </a:prstGeom>
          <a:solidFill>
            <a:srgbClr val="F2F4F7">
              <a:alpha val="100000"/>
            </a:srgbClr>
          </a:solidFill>
          <a:ln w="9525">
            <a:solidFill>
              <a:srgbClr val="D2D7D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7" name="" descr=""/>
          <p:cNvSpPr/>
          <p:nvPr/>
        </p:nvSpPr>
        <p:spPr>
          <a:xfrm>
            <a:off x="781050" y="4686300"/>
            <a:ext cx="200025" cy="200025"/>
          </a:xfrm>
          <a:prstGeom prst="ellipse">
            <a:avLst/>
          </a:prstGeom>
          <a:solidFill>
            <a:srgbClr val="3D7FD6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8" name=""/>
          <p:cNvSpPr txBox="1"/>
          <p:nvPr/>
        </p:nvSpPr>
        <p:spPr>
          <a:xfrm>
            <a:off x="1143000" y="4400550"/>
            <a:ext cx="10182225" cy="7620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400"/>
              </a:spcAft>
            </a:pPr>
            <a:r>
              <a:rPr lang="en-US" b="1" strike="noStrike" sz="1600" spc="0" u="none" cap="none">
                <a:solidFill>
                  <a:srgbClr val="2B3038">
                    <a:alpha val="100000"/>
                  </a:srgbClr>
                </a:solidFill>
                <a:latin typeface="Georgia"/>
              </a:rPr>
              <a:t><![CDATA["Write in the form xⁿ"]]></a:t>
            </a:r>
          </a:p>
          <a:p>
            <a:pPr algn="l" rtl="0" fontAlgn="ctr" marL="0" marR="0" indent="0" lvl="0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300" spc="0" u="none" cap="none">
                <a:solidFill>
                  <a:srgbClr val="1F2227">
                    <a:alpha val="100000"/>
                  </a:srgbClr>
                </a:solidFill>
                <a:latin typeface="Calibri"/>
              </a:rPr>
              <a:t><![CDATA[Turn roots and fractions into single powers: 1/x² = x⁻², √x³ = x^(3/2).]]></a:t>
            </a:r>
          </a:p>
        </p:txBody>
      </p:sp>
      <p:sp>
        <p:nvSpPr>
          <p:cNvPr id="19" name="" descr=""/>
          <p:cNvSpPr/>
          <p:nvPr/>
        </p:nvSpPr>
        <p:spPr>
          <a:xfrm>
            <a:off x="552450" y="5334000"/>
            <a:ext cx="11087100" cy="952500"/>
          </a:xfrm>
          <a:prstGeom prst="roundRect">
            <a:avLst/>
          </a:prstGeom>
          <a:solidFill>
            <a:srgbClr val="F2F4F7">
              <a:alpha val="100000"/>
            </a:srgbClr>
          </a:solidFill>
          <a:ln w="9525">
            <a:solidFill>
              <a:srgbClr val="D2D7D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20" name="" descr=""/>
          <p:cNvSpPr/>
          <p:nvPr/>
        </p:nvSpPr>
        <p:spPr>
          <a:xfrm>
            <a:off x="781050" y="5715000"/>
            <a:ext cx="200025" cy="200025"/>
          </a:xfrm>
          <a:prstGeom prst="ellipse">
            <a:avLst/>
          </a:prstGeom>
          <a:solidFill>
            <a:srgbClr val="3D7FD6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21" name=""/>
          <p:cNvSpPr txBox="1"/>
          <p:nvPr/>
        </p:nvSpPr>
        <p:spPr>
          <a:xfrm>
            <a:off x="1143000" y="5429250"/>
            <a:ext cx="10182225" cy="7620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400"/>
              </a:spcAft>
            </a:pPr>
            <a:r>
              <a:rPr lang="en-US" b="1" strike="noStrike" sz="1600" spc="0" u="none" cap="none">
                <a:solidFill>
                  <a:srgbClr val="2B3038">
                    <a:alpha val="100000"/>
                  </a:srgbClr>
                </a:solidFill>
                <a:latin typeface="Georgia"/>
              </a:rPr>
              <a:t><![CDATA[Brackets]]></a:t>
            </a:r>
          </a:p>
          <a:p>
            <a:pPr algn="l" rtl="0" fontAlgn="ctr" marL="0" marR="0" indent="0" lvl="0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300" spc="0" u="none" cap="none">
                <a:solidFill>
                  <a:srgbClr val="1F2227">
                    <a:alpha val="100000"/>
                  </a:srgbClr>
                </a:solidFill>
                <a:latin typeface="Calibri"/>
              </a:rPr>
              <a:t><![CDATA[Raise each part inside the bracket to the power: (16x⁸)^(1/2) = 16^(1/2) × x⁴ = 4x⁴.]]></a:t>
            </a:r>
          </a:p>
        </p:txBody>
      </p:sp>
      <p:sp>
        <p:nvSpPr>
          <p:cNvPr id="22" name=""/>
          <p:cNvSpPr txBox="1"/>
          <p:nvPr/>
        </p:nvSpPr>
        <p:spPr>
          <a:xfrm>
            <a:off x="4857750" y="6477000"/>
            <a:ext cx="24765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800" spc="0" u="none" cap="none">
                <a:solidFill>
                  <a:srgbClr val="6A7078">
                    <a:alpha val="100000"/>
                  </a:srgbClr>
                </a:solidFill>
                <a:latin typeface="Calibri"/>
              </a:rPr>
              <a:t><![CDATA[openrevise.com]]>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-2009775" y="-2009775"/>
          <a:ext cx="14563725" cy="8496300"/>
          <a:chOff x="-2009775" y="-2009775"/>
          <a:chExt cx="14563725" cy="8496300"/>
        </a:xfrm>
      </p:grpSpPr>
      <p:sp>
        <p:nvSpPr>
          <p:cNvPr id="2" name="" descr=""/>
          <p:cNvSpPr/>
          <p:nvPr/>
        </p:nvSpPr>
        <p:spPr>
          <a:xfrm>
            <a:off x="9810750" y="-2009775"/>
            <a:ext cx="4752975" cy="4752975"/>
          </a:xfrm>
          <a:prstGeom prst="ellipse">
            <a:avLst/>
          </a:prstGeom>
          <a:noFill/>
          <a:ln w="19050">
            <a:solidFill>
              <a:srgbClr val="C3D6E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3" name="" descr=""/>
          <p:cNvSpPr/>
          <p:nvPr/>
        </p:nvSpPr>
        <p:spPr>
          <a:xfrm>
            <a:off x="-2009775" y="4476750"/>
            <a:ext cx="4019550" cy="4019550"/>
          </a:xfrm>
          <a:prstGeom prst="ellipse">
            <a:avLst/>
          </a:prstGeom>
          <a:noFill/>
          <a:ln w="19050">
            <a:solidFill>
              <a:srgbClr val="C3D6E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/>
          <p:cNvSpPr txBox="1"/>
          <p:nvPr/>
        </p:nvSpPr>
        <p:spPr>
          <a:xfrm>
            <a:off x="552450" y="295275"/>
            <a:ext cx="110871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000" spc="150" u="none" cap="none">
                <a:solidFill>
                  <a:srgbClr val="3D7FD6">
                    <a:alpha val="100000"/>
                  </a:srgbClr>
                </a:solidFill>
                <a:latin typeface="Calibri"/>
              </a:rPr>
              <a:t><![CDATA[EDEXCEL GCSE MATHS  ·  FOUNDATION & HIGHER]]></a:t>
            </a:r>
          </a:p>
        </p:txBody>
      </p:sp>
      <p:pic>
        <p:nvPicPr>
          <p:cNvPr id="5" name="" descr="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52450" y="914400"/>
            <a:ext cx="571500" cy="571500"/>
          </a:xfrm>
          <a:prstGeom prst="rect">
            <a:avLst/>
          </a:prstGeom>
          <a:noFill/>
        </p:spPr>
      </p:pic>
      <p:sp>
        <p:nvSpPr>
          <p:cNvPr id="6" name=""/>
          <p:cNvSpPr txBox="1"/>
          <p:nvPr/>
        </p:nvSpPr>
        <p:spPr>
          <a:xfrm>
            <a:off x="1295400" y="866775"/>
            <a:ext cx="10344150" cy="657225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600" spc="0" u="none" cap="none">
                <a:solidFill>
                  <a:srgbClr val="2B3038">
                    <a:alpha val="100000"/>
                  </a:srgbClr>
                </a:solidFill>
                <a:latin typeface="Georgia"/>
              </a:rPr>
              <a:t><![CDATA[A Negative Fractional Power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52450" y="6477000"/>
            <a:ext cx="43053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6A7078">
                    <a:alpha val="100000"/>
                  </a:srgbClr>
                </a:solidFill>
                <a:latin typeface="Calibri"/>
              </a:rPr>
              <a:t><![CDATA[Algebra]]></a:t>
            </a:r>
          </a:p>
        </p:txBody>
      </p:sp>
      <p:sp>
        <p:nvSpPr>
          <p:cNvPr id="8" name=""/>
          <p:cNvSpPr txBox="1"/>
          <p:nvPr/>
        </p:nvSpPr>
        <p:spPr>
          <a:xfrm>
            <a:off x="7981950" y="6477000"/>
            <a:ext cx="36576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6A7078">
                    <a:alpha val="100000"/>
                  </a:srgbClr>
                </a:solidFill>
                <a:latin typeface="Calibri"/>
              </a:rPr>
              <a:t><![CDATA[Lesson 1 of 7]]></a:t>
            </a:r>
          </a:p>
        </p:txBody>
      </p:sp>
      <p:sp>
        <p:nvSpPr>
          <p:cNvPr id="9" name="" descr=""/>
          <p:cNvSpPr/>
          <p:nvPr/>
        </p:nvSpPr>
        <p:spPr>
          <a:xfrm>
            <a:off x="552450" y="1905000"/>
            <a:ext cx="11087100" cy="723900"/>
          </a:xfrm>
          <a:prstGeom prst="roundRect">
            <a:avLst/>
          </a:prstGeom>
          <a:solidFill>
            <a:srgbClr val="F2F4F7">
              <a:alpha val="100000"/>
            </a:srgbClr>
          </a:solidFill>
          <a:ln w="9525">
            <a:solidFill>
              <a:srgbClr val="D2D7D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0" name="" descr=""/>
          <p:cNvSpPr/>
          <p:nvPr/>
        </p:nvSpPr>
        <p:spPr>
          <a:xfrm>
            <a:off x="552450" y="1905000"/>
            <a:ext cx="57150" cy="723900"/>
          </a:xfrm>
          <a:prstGeom prst="rect">
            <a:avLst/>
          </a:prstGeom>
          <a:solidFill>
            <a:srgbClr val="3D7FD6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1" name=""/>
          <p:cNvSpPr txBox="1"/>
          <p:nvPr/>
        </p:nvSpPr>
        <p:spPr>
          <a:xfrm>
            <a:off x="800100" y="2038350"/>
            <a:ext cx="10591800" cy="4572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500" spc="0" u="none" cap="none">
                <a:solidFill>
                  <a:srgbClr val="1F2227">
                    <a:alpha val="100000"/>
                  </a:srgbClr>
                </a:solidFill>
                <a:latin typeface="Calibri"/>
              </a:rPr>
              <a:t><![CDATA[Simplify (27x⁶y⁻³)^(−1/3)]]></a:t>
            </a:r>
          </a:p>
        </p:txBody>
      </p:sp>
      <p:sp>
        <p:nvSpPr>
          <p:cNvPr id="12" name="" descr=""/>
          <p:cNvSpPr/>
          <p:nvPr/>
        </p:nvSpPr>
        <p:spPr>
          <a:xfrm>
            <a:off x="552450" y="2895600"/>
            <a:ext cx="304800" cy="304800"/>
          </a:xfrm>
          <a:prstGeom prst="ellipse">
            <a:avLst/>
          </a:prstGeom>
          <a:solidFill>
            <a:srgbClr val="3D7FD6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3" name=""/>
          <p:cNvSpPr txBox="1"/>
          <p:nvPr/>
        </p:nvSpPr>
        <p:spPr>
          <a:xfrm>
            <a:off x="552450" y="2924175"/>
            <a:ext cx="304800" cy="2476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300" spc="0" u="none" cap="none">
                <a:solidFill>
                  <a:srgbClr val="FFFFFF">
                    <a:alpha val="100000"/>
                  </a:srgbClr>
                </a:solidFill>
                <a:latin typeface="Georgia"/>
              </a:rPr>
              <a:t><![CDATA[1]]></a:t>
            </a:r>
          </a:p>
        </p:txBody>
      </p:sp>
      <p:sp>
        <p:nvSpPr>
          <p:cNvPr id="14" name=""/>
          <p:cNvSpPr txBox="1"/>
          <p:nvPr/>
        </p:nvSpPr>
        <p:spPr>
          <a:xfrm>
            <a:off x="1066800" y="2800350"/>
            <a:ext cx="3714750" cy="4953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6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400" spc="0" u="none" cap="none">
                <a:solidFill>
                  <a:srgbClr val="2B3038">
                    <a:alpha val="100000"/>
                  </a:srgbClr>
                </a:solidFill>
                <a:latin typeface="Georgia"/>
              </a:rPr>
              <a:t><![CDATA[Raise each part to the power −⅓]]></a:t>
            </a:r>
          </a:p>
        </p:txBody>
      </p:sp>
      <p:sp>
        <p:nvSpPr>
          <p:cNvPr id="15" name=""/>
          <p:cNvSpPr txBox="1"/>
          <p:nvPr/>
        </p:nvSpPr>
        <p:spPr>
          <a:xfrm>
            <a:off x="4933950" y="2800350"/>
            <a:ext cx="6705600" cy="4953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6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500" spc="0" u="none" cap="none">
                <a:solidFill>
                  <a:srgbClr val="1F2227">
                    <a:alpha val="100000"/>
                  </a:srgbClr>
                </a:solidFill>
                <a:latin typeface="Calibri"/>
              </a:rPr>
              <a:t><![CDATA[27^(−1/3) × (x⁶)^(−1/3) × (y⁻³)^(−1/3)]]></a:t>
            </a:r>
          </a:p>
        </p:txBody>
      </p:sp>
      <p:sp>
        <p:nvSpPr>
          <p:cNvPr id="16" name="" descr=""/>
          <p:cNvSpPr/>
          <p:nvPr/>
        </p:nvSpPr>
        <p:spPr>
          <a:xfrm>
            <a:off x="552450" y="3467100"/>
            <a:ext cx="304800" cy="304800"/>
          </a:xfrm>
          <a:prstGeom prst="ellipse">
            <a:avLst/>
          </a:prstGeom>
          <a:solidFill>
            <a:srgbClr val="3D7FD6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7" name=""/>
          <p:cNvSpPr txBox="1"/>
          <p:nvPr/>
        </p:nvSpPr>
        <p:spPr>
          <a:xfrm>
            <a:off x="552450" y="3495675"/>
            <a:ext cx="304800" cy="2476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300" spc="0" u="none" cap="none">
                <a:solidFill>
                  <a:srgbClr val="FFFFFF">
                    <a:alpha val="100000"/>
                  </a:srgbClr>
                </a:solidFill>
                <a:latin typeface="Georgia"/>
              </a:rPr>
              <a:t><![CDATA[2]]></a:t>
            </a:r>
          </a:p>
        </p:txBody>
      </p:sp>
      <p:sp>
        <p:nvSpPr>
          <p:cNvPr id="18" name=""/>
          <p:cNvSpPr txBox="1"/>
          <p:nvPr/>
        </p:nvSpPr>
        <p:spPr>
          <a:xfrm>
            <a:off x="1066800" y="3371850"/>
            <a:ext cx="3714750" cy="4953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6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400" spc="0" u="none" cap="none">
                <a:solidFill>
                  <a:srgbClr val="2B3038">
                    <a:alpha val="100000"/>
                  </a:srgbClr>
                </a:solidFill>
                <a:latin typeface="Georgia"/>
              </a:rPr>
              <a:t><![CDATA[The number: flip and cube root]]></a:t>
            </a:r>
          </a:p>
        </p:txBody>
      </p:sp>
      <p:sp>
        <p:nvSpPr>
          <p:cNvPr id="19" name=""/>
          <p:cNvSpPr txBox="1"/>
          <p:nvPr/>
        </p:nvSpPr>
        <p:spPr>
          <a:xfrm>
            <a:off x="4933950" y="3371850"/>
            <a:ext cx="6705600" cy="4953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6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500" spc="0" u="none" cap="none">
                <a:solidFill>
                  <a:srgbClr val="1F2227">
                    <a:alpha val="100000"/>
                  </a:srgbClr>
                </a:solidFill>
                <a:latin typeface="Calibri"/>
              </a:rPr>
              <a:t><![CDATA[27^(−1/3) = ⅓]]></a:t>
            </a:r>
          </a:p>
        </p:txBody>
      </p:sp>
      <p:sp>
        <p:nvSpPr>
          <p:cNvPr id="20" name="" descr=""/>
          <p:cNvSpPr/>
          <p:nvPr/>
        </p:nvSpPr>
        <p:spPr>
          <a:xfrm>
            <a:off x="552450" y="4038600"/>
            <a:ext cx="304800" cy="304800"/>
          </a:xfrm>
          <a:prstGeom prst="ellipse">
            <a:avLst/>
          </a:prstGeom>
          <a:solidFill>
            <a:srgbClr val="3D7FD6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21" name=""/>
          <p:cNvSpPr txBox="1"/>
          <p:nvPr/>
        </p:nvSpPr>
        <p:spPr>
          <a:xfrm>
            <a:off x="552450" y="4067175"/>
            <a:ext cx="304800" cy="2476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300" spc="0" u="none" cap="none">
                <a:solidFill>
                  <a:srgbClr val="FFFFFF">
                    <a:alpha val="100000"/>
                  </a:srgbClr>
                </a:solidFill>
                <a:latin typeface="Georgia"/>
              </a:rPr>
              <a:t><![CDATA[3]]></a:t>
            </a:r>
          </a:p>
        </p:txBody>
      </p:sp>
      <p:sp>
        <p:nvSpPr>
          <p:cNvPr id="22" name=""/>
          <p:cNvSpPr txBox="1"/>
          <p:nvPr/>
        </p:nvSpPr>
        <p:spPr>
          <a:xfrm>
            <a:off x="1066800" y="3943350"/>
            <a:ext cx="3714750" cy="4953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6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400" spc="0" u="none" cap="none">
                <a:solidFill>
                  <a:srgbClr val="2B3038">
                    <a:alpha val="100000"/>
                  </a:srgbClr>
                </a:solidFill>
                <a:latin typeface="Georgia"/>
              </a:rPr>
              <a:t><![CDATA[The x: multiply the indices]]></a:t>
            </a:r>
          </a:p>
        </p:txBody>
      </p:sp>
      <p:sp>
        <p:nvSpPr>
          <p:cNvPr id="23" name=""/>
          <p:cNvSpPr txBox="1"/>
          <p:nvPr/>
        </p:nvSpPr>
        <p:spPr>
          <a:xfrm>
            <a:off x="4933950" y="3943350"/>
            <a:ext cx="6705600" cy="4953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6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500" spc="0" u="none" cap="none">
                <a:solidFill>
                  <a:srgbClr val="1F2227">
                    <a:alpha val="100000"/>
                  </a:srgbClr>
                </a:solidFill>
                <a:latin typeface="Calibri"/>
              </a:rPr>
              <a:t><![CDATA[6 × (−⅓) = −2, so x⁻² = 1/x²]]></a:t>
            </a:r>
          </a:p>
        </p:txBody>
      </p:sp>
      <p:sp>
        <p:nvSpPr>
          <p:cNvPr id="24" name="" descr=""/>
          <p:cNvSpPr/>
          <p:nvPr/>
        </p:nvSpPr>
        <p:spPr>
          <a:xfrm>
            <a:off x="552450" y="4610100"/>
            <a:ext cx="304800" cy="304800"/>
          </a:xfrm>
          <a:prstGeom prst="ellipse">
            <a:avLst/>
          </a:prstGeom>
          <a:solidFill>
            <a:srgbClr val="3D7FD6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25" name=""/>
          <p:cNvSpPr txBox="1"/>
          <p:nvPr/>
        </p:nvSpPr>
        <p:spPr>
          <a:xfrm>
            <a:off x="552450" y="4638675"/>
            <a:ext cx="304800" cy="2476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300" spc="0" u="none" cap="none">
                <a:solidFill>
                  <a:srgbClr val="FFFFFF">
                    <a:alpha val="100000"/>
                  </a:srgbClr>
                </a:solidFill>
                <a:latin typeface="Georgia"/>
              </a:rPr>
              <a:t><![CDATA[4]]></a:t>
            </a:r>
          </a:p>
        </p:txBody>
      </p:sp>
      <p:sp>
        <p:nvSpPr>
          <p:cNvPr id="26" name=""/>
          <p:cNvSpPr txBox="1"/>
          <p:nvPr/>
        </p:nvSpPr>
        <p:spPr>
          <a:xfrm>
            <a:off x="1066800" y="4514850"/>
            <a:ext cx="3714750" cy="4953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6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400" spc="0" u="none" cap="none">
                <a:solidFill>
                  <a:srgbClr val="2B3038">
                    <a:alpha val="100000"/>
                  </a:srgbClr>
                </a:solidFill>
                <a:latin typeface="Georgia"/>
              </a:rPr>
              <a:t><![CDATA[The y: multiply the indices]]></a:t>
            </a:r>
          </a:p>
        </p:txBody>
      </p:sp>
      <p:sp>
        <p:nvSpPr>
          <p:cNvPr id="27" name=""/>
          <p:cNvSpPr txBox="1"/>
          <p:nvPr/>
        </p:nvSpPr>
        <p:spPr>
          <a:xfrm>
            <a:off x="4933950" y="4514850"/>
            <a:ext cx="6705600" cy="4953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6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500" spc="0" u="none" cap="none">
                <a:solidFill>
                  <a:srgbClr val="1F2227">
                    <a:alpha val="100000"/>
                  </a:srgbClr>
                </a:solidFill>
                <a:latin typeface="Calibri"/>
              </a:rPr>
              <a:t><![CDATA[−3 × (−⅓) = 1, so y¹ = y]]></a:t>
            </a:r>
          </a:p>
        </p:txBody>
      </p:sp>
      <p:sp>
        <p:nvSpPr>
          <p:cNvPr id="28" name="" descr=""/>
          <p:cNvSpPr/>
          <p:nvPr/>
        </p:nvSpPr>
        <p:spPr>
          <a:xfrm>
            <a:off x="552450" y="5181600"/>
            <a:ext cx="304800" cy="304800"/>
          </a:xfrm>
          <a:prstGeom prst="ellipse">
            <a:avLst/>
          </a:prstGeom>
          <a:solidFill>
            <a:srgbClr val="3D7FD6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29" name=""/>
          <p:cNvSpPr txBox="1"/>
          <p:nvPr/>
        </p:nvSpPr>
        <p:spPr>
          <a:xfrm>
            <a:off x="552450" y="5210175"/>
            <a:ext cx="304800" cy="2476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300" spc="0" u="none" cap="none">
                <a:solidFill>
                  <a:srgbClr val="FFFFFF">
                    <a:alpha val="100000"/>
                  </a:srgbClr>
                </a:solidFill>
                <a:latin typeface="Georgia"/>
              </a:rPr>
              <a:t><![CDATA[5]]></a:t>
            </a:r>
          </a:p>
        </p:txBody>
      </p:sp>
      <p:sp>
        <p:nvSpPr>
          <p:cNvPr id="30" name=""/>
          <p:cNvSpPr txBox="1"/>
          <p:nvPr/>
        </p:nvSpPr>
        <p:spPr>
          <a:xfrm>
            <a:off x="1066800" y="5086350"/>
            <a:ext cx="3714750" cy="4953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6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400" spc="0" u="none" cap="none">
                <a:solidFill>
                  <a:srgbClr val="2B3038">
                    <a:alpha val="100000"/>
                  </a:srgbClr>
                </a:solidFill>
                <a:latin typeface="Georgia"/>
              </a:rPr>
              <a:t><![CDATA[Put them together]]></a:t>
            </a:r>
          </a:p>
        </p:txBody>
      </p:sp>
      <p:sp>
        <p:nvSpPr>
          <p:cNvPr id="31" name=""/>
          <p:cNvSpPr txBox="1"/>
          <p:nvPr/>
        </p:nvSpPr>
        <p:spPr>
          <a:xfrm>
            <a:off x="4933950" y="5086350"/>
            <a:ext cx="6705600" cy="4953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6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500" spc="0" u="none" cap="none">
                <a:solidFill>
                  <a:srgbClr val="1F2227">
                    <a:alpha val="100000"/>
                  </a:srgbClr>
                </a:solidFill>
                <a:latin typeface="Calibri"/>
              </a:rPr>
              <a:t><![CDATA[⅓ × 1/x² × y]]></a:t>
            </a:r>
          </a:p>
        </p:txBody>
      </p:sp>
      <p:sp>
        <p:nvSpPr>
          <p:cNvPr id="32" name="" descr=""/>
          <p:cNvSpPr/>
          <p:nvPr/>
        </p:nvSpPr>
        <p:spPr>
          <a:xfrm>
            <a:off x="552450" y="5581650"/>
            <a:ext cx="11087100" cy="704850"/>
          </a:xfrm>
          <a:prstGeom prst="roundRect">
            <a:avLst/>
          </a:prstGeom>
          <a:solidFill>
            <a:srgbClr val="2B303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33" name=""/>
          <p:cNvSpPr txBox="1"/>
          <p:nvPr/>
        </p:nvSpPr>
        <p:spPr>
          <a:xfrm>
            <a:off x="781050" y="5695950"/>
            <a:ext cx="28575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100" spc="150" u="none" cap="none">
                <a:solidFill>
                  <a:srgbClr val="81ACE4">
                    <a:alpha val="100000"/>
                  </a:srgbClr>
                </a:solidFill>
                <a:latin typeface="Calibri"/>
              </a:rPr>
              <a:t><![CDATA[ANSWER]]></a:t>
            </a:r>
          </a:p>
        </p:txBody>
      </p:sp>
      <p:sp>
        <p:nvSpPr>
          <p:cNvPr id="34" name=""/>
          <p:cNvSpPr txBox="1"/>
          <p:nvPr/>
        </p:nvSpPr>
        <p:spPr>
          <a:xfrm>
            <a:off x="781050" y="5905500"/>
            <a:ext cx="10629900" cy="304800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800" spc="0" u="none" cap="none">
                <a:solidFill>
                  <a:srgbClr val="FFFFFF">
                    <a:alpha val="100000"/>
                  </a:srgbClr>
                </a:solidFill>
                <a:latin typeface="Georgia"/>
              </a:rPr>
              <a:t><![CDATA[y/3x²]]></a:t>
            </a:r>
          </a:p>
        </p:txBody>
      </p:sp>
      <p:sp>
        <p:nvSpPr>
          <p:cNvPr id="35" name=""/>
          <p:cNvSpPr txBox="1"/>
          <p:nvPr/>
        </p:nvSpPr>
        <p:spPr>
          <a:xfrm>
            <a:off x="4857750" y="6477000"/>
            <a:ext cx="24765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800" spc="0" u="none" cap="none">
                <a:solidFill>
                  <a:srgbClr val="6A7078">
                    <a:alpha val="100000"/>
                  </a:srgbClr>
                </a:solidFill>
                <a:latin typeface="Calibri"/>
              </a:rPr>
              <a:t><![CDATA[openrevise.com]]>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-2009775" y="-2009775"/>
          <a:ext cx="14563725" cy="8496300"/>
          <a:chOff x="-2009775" y="-2009775"/>
          <a:chExt cx="14563725" cy="8496300"/>
        </a:xfrm>
      </p:grpSpPr>
      <p:sp>
        <p:nvSpPr>
          <p:cNvPr id="2" name="" descr=""/>
          <p:cNvSpPr/>
          <p:nvPr/>
        </p:nvSpPr>
        <p:spPr>
          <a:xfrm>
            <a:off x="9810750" y="-2009775"/>
            <a:ext cx="4752975" cy="4752975"/>
          </a:xfrm>
          <a:prstGeom prst="ellipse">
            <a:avLst/>
          </a:prstGeom>
          <a:noFill/>
          <a:ln w="19050">
            <a:solidFill>
              <a:srgbClr val="C3D6E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3" name="" descr=""/>
          <p:cNvSpPr/>
          <p:nvPr/>
        </p:nvSpPr>
        <p:spPr>
          <a:xfrm>
            <a:off x="-2009775" y="4476750"/>
            <a:ext cx="4019550" cy="4019550"/>
          </a:xfrm>
          <a:prstGeom prst="ellipse">
            <a:avLst/>
          </a:prstGeom>
          <a:noFill/>
          <a:ln w="19050">
            <a:solidFill>
              <a:srgbClr val="C3D6E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/>
          <p:cNvSpPr txBox="1"/>
          <p:nvPr/>
        </p:nvSpPr>
        <p:spPr>
          <a:xfrm>
            <a:off x="552450" y="295275"/>
            <a:ext cx="110871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000" spc="150" u="none" cap="none">
                <a:solidFill>
                  <a:srgbClr val="3D7FD6">
                    <a:alpha val="100000"/>
                  </a:srgbClr>
                </a:solidFill>
                <a:latin typeface="Calibri"/>
              </a:rPr>
              <a:t><![CDATA[EDEXCEL GCSE MATHS  ·  FOUNDATION & HIGHER]]></a:t>
            </a:r>
          </a:p>
        </p:txBody>
      </p:sp>
      <p:pic>
        <p:nvPicPr>
          <p:cNvPr id="5" name="" descr="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52450" y="914400"/>
            <a:ext cx="571500" cy="571500"/>
          </a:xfrm>
          <a:prstGeom prst="rect">
            <a:avLst/>
          </a:prstGeom>
          <a:noFill/>
        </p:spPr>
      </p:pic>
      <p:sp>
        <p:nvSpPr>
          <p:cNvPr id="6" name=""/>
          <p:cNvSpPr txBox="1"/>
          <p:nvPr/>
        </p:nvSpPr>
        <p:spPr>
          <a:xfrm>
            <a:off x="1295400" y="866775"/>
            <a:ext cx="10344150" cy="657225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600" spc="0" u="none" cap="none">
                <a:solidFill>
                  <a:srgbClr val="2B3038">
                    <a:alpha val="100000"/>
                  </a:srgbClr>
                </a:solidFill>
                <a:latin typeface="Georgia"/>
              </a:rPr>
              <a:t><![CDATA[Solving an Equation with Powers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52450" y="6477000"/>
            <a:ext cx="43053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6A7078">
                    <a:alpha val="100000"/>
                  </a:srgbClr>
                </a:solidFill>
                <a:latin typeface="Calibri"/>
              </a:rPr>
              <a:t><![CDATA[Algebra]]></a:t>
            </a:r>
          </a:p>
        </p:txBody>
      </p:sp>
      <p:sp>
        <p:nvSpPr>
          <p:cNvPr id="8" name=""/>
          <p:cNvSpPr txBox="1"/>
          <p:nvPr/>
        </p:nvSpPr>
        <p:spPr>
          <a:xfrm>
            <a:off x="7981950" y="6477000"/>
            <a:ext cx="36576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6A7078">
                    <a:alpha val="100000"/>
                  </a:srgbClr>
                </a:solidFill>
                <a:latin typeface="Calibri"/>
              </a:rPr>
              <a:t><![CDATA[Lesson 1 of 7]]></a:t>
            </a:r>
          </a:p>
        </p:txBody>
      </p:sp>
      <p:sp>
        <p:nvSpPr>
          <p:cNvPr id="9" name="" descr=""/>
          <p:cNvSpPr/>
          <p:nvPr/>
        </p:nvSpPr>
        <p:spPr>
          <a:xfrm>
            <a:off x="552450" y="1905000"/>
            <a:ext cx="11087100" cy="723900"/>
          </a:xfrm>
          <a:prstGeom prst="roundRect">
            <a:avLst/>
          </a:prstGeom>
          <a:solidFill>
            <a:srgbClr val="F2F4F7">
              <a:alpha val="100000"/>
            </a:srgbClr>
          </a:solidFill>
          <a:ln w="9525">
            <a:solidFill>
              <a:srgbClr val="D2D7D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0" name="" descr=""/>
          <p:cNvSpPr/>
          <p:nvPr/>
        </p:nvSpPr>
        <p:spPr>
          <a:xfrm>
            <a:off x="552450" y="1905000"/>
            <a:ext cx="57150" cy="723900"/>
          </a:xfrm>
          <a:prstGeom prst="rect">
            <a:avLst/>
          </a:prstGeom>
          <a:solidFill>
            <a:srgbClr val="3D7FD6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1" name=""/>
          <p:cNvSpPr txBox="1"/>
          <p:nvPr/>
        </p:nvSpPr>
        <p:spPr>
          <a:xfrm>
            <a:off x="800100" y="2038350"/>
            <a:ext cx="10591800" cy="4572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500" spc="0" u="none" cap="none">
                <a:solidFill>
                  <a:srgbClr val="1F2227">
                    <a:alpha val="100000"/>
                  </a:srgbClr>
                </a:solidFill>
                <a:latin typeface="Calibri"/>
              </a:rPr>
              <a:t><![CDATA[Solve 2^(x+1) = 8^x]]></a:t>
            </a:r>
          </a:p>
        </p:txBody>
      </p:sp>
      <p:sp>
        <p:nvSpPr>
          <p:cNvPr id="12" name="" descr=""/>
          <p:cNvSpPr/>
          <p:nvPr/>
        </p:nvSpPr>
        <p:spPr>
          <a:xfrm>
            <a:off x="552450" y="2952750"/>
            <a:ext cx="304800" cy="304800"/>
          </a:xfrm>
          <a:prstGeom prst="ellipse">
            <a:avLst/>
          </a:prstGeom>
          <a:solidFill>
            <a:srgbClr val="3D7FD6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3" name=""/>
          <p:cNvSpPr txBox="1"/>
          <p:nvPr/>
        </p:nvSpPr>
        <p:spPr>
          <a:xfrm>
            <a:off x="552450" y="2981325"/>
            <a:ext cx="304800" cy="2476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300" spc="0" u="none" cap="none">
                <a:solidFill>
                  <a:srgbClr val="FFFFFF">
                    <a:alpha val="100000"/>
                  </a:srgbClr>
                </a:solidFill>
                <a:latin typeface="Georgia"/>
              </a:rPr>
              <a:t><![CDATA[1]]></a:t>
            </a:r>
          </a:p>
        </p:txBody>
      </p:sp>
      <p:sp>
        <p:nvSpPr>
          <p:cNvPr id="14" name=""/>
          <p:cNvSpPr txBox="1"/>
          <p:nvPr/>
        </p:nvSpPr>
        <p:spPr>
          <a:xfrm>
            <a:off x="1066800" y="2809875"/>
            <a:ext cx="3714750" cy="5905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6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400" spc="0" u="none" cap="none">
                <a:solidFill>
                  <a:srgbClr val="2B3038">
                    <a:alpha val="100000"/>
                  </a:srgbClr>
                </a:solidFill>
                <a:latin typeface="Georgia"/>
              </a:rPr>
              <a:t><![CDATA[Write both sides with the same base]]></a:t>
            </a:r>
          </a:p>
        </p:txBody>
      </p:sp>
      <p:sp>
        <p:nvSpPr>
          <p:cNvPr id="15" name=""/>
          <p:cNvSpPr txBox="1"/>
          <p:nvPr/>
        </p:nvSpPr>
        <p:spPr>
          <a:xfrm>
            <a:off x="4933950" y="2809875"/>
            <a:ext cx="6705600" cy="5905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6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500" spc="0" u="none" cap="none">
                <a:solidFill>
                  <a:srgbClr val="1F2227">
                    <a:alpha val="100000"/>
                  </a:srgbClr>
                </a:solidFill>
                <a:latin typeface="Calibri"/>
              </a:rPr>
              <a:t><![CDATA[8 = 2³, so 8^x = 2^(3x)]]></a:t>
            </a:r>
          </a:p>
        </p:txBody>
      </p:sp>
      <p:sp>
        <p:nvSpPr>
          <p:cNvPr id="16" name="" descr=""/>
          <p:cNvSpPr/>
          <p:nvPr/>
        </p:nvSpPr>
        <p:spPr>
          <a:xfrm>
            <a:off x="552450" y="3638550"/>
            <a:ext cx="304800" cy="304800"/>
          </a:xfrm>
          <a:prstGeom prst="ellipse">
            <a:avLst/>
          </a:prstGeom>
          <a:solidFill>
            <a:srgbClr val="3D7FD6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7" name=""/>
          <p:cNvSpPr txBox="1"/>
          <p:nvPr/>
        </p:nvSpPr>
        <p:spPr>
          <a:xfrm>
            <a:off x="552450" y="3667125"/>
            <a:ext cx="304800" cy="2476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300" spc="0" u="none" cap="none">
                <a:solidFill>
                  <a:srgbClr val="FFFFFF">
                    <a:alpha val="100000"/>
                  </a:srgbClr>
                </a:solidFill>
                <a:latin typeface="Georgia"/>
              </a:rPr>
              <a:t><![CDATA[2]]></a:t>
            </a:r>
          </a:p>
        </p:txBody>
      </p:sp>
      <p:sp>
        <p:nvSpPr>
          <p:cNvPr id="18" name=""/>
          <p:cNvSpPr txBox="1"/>
          <p:nvPr/>
        </p:nvSpPr>
        <p:spPr>
          <a:xfrm>
            <a:off x="1066800" y="3495675"/>
            <a:ext cx="3714750" cy="5905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6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400" spc="0" u="none" cap="none">
                <a:solidFill>
                  <a:srgbClr val="2B3038">
                    <a:alpha val="100000"/>
                  </a:srgbClr>
                </a:solidFill>
                <a:latin typeface="Georgia"/>
              </a:rPr>
              <a:t><![CDATA[So]]></a:t>
            </a:r>
          </a:p>
        </p:txBody>
      </p:sp>
      <p:sp>
        <p:nvSpPr>
          <p:cNvPr id="19" name=""/>
          <p:cNvSpPr txBox="1"/>
          <p:nvPr/>
        </p:nvSpPr>
        <p:spPr>
          <a:xfrm>
            <a:off x="4933950" y="3495675"/>
            <a:ext cx="6705600" cy="5905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6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500" spc="0" u="none" cap="none">
                <a:solidFill>
                  <a:srgbClr val="1F2227">
                    <a:alpha val="100000"/>
                  </a:srgbClr>
                </a:solidFill>
                <a:latin typeface="Calibri"/>
              </a:rPr>
              <a:t><![CDATA[2^(x+1) = 2^(3x)]]></a:t>
            </a:r>
          </a:p>
        </p:txBody>
      </p:sp>
      <p:sp>
        <p:nvSpPr>
          <p:cNvPr id="20" name="" descr=""/>
          <p:cNvSpPr/>
          <p:nvPr/>
        </p:nvSpPr>
        <p:spPr>
          <a:xfrm>
            <a:off x="552450" y="4324350"/>
            <a:ext cx="304800" cy="304800"/>
          </a:xfrm>
          <a:prstGeom prst="ellipse">
            <a:avLst/>
          </a:prstGeom>
          <a:solidFill>
            <a:srgbClr val="3D7FD6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21" name=""/>
          <p:cNvSpPr txBox="1"/>
          <p:nvPr/>
        </p:nvSpPr>
        <p:spPr>
          <a:xfrm>
            <a:off x="552450" y="4352925"/>
            <a:ext cx="304800" cy="2476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300" spc="0" u="none" cap="none">
                <a:solidFill>
                  <a:srgbClr val="FFFFFF">
                    <a:alpha val="100000"/>
                  </a:srgbClr>
                </a:solidFill>
                <a:latin typeface="Georgia"/>
              </a:rPr>
              <a:t><![CDATA[3]]></a:t>
            </a:r>
          </a:p>
        </p:txBody>
      </p:sp>
      <p:sp>
        <p:nvSpPr>
          <p:cNvPr id="22" name=""/>
          <p:cNvSpPr txBox="1"/>
          <p:nvPr/>
        </p:nvSpPr>
        <p:spPr>
          <a:xfrm>
            <a:off x="1066800" y="4181475"/>
            <a:ext cx="3714750" cy="5905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6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400" spc="0" u="none" cap="none">
                <a:solidFill>
                  <a:srgbClr val="2B3038">
                    <a:alpha val="100000"/>
                  </a:srgbClr>
                </a:solidFill>
                <a:latin typeface="Georgia"/>
              </a:rPr>
              <a:t><![CDATA[Same base, so the indices are equal]]></a:t>
            </a:r>
          </a:p>
        </p:txBody>
      </p:sp>
      <p:sp>
        <p:nvSpPr>
          <p:cNvPr id="23" name=""/>
          <p:cNvSpPr txBox="1"/>
          <p:nvPr/>
        </p:nvSpPr>
        <p:spPr>
          <a:xfrm>
            <a:off x="4933950" y="4181475"/>
            <a:ext cx="6705600" cy="5905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6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500" spc="0" u="none" cap="none">
                <a:solidFill>
                  <a:srgbClr val="1F2227">
                    <a:alpha val="100000"/>
                  </a:srgbClr>
                </a:solidFill>
                <a:latin typeface="Calibri"/>
              </a:rPr>
              <a:t><![CDATA[x + 1 = 3x]]></a:t>
            </a:r>
          </a:p>
        </p:txBody>
      </p:sp>
      <p:sp>
        <p:nvSpPr>
          <p:cNvPr id="24" name="" descr=""/>
          <p:cNvSpPr/>
          <p:nvPr/>
        </p:nvSpPr>
        <p:spPr>
          <a:xfrm>
            <a:off x="552450" y="5010150"/>
            <a:ext cx="304800" cy="304800"/>
          </a:xfrm>
          <a:prstGeom prst="ellipse">
            <a:avLst/>
          </a:prstGeom>
          <a:solidFill>
            <a:srgbClr val="3D7FD6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25" name=""/>
          <p:cNvSpPr txBox="1"/>
          <p:nvPr/>
        </p:nvSpPr>
        <p:spPr>
          <a:xfrm>
            <a:off x="552450" y="5038725"/>
            <a:ext cx="304800" cy="2476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300" spc="0" u="none" cap="none">
                <a:solidFill>
                  <a:srgbClr val="FFFFFF">
                    <a:alpha val="100000"/>
                  </a:srgbClr>
                </a:solidFill>
                <a:latin typeface="Georgia"/>
              </a:rPr>
              <a:t><![CDATA[4]]></a:t>
            </a:r>
          </a:p>
        </p:txBody>
      </p:sp>
      <p:sp>
        <p:nvSpPr>
          <p:cNvPr id="26" name=""/>
          <p:cNvSpPr txBox="1"/>
          <p:nvPr/>
        </p:nvSpPr>
        <p:spPr>
          <a:xfrm>
            <a:off x="1066800" y="4867275"/>
            <a:ext cx="3714750" cy="5905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6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400" spc="0" u="none" cap="none">
                <a:solidFill>
                  <a:srgbClr val="2B3038">
                    <a:alpha val="100000"/>
                  </a:srgbClr>
                </a:solidFill>
                <a:latin typeface="Georgia"/>
              </a:rPr>
              <a:t><![CDATA[Solve]]></a:t>
            </a:r>
          </a:p>
        </p:txBody>
      </p:sp>
      <p:sp>
        <p:nvSpPr>
          <p:cNvPr id="27" name=""/>
          <p:cNvSpPr txBox="1"/>
          <p:nvPr/>
        </p:nvSpPr>
        <p:spPr>
          <a:xfrm>
            <a:off x="4933950" y="4867275"/>
            <a:ext cx="6705600" cy="5905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6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500" spc="0" u="none" cap="none">
                <a:solidFill>
                  <a:srgbClr val="1F2227">
                    <a:alpha val="100000"/>
                  </a:srgbClr>
                </a:solidFill>
                <a:latin typeface="Calibri"/>
              </a:rPr>
              <a:t><![CDATA[1 = 2x]]></a:t>
            </a:r>
          </a:p>
        </p:txBody>
      </p:sp>
      <p:sp>
        <p:nvSpPr>
          <p:cNvPr id="28" name="" descr=""/>
          <p:cNvSpPr/>
          <p:nvPr/>
        </p:nvSpPr>
        <p:spPr>
          <a:xfrm>
            <a:off x="552450" y="5581650"/>
            <a:ext cx="11087100" cy="704850"/>
          </a:xfrm>
          <a:prstGeom prst="roundRect">
            <a:avLst/>
          </a:prstGeom>
          <a:solidFill>
            <a:srgbClr val="2B303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29" name=""/>
          <p:cNvSpPr txBox="1"/>
          <p:nvPr/>
        </p:nvSpPr>
        <p:spPr>
          <a:xfrm>
            <a:off x="781050" y="5695950"/>
            <a:ext cx="28575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100" spc="150" u="none" cap="none">
                <a:solidFill>
                  <a:srgbClr val="81ACE4">
                    <a:alpha val="100000"/>
                  </a:srgbClr>
                </a:solidFill>
                <a:latin typeface="Calibri"/>
              </a:rPr>
              <a:t><![CDATA[ANSWER]]></a:t>
            </a:r>
          </a:p>
        </p:txBody>
      </p:sp>
      <p:sp>
        <p:nvSpPr>
          <p:cNvPr id="30" name=""/>
          <p:cNvSpPr txBox="1"/>
          <p:nvPr/>
        </p:nvSpPr>
        <p:spPr>
          <a:xfrm>
            <a:off x="781050" y="5905500"/>
            <a:ext cx="10629900" cy="304800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800" spc="0" u="none" cap="none">
                <a:solidFill>
                  <a:srgbClr val="FFFFFF">
                    <a:alpha val="100000"/>
                  </a:srgbClr>
                </a:solidFill>
                <a:latin typeface="Georgia"/>
              </a:rPr>
              <a:t><![CDATA[x = ½]]></a:t>
            </a:r>
          </a:p>
        </p:txBody>
      </p:sp>
      <p:sp>
        <p:nvSpPr>
          <p:cNvPr id="31" name=""/>
          <p:cNvSpPr txBox="1"/>
          <p:nvPr/>
        </p:nvSpPr>
        <p:spPr>
          <a:xfrm>
            <a:off x="4857750" y="6477000"/>
            <a:ext cx="24765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800" spc="0" u="none" cap="none">
                <a:solidFill>
                  <a:srgbClr val="6A7078">
                    <a:alpha val="100000"/>
                  </a:srgbClr>
                </a:solidFill>
                <a:latin typeface="Calibri"/>
              </a:rPr>
              <a:t><![CDATA[openrevise.com]]>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-2009775" y="-2009775"/>
          <a:ext cx="14563725" cy="8496300"/>
          <a:chOff x="-2009775" y="-2009775"/>
          <a:chExt cx="14563725" cy="8496300"/>
        </a:xfrm>
      </p:grpSpPr>
      <p:sp>
        <p:nvSpPr>
          <p:cNvPr id="2" name="" descr=""/>
          <p:cNvSpPr/>
          <p:nvPr/>
        </p:nvSpPr>
        <p:spPr>
          <a:xfrm>
            <a:off x="9810750" y="-2009775"/>
            <a:ext cx="4752975" cy="4752975"/>
          </a:xfrm>
          <a:prstGeom prst="ellipse">
            <a:avLst/>
          </a:prstGeom>
          <a:noFill/>
          <a:ln w="19050">
            <a:solidFill>
              <a:srgbClr val="C3D6E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3" name="" descr=""/>
          <p:cNvSpPr/>
          <p:nvPr/>
        </p:nvSpPr>
        <p:spPr>
          <a:xfrm>
            <a:off x="-2009775" y="4476750"/>
            <a:ext cx="4019550" cy="4019550"/>
          </a:xfrm>
          <a:prstGeom prst="ellipse">
            <a:avLst/>
          </a:prstGeom>
          <a:noFill/>
          <a:ln w="19050">
            <a:solidFill>
              <a:srgbClr val="C3D6E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/>
          <p:cNvSpPr txBox="1"/>
          <p:nvPr/>
        </p:nvSpPr>
        <p:spPr>
          <a:xfrm>
            <a:off x="552450" y="295275"/>
            <a:ext cx="110871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000" spc="150" u="none" cap="none">
                <a:solidFill>
                  <a:srgbClr val="3D7FD6">
                    <a:alpha val="100000"/>
                  </a:srgbClr>
                </a:solidFill>
                <a:latin typeface="Calibri"/>
              </a:rPr>
              <a:t><![CDATA[EDEXCEL GCSE MATHS  ·  FOUNDATION & HIGHER]]></a:t>
            </a:r>
          </a:p>
        </p:txBody>
      </p:sp>
      <p:pic>
        <p:nvPicPr>
          <p:cNvPr id="5" name="" descr="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52450" y="914400"/>
            <a:ext cx="571500" cy="571500"/>
          </a:xfrm>
          <a:prstGeom prst="rect">
            <a:avLst/>
          </a:prstGeom>
          <a:noFill/>
        </p:spPr>
      </p:pic>
      <p:sp>
        <p:nvSpPr>
          <p:cNvPr id="6" name=""/>
          <p:cNvSpPr txBox="1"/>
          <p:nvPr/>
        </p:nvSpPr>
        <p:spPr>
          <a:xfrm>
            <a:off x="1295400" y="866775"/>
            <a:ext cx="10344150" cy="657225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600" spc="0" u="none" cap="none">
                <a:solidFill>
                  <a:srgbClr val="2B3038">
                    <a:alpha val="100000"/>
                  </a:srgbClr>
                </a:solidFill>
                <a:latin typeface="Georgia"/>
              </a:rPr>
              <a:t><![CDATA[Key Terms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52450" y="6477000"/>
            <a:ext cx="43053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6A7078">
                    <a:alpha val="100000"/>
                  </a:srgbClr>
                </a:solidFill>
                <a:latin typeface="Calibri"/>
              </a:rPr>
              <a:t><![CDATA[Algebra]]></a:t>
            </a:r>
          </a:p>
        </p:txBody>
      </p:sp>
      <p:sp>
        <p:nvSpPr>
          <p:cNvPr id="8" name=""/>
          <p:cNvSpPr txBox="1"/>
          <p:nvPr/>
        </p:nvSpPr>
        <p:spPr>
          <a:xfrm>
            <a:off x="7981950" y="6477000"/>
            <a:ext cx="36576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6A7078">
                    <a:alpha val="100000"/>
                  </a:srgbClr>
                </a:solidFill>
                <a:latin typeface="Calibri"/>
              </a:rPr>
              <a:t><![CDATA[Lesson 1 of 7]]></a:t>
            </a:r>
          </a:p>
        </p:txBody>
      </p:sp>
      <p:sp>
        <p:nvSpPr>
          <p:cNvPr id="9" name="" descr=""/>
          <p:cNvSpPr/>
          <p:nvPr/>
        </p:nvSpPr>
        <p:spPr>
          <a:xfrm>
            <a:off x="552450" y="1781175"/>
            <a:ext cx="5410200" cy="1343025"/>
          </a:xfrm>
          <a:prstGeom prst="roundRect">
            <a:avLst/>
          </a:prstGeom>
          <a:solidFill>
            <a:srgbClr val="F2F4F7">
              <a:alpha val="100000"/>
            </a:srgbClr>
          </a:solidFill>
          <a:ln w="9525">
            <a:solidFill>
              <a:srgbClr val="D2D7D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0" name=""/>
          <p:cNvSpPr txBox="1"/>
          <p:nvPr/>
        </p:nvSpPr>
        <p:spPr>
          <a:xfrm>
            <a:off x="752475" y="1857375"/>
            <a:ext cx="5010150" cy="11906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400"/>
              </a:spcAft>
            </a:pPr>
            <a:r>
              <a:rPr lang="en-US" b="1" strike="noStrike" sz="1500" spc="0" u="none" cap="none">
                <a:solidFill>
                  <a:srgbClr val="2B3038">
                    <a:alpha val="100000"/>
                  </a:srgbClr>
                </a:solidFill>
                <a:latin typeface="Georgia"/>
              </a:rPr>
              <a:t><![CDATA[Index (power)]]></a:t>
            </a:r>
          </a:p>
          <a:p>
            <a:pPr algn="l" rtl="0" fontAlgn="base" marL="0" marR="0" indent="0" lvl="0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F2227">
                    <a:alpha val="100000"/>
                  </a:srgbClr>
                </a:solidFill>
                <a:latin typeface="Calibri"/>
              </a:rPr>
              <a:t><![CDATA[The small number showing how many times the base is multiplied by itself.]]></a:t>
            </a:r>
          </a:p>
        </p:txBody>
      </p:sp>
      <p:sp>
        <p:nvSpPr>
          <p:cNvPr id="11" name="" descr=""/>
          <p:cNvSpPr/>
          <p:nvPr/>
        </p:nvSpPr>
        <p:spPr>
          <a:xfrm>
            <a:off x="6229350" y="1781175"/>
            <a:ext cx="5410200" cy="1343025"/>
          </a:xfrm>
          <a:prstGeom prst="roundRect">
            <a:avLst/>
          </a:prstGeom>
          <a:solidFill>
            <a:srgbClr val="F2F4F7">
              <a:alpha val="100000"/>
            </a:srgbClr>
          </a:solidFill>
          <a:ln w="9525">
            <a:solidFill>
              <a:srgbClr val="D2D7D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2" name=""/>
          <p:cNvSpPr txBox="1"/>
          <p:nvPr/>
        </p:nvSpPr>
        <p:spPr>
          <a:xfrm>
            <a:off x="6438900" y="1857375"/>
            <a:ext cx="5010150" cy="11906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400"/>
              </a:spcAft>
            </a:pPr>
            <a:r>
              <a:rPr lang="en-US" b="1" strike="noStrike" sz="1500" spc="0" u="none" cap="none">
                <a:solidFill>
                  <a:srgbClr val="2B3038">
                    <a:alpha val="100000"/>
                  </a:srgbClr>
                </a:solidFill>
                <a:latin typeface="Georgia"/>
              </a:rPr>
              <a:t><![CDATA[Coefficient]]></a:t>
            </a:r>
          </a:p>
          <a:p>
            <a:pPr algn="l" rtl="0" fontAlgn="base" marL="0" marR="0" indent="0" lvl="0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F2227">
                    <a:alpha val="100000"/>
                  </a:srgbClr>
                </a:solidFill>
                <a:latin typeface="Calibri"/>
              </a:rPr>
              <a:t><![CDATA[The number in front of a letter, e.g. 5 in 5x³.]]></a:t>
            </a:r>
          </a:p>
        </p:txBody>
      </p:sp>
      <p:sp>
        <p:nvSpPr>
          <p:cNvPr id="13" name="" descr=""/>
          <p:cNvSpPr/>
          <p:nvPr/>
        </p:nvSpPr>
        <p:spPr>
          <a:xfrm>
            <a:off x="552450" y="3362325"/>
            <a:ext cx="5410200" cy="1343025"/>
          </a:xfrm>
          <a:prstGeom prst="roundRect">
            <a:avLst/>
          </a:prstGeom>
          <a:solidFill>
            <a:srgbClr val="F2F4F7">
              <a:alpha val="100000"/>
            </a:srgbClr>
          </a:solidFill>
          <a:ln w="9525">
            <a:solidFill>
              <a:srgbClr val="D2D7D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4" name=""/>
          <p:cNvSpPr txBox="1"/>
          <p:nvPr/>
        </p:nvSpPr>
        <p:spPr>
          <a:xfrm>
            <a:off x="752475" y="3438525"/>
            <a:ext cx="5010150" cy="11906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400"/>
              </a:spcAft>
            </a:pPr>
            <a:r>
              <a:rPr lang="en-US" b="1" strike="noStrike" sz="1500" spc="0" u="none" cap="none">
                <a:solidFill>
                  <a:srgbClr val="2B3038">
                    <a:alpha val="100000"/>
                  </a:srgbClr>
                </a:solidFill>
                <a:latin typeface="Georgia"/>
              </a:rPr>
              <a:t><![CDATA[Like terms]]></a:t>
            </a:r>
          </a:p>
          <a:p>
            <a:pPr algn="l" rtl="0" fontAlgn="base" marL="0" marR="0" indent="0" lvl="0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F2227">
                    <a:alpha val="100000"/>
                  </a:srgbClr>
                </a:solidFill>
                <a:latin typeface="Calibri"/>
              </a:rPr>
              <a:t><![CDATA[Terms with exactly the same letters and powers, e.g. 3x² and 7x².]]></a:t>
            </a:r>
          </a:p>
        </p:txBody>
      </p:sp>
      <p:sp>
        <p:nvSpPr>
          <p:cNvPr id="15" name="" descr=""/>
          <p:cNvSpPr/>
          <p:nvPr/>
        </p:nvSpPr>
        <p:spPr>
          <a:xfrm>
            <a:off x="6229350" y="3362325"/>
            <a:ext cx="5410200" cy="1343025"/>
          </a:xfrm>
          <a:prstGeom prst="roundRect">
            <a:avLst/>
          </a:prstGeom>
          <a:solidFill>
            <a:srgbClr val="F2F4F7">
              <a:alpha val="100000"/>
            </a:srgbClr>
          </a:solidFill>
          <a:ln w="9525">
            <a:solidFill>
              <a:srgbClr val="D2D7D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6" name=""/>
          <p:cNvSpPr txBox="1"/>
          <p:nvPr/>
        </p:nvSpPr>
        <p:spPr>
          <a:xfrm>
            <a:off x="6438900" y="3438525"/>
            <a:ext cx="5010150" cy="11906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400"/>
              </a:spcAft>
            </a:pPr>
            <a:r>
              <a:rPr lang="en-US" b="1" strike="noStrike" sz="1500" spc="0" u="none" cap="none">
                <a:solidFill>
                  <a:srgbClr val="2B3038">
                    <a:alpha val="100000"/>
                  </a:srgbClr>
                </a:solidFill>
                <a:latin typeface="Georgia"/>
              </a:rPr>
              <a:t><![CDATA[Simplify]]></a:t>
            </a:r>
          </a:p>
          <a:p>
            <a:pPr algn="l" rtl="0" fontAlgn="base" marL="0" marR="0" indent="0" lvl="0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F2227">
                    <a:alpha val="100000"/>
                  </a:srgbClr>
                </a:solidFill>
                <a:latin typeface="Calibri"/>
              </a:rPr>
              <a:t><![CDATA[Write an expression in its shortest form.]]></a:t>
            </a:r>
          </a:p>
        </p:txBody>
      </p:sp>
      <p:sp>
        <p:nvSpPr>
          <p:cNvPr id="17" name="" descr=""/>
          <p:cNvSpPr/>
          <p:nvPr/>
        </p:nvSpPr>
        <p:spPr>
          <a:xfrm>
            <a:off x="552450" y="4943475"/>
            <a:ext cx="5410200" cy="1343025"/>
          </a:xfrm>
          <a:prstGeom prst="roundRect">
            <a:avLst/>
          </a:prstGeom>
          <a:solidFill>
            <a:srgbClr val="F2F4F7">
              <a:alpha val="100000"/>
            </a:srgbClr>
          </a:solidFill>
          <a:ln w="9525">
            <a:solidFill>
              <a:srgbClr val="D2D7D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8" name=""/>
          <p:cNvSpPr txBox="1"/>
          <p:nvPr/>
        </p:nvSpPr>
        <p:spPr>
          <a:xfrm>
            <a:off x="752475" y="5019675"/>
            <a:ext cx="5010150" cy="11906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400"/>
              </a:spcAft>
            </a:pPr>
            <a:r>
              <a:rPr lang="en-US" b="1" strike="noStrike" sz="1500" spc="0" u="none" cap="none">
                <a:solidFill>
                  <a:srgbClr val="2B3038">
                    <a:alpha val="100000"/>
                  </a:srgbClr>
                </a:solidFill>
                <a:latin typeface="Georgia"/>
              </a:rPr>
              <a:t><![CDATA[Negative index (Higher)]]></a:t>
            </a:r>
          </a:p>
          <a:p>
            <a:pPr algn="l" rtl="0" fontAlgn="base" marL="0" marR="0" indent="0" lvl="0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F2227">
                    <a:alpha val="100000"/>
                  </a:srgbClr>
                </a:solidFill>
                <a:latin typeface="Calibri"/>
              </a:rPr>
              <a:t><![CDATA[x⁻ⁿ = 1/xⁿ.]]></a:t>
            </a:r>
          </a:p>
        </p:txBody>
      </p:sp>
      <p:sp>
        <p:nvSpPr>
          <p:cNvPr id="19" name="" descr=""/>
          <p:cNvSpPr/>
          <p:nvPr/>
        </p:nvSpPr>
        <p:spPr>
          <a:xfrm>
            <a:off x="6229350" y="4943475"/>
            <a:ext cx="5410200" cy="1343025"/>
          </a:xfrm>
          <a:prstGeom prst="roundRect">
            <a:avLst/>
          </a:prstGeom>
          <a:solidFill>
            <a:srgbClr val="F2F4F7">
              <a:alpha val="100000"/>
            </a:srgbClr>
          </a:solidFill>
          <a:ln w="9525">
            <a:solidFill>
              <a:srgbClr val="D2D7D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20" name=""/>
          <p:cNvSpPr txBox="1"/>
          <p:nvPr/>
        </p:nvSpPr>
        <p:spPr>
          <a:xfrm>
            <a:off x="6438900" y="5019675"/>
            <a:ext cx="5010150" cy="11906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400"/>
              </a:spcAft>
            </a:pPr>
            <a:r>
              <a:rPr lang="en-US" b="1" strike="noStrike" sz="1500" spc="0" u="none" cap="none">
                <a:solidFill>
                  <a:srgbClr val="2B3038">
                    <a:alpha val="100000"/>
                  </a:srgbClr>
                </a:solidFill>
                <a:latin typeface="Georgia"/>
              </a:rPr>
              <a:t><![CDATA[Fractional index (Higher)]]></a:t>
            </a:r>
          </a:p>
          <a:p>
            <a:pPr algn="l" rtl="0" fontAlgn="base" marL="0" marR="0" indent="0" lvl="0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F2227">
                    <a:alpha val="100000"/>
                  </a:srgbClr>
                </a:solidFill>
                <a:latin typeface="Calibri"/>
              </a:rPr>
              <a:t><![CDATA[x^(1/n) = ⁿ√x.]]></a:t>
            </a:r>
          </a:p>
        </p:txBody>
      </p:sp>
      <p:sp>
        <p:nvSpPr>
          <p:cNvPr id="21" name=""/>
          <p:cNvSpPr txBox="1"/>
          <p:nvPr/>
        </p:nvSpPr>
        <p:spPr>
          <a:xfrm>
            <a:off x="4857750" y="6477000"/>
            <a:ext cx="24765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800" spc="0" u="none" cap="none">
                <a:solidFill>
                  <a:srgbClr val="6A7078">
                    <a:alpha val="100000"/>
                  </a:srgbClr>
                </a:solidFill>
                <a:latin typeface="Calibri"/>
              </a:rPr>
              <a:t><![CDATA[openrevise.com]]>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-2009775" y="-2009775"/>
          <a:ext cx="14563725" cy="8496300"/>
          <a:chOff x="-2009775" y="-2009775"/>
          <a:chExt cx="14563725" cy="8496300"/>
        </a:xfrm>
      </p:grpSpPr>
      <p:sp>
        <p:nvSpPr>
          <p:cNvPr id="2" name="" descr=""/>
          <p:cNvSpPr/>
          <p:nvPr/>
        </p:nvSpPr>
        <p:spPr>
          <a:xfrm>
            <a:off x="9810750" y="-2009775"/>
            <a:ext cx="4752975" cy="4752975"/>
          </a:xfrm>
          <a:prstGeom prst="ellipse">
            <a:avLst/>
          </a:prstGeom>
          <a:noFill/>
          <a:ln w="19050">
            <a:solidFill>
              <a:srgbClr val="C3D6E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3" name="" descr=""/>
          <p:cNvSpPr/>
          <p:nvPr/>
        </p:nvSpPr>
        <p:spPr>
          <a:xfrm>
            <a:off x="-2009775" y="4476750"/>
            <a:ext cx="4019550" cy="4019550"/>
          </a:xfrm>
          <a:prstGeom prst="ellipse">
            <a:avLst/>
          </a:prstGeom>
          <a:noFill/>
          <a:ln w="19050">
            <a:solidFill>
              <a:srgbClr val="C3D6E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/>
          <p:cNvSpPr txBox="1"/>
          <p:nvPr/>
        </p:nvSpPr>
        <p:spPr>
          <a:xfrm>
            <a:off x="552450" y="295275"/>
            <a:ext cx="110871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000" spc="150" u="none" cap="none">
                <a:solidFill>
                  <a:srgbClr val="3D7FD6">
                    <a:alpha val="100000"/>
                  </a:srgbClr>
                </a:solidFill>
                <a:latin typeface="Calibri"/>
              </a:rPr>
              <a:t><![CDATA[EDEXCEL GCSE MATHS  ·  FOUNDATION & HIGHER]]></a:t>
            </a:r>
          </a:p>
        </p:txBody>
      </p:sp>
      <p:sp>
        <p:nvSpPr>
          <p:cNvPr id="5" name=""/>
          <p:cNvSpPr txBox="1"/>
          <p:nvPr/>
        </p:nvSpPr>
        <p:spPr>
          <a:xfrm>
            <a:off x="552450" y="6477000"/>
            <a:ext cx="43053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6A7078">
                    <a:alpha val="100000"/>
                  </a:srgbClr>
                </a:solidFill>
                <a:latin typeface="Calibri"/>
              </a:rPr>
              <a:t><![CDATA[Algebra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981950" y="6477000"/>
            <a:ext cx="36576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6A7078">
                    <a:alpha val="100000"/>
                  </a:srgbClr>
                </a:solidFill>
                <a:latin typeface="Calibri"/>
              </a:rPr>
              <a:t><![CDATA[Lesson 1 of 7]]></a:t>
            </a:r>
          </a:p>
        </p:txBody>
      </p:sp>
      <p:pic>
        <p:nvPicPr>
          <p:cNvPr id="7" name="" descr="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52450" y="914400"/>
            <a:ext cx="571500" cy="571500"/>
          </a:xfrm>
          <a:prstGeom prst="rect">
            <a:avLst/>
          </a:prstGeom>
          <a:noFill/>
        </p:spPr>
      </p:pic>
      <p:sp>
        <p:nvSpPr>
          <p:cNvPr id="8" name=""/>
          <p:cNvSpPr txBox="1"/>
          <p:nvPr/>
        </p:nvSpPr>
        <p:spPr>
          <a:xfrm>
            <a:off x="1295400" y="876300"/>
            <a:ext cx="57150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100" spc="150" u="none" cap="none">
                <a:solidFill>
                  <a:srgbClr val="3D7FD6">
                    <a:alpha val="100000"/>
                  </a:srgbClr>
                </a:solidFill>
                <a:latin typeface="Calibri"/>
              </a:rPr>
              <a:t><![CDATA[YOUR TASK]]></a:t>
            </a:r>
          </a:p>
        </p:txBody>
      </p:sp>
      <p:sp>
        <p:nvSpPr>
          <p:cNvPr id="9" name=""/>
          <p:cNvSpPr txBox="1"/>
          <p:nvPr/>
        </p:nvSpPr>
        <p:spPr>
          <a:xfrm>
            <a:off x="1295400" y="1104900"/>
            <a:ext cx="8248650" cy="533400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600" spc="0" u="none" cap="none">
                <a:solidFill>
                  <a:srgbClr val="2B3038">
                    <a:alpha val="100000"/>
                  </a:srgbClr>
                </a:solidFill>
                <a:latin typeface="Georgia"/>
              </a:rPr>
              <a:t><![CDATA[Index Pyramids]]></a:t>
            </a:r>
          </a:p>
        </p:txBody>
      </p:sp>
      <p:sp>
        <p:nvSpPr>
          <p:cNvPr id="10" name="" descr=""/>
          <p:cNvSpPr/>
          <p:nvPr/>
        </p:nvSpPr>
        <p:spPr>
          <a:xfrm>
            <a:off x="9639300" y="1009650"/>
            <a:ext cx="2000250" cy="495300"/>
          </a:xfrm>
          <a:prstGeom prst="roundRect">
            <a:avLst/>
          </a:prstGeom>
          <a:solidFill>
            <a:srgbClr val="3D7FD6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1" name=""/>
          <p:cNvSpPr txBox="1"/>
          <p:nvPr/>
        </p:nvSpPr>
        <p:spPr>
          <a:xfrm>
            <a:off x="9639300" y="1009650"/>
            <a:ext cx="2000250" cy="4953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600" spc="0" u="none" cap="none">
                <a:solidFill>
                  <a:srgbClr val="FFFFFF">
                    <a:alpha val="100000"/>
                  </a:srgbClr>
                </a:solidFill>
                <a:latin typeface="Georgia"/>
              </a:rPr>
              <a:t><![CDATA[12 minutes]]></a:t>
            </a:r>
          </a:p>
        </p:txBody>
      </p:sp>
      <p:sp>
        <p:nvSpPr>
          <p:cNvPr id="12" name="" descr=""/>
          <p:cNvSpPr/>
          <p:nvPr/>
        </p:nvSpPr>
        <p:spPr>
          <a:xfrm>
            <a:off x="552450" y="1905000"/>
            <a:ext cx="11087100" cy="1695450"/>
          </a:xfrm>
          <a:prstGeom prst="roundRect">
            <a:avLst/>
          </a:prstGeom>
          <a:solidFill>
            <a:srgbClr val="F2F4F7">
              <a:alpha val="100000"/>
            </a:srgbClr>
          </a:solidFill>
          <a:ln w="9525">
            <a:solidFill>
              <a:srgbClr val="D2D7D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3" name="" descr=""/>
          <p:cNvSpPr/>
          <p:nvPr/>
        </p:nvSpPr>
        <p:spPr>
          <a:xfrm>
            <a:off x="552450" y="1905000"/>
            <a:ext cx="57150" cy="1695450"/>
          </a:xfrm>
          <a:prstGeom prst="rect">
            <a:avLst/>
          </a:prstGeom>
          <a:solidFill>
            <a:srgbClr val="3D7FD6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4" name=""/>
          <p:cNvSpPr txBox="1"/>
          <p:nvPr/>
        </p:nvSpPr>
        <p:spPr>
          <a:xfrm>
            <a:off x="819150" y="2076450"/>
            <a:ext cx="10553700" cy="1352550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16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700" spc="0" u="none" cap="none">
                <a:solidFill>
                  <a:srgbClr val="1F2227">
                    <a:alpha val="100000"/>
                  </a:srgbClr>
                </a:solidFill>
                <a:latin typeface="Calibri"/>
              </a:rPr>
              <a:t><![CDATA[Simplify each. (a) a⁴ × a⁶ (b) 6m⁵ × 2m (c) 18p⁸q³ ÷ 6p²q (d) (4x³)² (e) (2a²b)³ × 3ab⁴ (f) (x⁷ × x²)/x⁵. Higher: (g) (9x⁴)^(1/2) (h) (8y⁶)^(−1/3) (i) solve 4^x = 2^(x+3).]]></a:t>
            </a:r>
          </a:p>
        </p:txBody>
      </p:sp>
      <p:sp>
        <p:nvSpPr>
          <p:cNvPr id="15" name="" descr=""/>
          <p:cNvSpPr/>
          <p:nvPr/>
        </p:nvSpPr>
        <p:spPr>
          <a:xfrm>
            <a:off x="552450" y="3895725"/>
            <a:ext cx="285750" cy="285750"/>
          </a:xfrm>
          <a:prstGeom prst="ellipse">
            <a:avLst/>
          </a:prstGeom>
          <a:solidFill>
            <a:srgbClr val="3D7FD6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6" name=""/>
          <p:cNvSpPr txBox="1"/>
          <p:nvPr/>
        </p:nvSpPr>
        <p:spPr>
          <a:xfrm>
            <a:off x="552450" y="3914775"/>
            <a:ext cx="285750" cy="2476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300" spc="0" u="none" cap="none">
                <a:solidFill>
                  <a:srgbClr val="FFFFFF">
                    <a:alpha val="100000"/>
                  </a:srgbClr>
                </a:solidFill>
                <a:latin typeface="Georgia"/>
              </a:rPr>
              <a:t><![CDATA[1]]></a:t>
            </a:r>
          </a:p>
        </p:txBody>
      </p:sp>
      <p:sp>
        <p:nvSpPr>
          <p:cNvPr id="17" name=""/>
          <p:cNvSpPr txBox="1"/>
          <p:nvPr/>
        </p:nvSpPr>
        <p:spPr>
          <a:xfrm>
            <a:off x="1066800" y="3790950"/>
            <a:ext cx="10572750" cy="4953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8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1F2227">
                    <a:alpha val="100000"/>
                  </a:srgbClr>
                </a:solidFill>
                <a:latin typeface="Calibri"/>
              </a:rPr>
              <a:t><![CDATA[Numbers first.]]></a:t>
            </a:r>
          </a:p>
        </p:txBody>
      </p:sp>
      <p:sp>
        <p:nvSpPr>
          <p:cNvPr id="18" name="" descr=""/>
          <p:cNvSpPr/>
          <p:nvPr/>
        </p:nvSpPr>
        <p:spPr>
          <a:xfrm>
            <a:off x="552450" y="4467225"/>
            <a:ext cx="285750" cy="285750"/>
          </a:xfrm>
          <a:prstGeom prst="ellipse">
            <a:avLst/>
          </a:prstGeom>
          <a:solidFill>
            <a:srgbClr val="3D7FD6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9" name=""/>
          <p:cNvSpPr txBox="1"/>
          <p:nvPr/>
        </p:nvSpPr>
        <p:spPr>
          <a:xfrm>
            <a:off x="552450" y="4486275"/>
            <a:ext cx="285750" cy="2476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300" spc="0" u="none" cap="none">
                <a:solidFill>
                  <a:srgbClr val="FFFFFF">
                    <a:alpha val="100000"/>
                  </a:srgbClr>
                </a:solidFill>
                <a:latin typeface="Georgia"/>
              </a:rPr>
              <a:t><![CDATA[2]]></a:t>
            </a:r>
          </a:p>
        </p:txBody>
      </p:sp>
      <p:sp>
        <p:nvSpPr>
          <p:cNvPr id="20" name=""/>
          <p:cNvSpPr txBox="1"/>
          <p:nvPr/>
        </p:nvSpPr>
        <p:spPr>
          <a:xfrm>
            <a:off x="1066800" y="4362450"/>
            <a:ext cx="10572750" cy="4953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8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1F2227">
                    <a:alpha val="100000"/>
                  </a:srgbClr>
                </a:solidFill>
                <a:latin typeface="Calibri"/>
              </a:rPr>
              <a:t><![CDATA[Then each letter in turn.]]></a:t>
            </a:r>
          </a:p>
        </p:txBody>
      </p:sp>
      <p:sp>
        <p:nvSpPr>
          <p:cNvPr id="21" name="" descr=""/>
          <p:cNvSpPr/>
          <p:nvPr/>
        </p:nvSpPr>
        <p:spPr>
          <a:xfrm>
            <a:off x="552450" y="5038725"/>
            <a:ext cx="285750" cy="285750"/>
          </a:xfrm>
          <a:prstGeom prst="ellipse">
            <a:avLst/>
          </a:prstGeom>
          <a:solidFill>
            <a:srgbClr val="3D7FD6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22" name=""/>
          <p:cNvSpPr txBox="1"/>
          <p:nvPr/>
        </p:nvSpPr>
        <p:spPr>
          <a:xfrm>
            <a:off x="552450" y="5057775"/>
            <a:ext cx="285750" cy="2476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300" spc="0" u="none" cap="none">
                <a:solidFill>
                  <a:srgbClr val="FFFFFF">
                    <a:alpha val="100000"/>
                  </a:srgbClr>
                </a:solidFill>
                <a:latin typeface="Georgia"/>
              </a:rPr>
              <a:t><![CDATA[3]]></a:t>
            </a:r>
          </a:p>
        </p:txBody>
      </p:sp>
      <p:sp>
        <p:nvSpPr>
          <p:cNvPr id="23" name=""/>
          <p:cNvSpPr txBox="1"/>
          <p:nvPr/>
        </p:nvSpPr>
        <p:spPr>
          <a:xfrm>
            <a:off x="1066800" y="4933950"/>
            <a:ext cx="10572750" cy="4953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8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1F2227">
                    <a:alpha val="100000"/>
                  </a:srgbClr>
                </a:solidFill>
                <a:latin typeface="Calibri"/>
              </a:rPr>
              <a:t><![CDATA[Check every bracket's power applies to everything inside.]]></a:t>
            </a:r>
          </a:p>
        </p:txBody>
      </p:sp>
      <p:sp>
        <p:nvSpPr>
          <p:cNvPr id="24" name="" descr=""/>
          <p:cNvSpPr/>
          <p:nvPr/>
        </p:nvSpPr>
        <p:spPr>
          <a:xfrm>
            <a:off x="552450" y="5448300"/>
            <a:ext cx="11087100" cy="838200"/>
          </a:xfrm>
          <a:prstGeom prst="roundRect">
            <a:avLst/>
          </a:prstGeom>
          <a:solidFill>
            <a:srgbClr val="2B303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25" name=""/>
          <p:cNvSpPr txBox="1"/>
          <p:nvPr/>
        </p:nvSpPr>
        <p:spPr>
          <a:xfrm>
            <a:off x="781050" y="5562600"/>
            <a:ext cx="47625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100" spc="150" u="none" cap="none">
                <a:solidFill>
                  <a:srgbClr val="81ACE4">
                    <a:alpha val="100000"/>
                  </a:srgbClr>
                </a:solidFill>
                <a:latin typeface="Calibri"/>
              </a:rPr>
              <a:t><![CDATA[WHAT A GOOD ANSWER SHOWS]]></a:t>
            </a:r>
          </a:p>
        </p:txBody>
      </p:sp>
      <p:sp>
        <p:nvSpPr>
          <p:cNvPr id="26" name=""/>
          <p:cNvSpPr txBox="1"/>
          <p:nvPr/>
        </p:nvSpPr>
        <p:spPr>
          <a:xfrm>
            <a:off x="781050" y="5829300"/>
            <a:ext cx="10629900" cy="381000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8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FFFFFF">
                    <a:alpha val="100000"/>
                  </a:srgbClr>
                </a:solidFill>
                <a:latin typeface="Calibri"/>
              </a:rPr>
              <a:t><![CDATA[(a) a¹⁰ (b) 12m⁶ (c) 3p⁶q² (d) 16x⁶ (e) 8a⁶b³ × 3ab⁴ = 24a⁷b⁷ (f) x⁴ (g) 3x² (h) 1/2y² (i) 2^(2x) = 2^(x+3), so x = 3.]]></a:t>
            </a:r>
          </a:p>
        </p:txBody>
      </p:sp>
      <p:sp>
        <p:nvSpPr>
          <p:cNvPr id="27" name=""/>
          <p:cNvSpPr txBox="1"/>
          <p:nvPr/>
        </p:nvSpPr>
        <p:spPr>
          <a:xfrm>
            <a:off x="4857750" y="6477000"/>
            <a:ext cx="24765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800" spc="0" u="none" cap="none">
                <a:solidFill>
                  <a:srgbClr val="6A7078">
                    <a:alpha val="100000"/>
                  </a:srgbClr>
                </a:solidFill>
                <a:latin typeface="Calibri"/>
              </a:rPr>
              <a:t><![CDATA[openrevise.com]]>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-2009775" y="-2009775"/>
          <a:ext cx="14563725" cy="8496300"/>
          <a:chOff x="-2009775" y="-2009775"/>
          <a:chExt cx="14563725" cy="8496300"/>
        </a:xfrm>
      </p:grpSpPr>
      <p:sp>
        <p:nvSpPr>
          <p:cNvPr id="2" name="" descr=""/>
          <p:cNvSpPr/>
          <p:nvPr/>
        </p:nvSpPr>
        <p:spPr>
          <a:xfrm>
            <a:off x="9810750" y="-2009775"/>
            <a:ext cx="4752975" cy="4752975"/>
          </a:xfrm>
          <a:prstGeom prst="ellipse">
            <a:avLst/>
          </a:prstGeom>
          <a:noFill/>
          <a:ln w="19050">
            <a:solidFill>
              <a:srgbClr val="C3D6E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3" name="" descr=""/>
          <p:cNvSpPr/>
          <p:nvPr/>
        </p:nvSpPr>
        <p:spPr>
          <a:xfrm>
            <a:off x="-2009775" y="4476750"/>
            <a:ext cx="4019550" cy="4019550"/>
          </a:xfrm>
          <a:prstGeom prst="ellipse">
            <a:avLst/>
          </a:prstGeom>
          <a:noFill/>
          <a:ln w="19050">
            <a:solidFill>
              <a:srgbClr val="C3D6E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/>
          <p:cNvSpPr txBox="1"/>
          <p:nvPr/>
        </p:nvSpPr>
        <p:spPr>
          <a:xfrm>
            <a:off x="552450" y="295275"/>
            <a:ext cx="110871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000" spc="150" u="none" cap="none">
                <a:solidFill>
                  <a:srgbClr val="3D7FD6">
                    <a:alpha val="100000"/>
                  </a:srgbClr>
                </a:solidFill>
                <a:latin typeface="Calibri"/>
              </a:rPr>
              <a:t><![CDATA[EDEXCEL GCSE MATHS  ·  FOUNDATION & HIGHER]]></a:t>
            </a:r>
          </a:p>
        </p:txBody>
      </p:sp>
      <p:pic>
        <p:nvPicPr>
          <p:cNvPr id="5" name="" descr="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52450" y="914400"/>
            <a:ext cx="571500" cy="571500"/>
          </a:xfrm>
          <a:prstGeom prst="rect">
            <a:avLst/>
          </a:prstGeom>
          <a:noFill/>
        </p:spPr>
      </p:pic>
      <p:sp>
        <p:nvSpPr>
          <p:cNvPr id="6" name=""/>
          <p:cNvSpPr txBox="1"/>
          <p:nvPr/>
        </p:nvSpPr>
        <p:spPr>
          <a:xfrm>
            <a:off x="1295400" y="866775"/>
            <a:ext cx="10344150" cy="657225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600" spc="0" u="none" cap="none">
                <a:solidFill>
                  <a:srgbClr val="2B3038">
                    <a:alpha val="100000"/>
                  </a:srgbClr>
                </a:solidFill>
                <a:latin typeface="Georgia"/>
              </a:rPr>
              <a:t><![CDATA[Can I...?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52450" y="6477000"/>
            <a:ext cx="43053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6A7078">
                    <a:alpha val="100000"/>
                  </a:srgbClr>
                </a:solidFill>
                <a:latin typeface="Calibri"/>
              </a:rPr>
              <a:t><![CDATA[Algebra]]></a:t>
            </a:r>
          </a:p>
        </p:txBody>
      </p:sp>
      <p:sp>
        <p:nvSpPr>
          <p:cNvPr id="8" name=""/>
          <p:cNvSpPr txBox="1"/>
          <p:nvPr/>
        </p:nvSpPr>
        <p:spPr>
          <a:xfrm>
            <a:off x="7981950" y="6477000"/>
            <a:ext cx="36576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6A7078">
                    <a:alpha val="100000"/>
                  </a:srgbClr>
                </a:solidFill>
                <a:latin typeface="Calibri"/>
              </a:rPr>
              <a:t><![CDATA[Lesson 1 of 7]]></a:t>
            </a:r>
          </a:p>
        </p:txBody>
      </p:sp>
      <p:sp>
        <p:nvSpPr>
          <p:cNvPr id="9" name="" descr=""/>
          <p:cNvSpPr/>
          <p:nvPr/>
        </p:nvSpPr>
        <p:spPr>
          <a:xfrm>
            <a:off x="552450" y="2724150"/>
            <a:ext cx="5429250" cy="590550"/>
          </a:xfrm>
          <a:prstGeom prst="roundRect">
            <a:avLst/>
          </a:prstGeom>
          <a:solidFill>
            <a:srgbClr val="F2F4F7">
              <a:alpha val="100000"/>
            </a:srgbClr>
          </a:solidFill>
          <a:ln w="9525">
            <a:solidFill>
              <a:srgbClr val="D2D7D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0" name="" descr=""/>
          <p:cNvSpPr/>
          <p:nvPr/>
        </p:nvSpPr>
        <p:spPr>
          <a:xfrm>
            <a:off x="704850" y="2895600"/>
            <a:ext cx="247650" cy="247650"/>
          </a:xfrm>
          <a:prstGeom prst="roundRect">
            <a:avLst/>
          </a:prstGeom>
          <a:solidFill>
            <a:srgbClr val="FFFFFF">
              <a:alpha val="100000"/>
            </a:srgbClr>
          </a:solidFill>
          <a:ln w="19050">
            <a:solidFill>
              <a:srgbClr val="3D7FD6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1" name=""/>
          <p:cNvSpPr txBox="1"/>
          <p:nvPr/>
        </p:nvSpPr>
        <p:spPr>
          <a:xfrm>
            <a:off x="1104900" y="2800350"/>
            <a:ext cx="4686300" cy="4381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200"/>
              </a:spcAft>
            </a:pPr>
            <a:r>
              <a:rPr lang="en-US" strike="noStrike" sz="1400" spc="0" u="none" cap="none">
                <a:solidFill>
                  <a:srgbClr val="1F2227">
                    <a:alpha val="100000"/>
                  </a:srgbClr>
                </a:solidFill>
                <a:latin typeface="Calibri"/>
              </a:rPr>
              <a:t><![CDATA[Multiply terms using the index laws.]]></a:t>
            </a:r>
          </a:p>
        </p:txBody>
      </p:sp>
      <p:sp>
        <p:nvSpPr>
          <p:cNvPr id="12" name="" descr=""/>
          <p:cNvSpPr/>
          <p:nvPr/>
        </p:nvSpPr>
        <p:spPr>
          <a:xfrm>
            <a:off x="552450" y="3429000"/>
            <a:ext cx="5429250" cy="590550"/>
          </a:xfrm>
          <a:prstGeom prst="roundRect">
            <a:avLst/>
          </a:prstGeom>
          <a:solidFill>
            <a:srgbClr val="F2F4F7">
              <a:alpha val="100000"/>
            </a:srgbClr>
          </a:solidFill>
          <a:ln w="9525">
            <a:solidFill>
              <a:srgbClr val="D2D7D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3" name="" descr=""/>
          <p:cNvSpPr/>
          <p:nvPr/>
        </p:nvSpPr>
        <p:spPr>
          <a:xfrm>
            <a:off x="704850" y="3600450"/>
            <a:ext cx="247650" cy="247650"/>
          </a:xfrm>
          <a:prstGeom prst="roundRect">
            <a:avLst/>
          </a:prstGeom>
          <a:solidFill>
            <a:srgbClr val="FFFFFF">
              <a:alpha val="100000"/>
            </a:srgbClr>
          </a:solidFill>
          <a:ln w="19050">
            <a:solidFill>
              <a:srgbClr val="3D7FD6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4" name=""/>
          <p:cNvSpPr txBox="1"/>
          <p:nvPr/>
        </p:nvSpPr>
        <p:spPr>
          <a:xfrm>
            <a:off x="1104900" y="3505200"/>
            <a:ext cx="4686300" cy="4381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200"/>
              </a:spcAft>
            </a:pPr>
            <a:r>
              <a:rPr lang="en-US" strike="noStrike" sz="1400" spc="0" u="none" cap="none">
                <a:solidFill>
                  <a:srgbClr val="1F2227">
                    <a:alpha val="100000"/>
                  </a:srgbClr>
                </a:solidFill>
                <a:latin typeface="Calibri"/>
              </a:rPr>
              <a:t><![CDATA[Divide terms using the index laws.]]></a:t>
            </a:r>
          </a:p>
        </p:txBody>
      </p:sp>
      <p:sp>
        <p:nvSpPr>
          <p:cNvPr id="15" name="" descr=""/>
          <p:cNvSpPr/>
          <p:nvPr/>
        </p:nvSpPr>
        <p:spPr>
          <a:xfrm>
            <a:off x="552450" y="4133850"/>
            <a:ext cx="5429250" cy="590550"/>
          </a:xfrm>
          <a:prstGeom prst="roundRect">
            <a:avLst/>
          </a:prstGeom>
          <a:solidFill>
            <a:srgbClr val="F2F4F7">
              <a:alpha val="100000"/>
            </a:srgbClr>
          </a:solidFill>
          <a:ln w="9525">
            <a:solidFill>
              <a:srgbClr val="D2D7D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6" name="" descr=""/>
          <p:cNvSpPr/>
          <p:nvPr/>
        </p:nvSpPr>
        <p:spPr>
          <a:xfrm>
            <a:off x="704850" y="4305300"/>
            <a:ext cx="247650" cy="247650"/>
          </a:xfrm>
          <a:prstGeom prst="roundRect">
            <a:avLst/>
          </a:prstGeom>
          <a:solidFill>
            <a:srgbClr val="FFFFFF">
              <a:alpha val="100000"/>
            </a:srgbClr>
          </a:solidFill>
          <a:ln w="19050">
            <a:solidFill>
              <a:srgbClr val="3D7FD6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7" name=""/>
          <p:cNvSpPr txBox="1"/>
          <p:nvPr/>
        </p:nvSpPr>
        <p:spPr>
          <a:xfrm>
            <a:off x="1104900" y="4210050"/>
            <a:ext cx="4686300" cy="4381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200"/>
              </a:spcAft>
            </a:pPr>
            <a:r>
              <a:rPr lang="en-US" strike="noStrike" sz="1400" spc="0" u="none" cap="none">
                <a:solidFill>
                  <a:srgbClr val="1F2227">
                    <a:alpha val="100000"/>
                  </a:srgbClr>
                </a:solidFill>
                <a:latin typeface="Calibri"/>
              </a:rPr>
              <a:t><![CDATA[Raise a power to a power.]]></a:t>
            </a:r>
          </a:p>
        </p:txBody>
      </p:sp>
      <p:sp>
        <p:nvSpPr>
          <p:cNvPr id="18" name="" descr=""/>
          <p:cNvSpPr/>
          <p:nvPr/>
        </p:nvSpPr>
        <p:spPr>
          <a:xfrm>
            <a:off x="552450" y="4838700"/>
            <a:ext cx="5429250" cy="590550"/>
          </a:xfrm>
          <a:prstGeom prst="roundRect">
            <a:avLst/>
          </a:prstGeom>
          <a:solidFill>
            <a:srgbClr val="F2F4F7">
              <a:alpha val="100000"/>
            </a:srgbClr>
          </a:solidFill>
          <a:ln w="9525">
            <a:solidFill>
              <a:srgbClr val="D2D7D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9" name="" descr=""/>
          <p:cNvSpPr/>
          <p:nvPr/>
        </p:nvSpPr>
        <p:spPr>
          <a:xfrm>
            <a:off x="704850" y="5010150"/>
            <a:ext cx="247650" cy="247650"/>
          </a:xfrm>
          <a:prstGeom prst="roundRect">
            <a:avLst/>
          </a:prstGeom>
          <a:solidFill>
            <a:srgbClr val="FFFFFF">
              <a:alpha val="100000"/>
            </a:srgbClr>
          </a:solidFill>
          <a:ln w="19050">
            <a:solidFill>
              <a:srgbClr val="3D7FD6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20" name=""/>
          <p:cNvSpPr txBox="1"/>
          <p:nvPr/>
        </p:nvSpPr>
        <p:spPr>
          <a:xfrm>
            <a:off x="1104900" y="4914900"/>
            <a:ext cx="4686300" cy="4381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200"/>
              </a:spcAft>
            </a:pPr>
            <a:r>
              <a:rPr lang="en-US" strike="noStrike" sz="1400" spc="0" u="none" cap="none">
                <a:solidFill>
                  <a:srgbClr val="1F2227">
                    <a:alpha val="100000"/>
                  </a:srgbClr>
                </a:solidFill>
                <a:latin typeface="Calibri"/>
              </a:rPr>
              <a:t><![CDATA[Raise a bracket to a power.]]></a:t>
            </a:r>
          </a:p>
        </p:txBody>
      </p:sp>
      <p:sp>
        <p:nvSpPr>
          <p:cNvPr id="21" name="" descr=""/>
          <p:cNvSpPr/>
          <p:nvPr/>
        </p:nvSpPr>
        <p:spPr>
          <a:xfrm>
            <a:off x="6210300" y="2724150"/>
            <a:ext cx="5429250" cy="590550"/>
          </a:xfrm>
          <a:prstGeom prst="roundRect">
            <a:avLst/>
          </a:prstGeom>
          <a:solidFill>
            <a:srgbClr val="F2F4F7">
              <a:alpha val="100000"/>
            </a:srgbClr>
          </a:solidFill>
          <a:ln w="9525">
            <a:solidFill>
              <a:srgbClr val="D2D7D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22" name="" descr=""/>
          <p:cNvSpPr/>
          <p:nvPr/>
        </p:nvSpPr>
        <p:spPr>
          <a:xfrm>
            <a:off x="6362700" y="2895600"/>
            <a:ext cx="247650" cy="247650"/>
          </a:xfrm>
          <a:prstGeom prst="roundRect">
            <a:avLst/>
          </a:prstGeom>
          <a:solidFill>
            <a:srgbClr val="FFFFFF">
              <a:alpha val="100000"/>
            </a:srgbClr>
          </a:solidFill>
          <a:ln w="19050">
            <a:solidFill>
              <a:srgbClr val="3D7FD6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23" name=""/>
          <p:cNvSpPr txBox="1"/>
          <p:nvPr/>
        </p:nvSpPr>
        <p:spPr>
          <a:xfrm>
            <a:off x="6762750" y="2800350"/>
            <a:ext cx="4686300" cy="4381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200"/>
              </a:spcAft>
            </a:pPr>
            <a:r>
              <a:rPr lang="en-US" strike="noStrike" sz="1400" spc="0" u="none" cap="none">
                <a:solidFill>
                  <a:srgbClr val="1F2227">
                    <a:alpha val="100000"/>
                  </a:srgbClr>
                </a:solidFill>
                <a:latin typeface="Calibri"/>
              </a:rPr>
              <a:t><![CDATA[Use x⁰ = 1.]]></a:t>
            </a:r>
          </a:p>
        </p:txBody>
      </p:sp>
      <p:sp>
        <p:nvSpPr>
          <p:cNvPr id="24" name="" descr=""/>
          <p:cNvSpPr/>
          <p:nvPr/>
        </p:nvSpPr>
        <p:spPr>
          <a:xfrm>
            <a:off x="6210300" y="3429000"/>
            <a:ext cx="5429250" cy="590550"/>
          </a:xfrm>
          <a:prstGeom prst="roundRect">
            <a:avLst/>
          </a:prstGeom>
          <a:solidFill>
            <a:srgbClr val="F2F4F7">
              <a:alpha val="100000"/>
            </a:srgbClr>
          </a:solidFill>
          <a:ln w="9525">
            <a:solidFill>
              <a:srgbClr val="D2D7D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25" name="" descr=""/>
          <p:cNvSpPr/>
          <p:nvPr/>
        </p:nvSpPr>
        <p:spPr>
          <a:xfrm>
            <a:off x="6362700" y="3600450"/>
            <a:ext cx="247650" cy="247650"/>
          </a:xfrm>
          <a:prstGeom prst="roundRect">
            <a:avLst/>
          </a:prstGeom>
          <a:solidFill>
            <a:srgbClr val="FFFFFF">
              <a:alpha val="100000"/>
            </a:srgbClr>
          </a:solidFill>
          <a:ln w="19050">
            <a:solidFill>
              <a:srgbClr val="3D7FD6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26" name=""/>
          <p:cNvSpPr txBox="1"/>
          <p:nvPr/>
        </p:nvSpPr>
        <p:spPr>
          <a:xfrm>
            <a:off x="6762750" y="3505200"/>
            <a:ext cx="4686300" cy="4381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200"/>
              </a:spcAft>
            </a:pPr>
            <a:r>
              <a:rPr lang="en-US" strike="noStrike" sz="1400" spc="0" u="none" cap="none">
                <a:solidFill>
                  <a:srgbClr val="1F2227">
                    <a:alpha val="100000"/>
                  </a:srgbClr>
                </a:solidFill>
                <a:latin typeface="Calibri"/>
              </a:rPr>
              <a:t><![CDATA[Use negative powers of letters. (Higher)]]></a:t>
            </a:r>
          </a:p>
        </p:txBody>
      </p:sp>
      <p:sp>
        <p:nvSpPr>
          <p:cNvPr id="27" name="" descr=""/>
          <p:cNvSpPr/>
          <p:nvPr/>
        </p:nvSpPr>
        <p:spPr>
          <a:xfrm>
            <a:off x="6210300" y="4133850"/>
            <a:ext cx="5429250" cy="590550"/>
          </a:xfrm>
          <a:prstGeom prst="roundRect">
            <a:avLst/>
          </a:prstGeom>
          <a:solidFill>
            <a:srgbClr val="F2F4F7">
              <a:alpha val="100000"/>
            </a:srgbClr>
          </a:solidFill>
          <a:ln w="9525">
            <a:solidFill>
              <a:srgbClr val="D2D7D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28" name="" descr=""/>
          <p:cNvSpPr/>
          <p:nvPr/>
        </p:nvSpPr>
        <p:spPr>
          <a:xfrm>
            <a:off x="6362700" y="4305300"/>
            <a:ext cx="247650" cy="247650"/>
          </a:xfrm>
          <a:prstGeom prst="roundRect">
            <a:avLst/>
          </a:prstGeom>
          <a:solidFill>
            <a:srgbClr val="FFFFFF">
              <a:alpha val="100000"/>
            </a:srgbClr>
          </a:solidFill>
          <a:ln w="19050">
            <a:solidFill>
              <a:srgbClr val="3D7FD6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29" name=""/>
          <p:cNvSpPr txBox="1"/>
          <p:nvPr/>
        </p:nvSpPr>
        <p:spPr>
          <a:xfrm>
            <a:off x="6762750" y="4210050"/>
            <a:ext cx="4686300" cy="4381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200"/>
              </a:spcAft>
            </a:pPr>
            <a:r>
              <a:rPr lang="en-US" strike="noStrike" sz="1400" spc="0" u="none" cap="none">
                <a:solidFill>
                  <a:srgbClr val="1F2227">
                    <a:alpha val="100000"/>
                  </a:srgbClr>
                </a:solidFill>
                <a:latin typeface="Calibri"/>
              </a:rPr>
              <a:t><![CDATA[Use fractional powers of letters. (Higher)]]></a:t>
            </a:r>
          </a:p>
        </p:txBody>
      </p:sp>
      <p:sp>
        <p:nvSpPr>
          <p:cNvPr id="30" name="" descr=""/>
          <p:cNvSpPr/>
          <p:nvPr/>
        </p:nvSpPr>
        <p:spPr>
          <a:xfrm>
            <a:off x="6210300" y="4838700"/>
            <a:ext cx="5429250" cy="590550"/>
          </a:xfrm>
          <a:prstGeom prst="roundRect">
            <a:avLst/>
          </a:prstGeom>
          <a:solidFill>
            <a:srgbClr val="F2F4F7">
              <a:alpha val="100000"/>
            </a:srgbClr>
          </a:solidFill>
          <a:ln w="9525">
            <a:solidFill>
              <a:srgbClr val="D2D7D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31" name="" descr=""/>
          <p:cNvSpPr/>
          <p:nvPr/>
        </p:nvSpPr>
        <p:spPr>
          <a:xfrm>
            <a:off x="6362700" y="5010150"/>
            <a:ext cx="247650" cy="247650"/>
          </a:xfrm>
          <a:prstGeom prst="roundRect">
            <a:avLst/>
          </a:prstGeom>
          <a:solidFill>
            <a:srgbClr val="FFFFFF">
              <a:alpha val="100000"/>
            </a:srgbClr>
          </a:solidFill>
          <a:ln w="19050">
            <a:solidFill>
              <a:srgbClr val="3D7FD6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32" name=""/>
          <p:cNvSpPr txBox="1"/>
          <p:nvPr/>
        </p:nvSpPr>
        <p:spPr>
          <a:xfrm>
            <a:off x="6762750" y="4914900"/>
            <a:ext cx="4686300" cy="4381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200"/>
              </a:spcAft>
            </a:pPr>
            <a:r>
              <a:rPr lang="en-US" strike="noStrike" sz="1400" spc="0" u="none" cap="none">
                <a:solidFill>
                  <a:srgbClr val="1F2227">
                    <a:alpha val="100000"/>
                  </a:srgbClr>
                </a:solidFill>
                <a:latin typeface="Calibri"/>
              </a:rPr>
              <a:t><![CDATA[Solve equations with unknown powers. (Higher)]]></a:t>
            </a:r>
          </a:p>
        </p:txBody>
      </p:sp>
      <p:sp>
        <p:nvSpPr>
          <p:cNvPr id="33" name=""/>
          <p:cNvSpPr txBox="1"/>
          <p:nvPr/>
        </p:nvSpPr>
        <p:spPr>
          <a:xfrm>
            <a:off x="4857750" y="6477000"/>
            <a:ext cx="24765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800" spc="0" u="none" cap="none">
                <a:solidFill>
                  <a:srgbClr val="6A7078">
                    <a:alpha val="100000"/>
                  </a:srgbClr>
                </a:solidFill>
                <a:latin typeface="Calibri"/>
              </a:rPr>
              <a:t><![CDATA[openrevise.com]]>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15181D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-2009775" y="-2009775"/>
          <a:ext cx="14563725" cy="8496300"/>
          <a:chOff x="-2009775" y="-2009775"/>
          <a:chExt cx="14563725" cy="8496300"/>
        </a:xfrm>
      </p:grpSpPr>
      <p:sp>
        <p:nvSpPr>
          <p:cNvPr id="2" name="" descr=""/>
          <p:cNvSpPr/>
          <p:nvPr/>
        </p:nvSpPr>
        <p:spPr>
          <a:xfrm>
            <a:off x="9810750" y="-2009775"/>
            <a:ext cx="4752975" cy="4752975"/>
          </a:xfrm>
          <a:prstGeom prst="ellipse">
            <a:avLst/>
          </a:prstGeom>
          <a:noFill/>
          <a:ln w="19050">
            <a:solidFill>
              <a:srgbClr val="3063A7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3" name="" descr=""/>
          <p:cNvSpPr/>
          <p:nvPr/>
        </p:nvSpPr>
        <p:spPr>
          <a:xfrm>
            <a:off x="-2009775" y="4476750"/>
            <a:ext cx="4019550" cy="4019550"/>
          </a:xfrm>
          <a:prstGeom prst="ellipse">
            <a:avLst/>
          </a:prstGeom>
          <a:noFill/>
          <a:ln w="19050">
            <a:solidFill>
              <a:srgbClr val="3063A7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/>
          <p:cNvSpPr txBox="1"/>
          <p:nvPr/>
        </p:nvSpPr>
        <p:spPr>
          <a:xfrm>
            <a:off x="552450" y="457200"/>
            <a:ext cx="110871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000" spc="150" u="none" cap="none">
                <a:solidFill>
                  <a:srgbClr val="81ACE4">
                    <a:alpha val="100000"/>
                  </a:srgbClr>
                </a:solidFill>
                <a:latin typeface="Calibri"/>
              </a:rPr>
              <a:t><![CDATA[EDEXCEL GCSE MATHS  ·  FOUNDATION & HIGHER]]></a:t>
            </a:r>
          </a:p>
        </p:txBody>
      </p:sp>
      <p:sp>
        <p:nvSpPr>
          <p:cNvPr id="5" name=""/>
          <p:cNvSpPr txBox="1"/>
          <p:nvPr/>
        </p:nvSpPr>
        <p:spPr>
          <a:xfrm>
            <a:off x="552450" y="752475"/>
            <a:ext cx="11087100" cy="552450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Georgia"/>
              </a:rPr>
              <a:t><![CDATA[Summary & Exam Focus]]></a:t>
            </a:r>
          </a:p>
        </p:txBody>
      </p:sp>
      <p:sp>
        <p:nvSpPr>
          <p:cNvPr id="6" name="" descr=""/>
          <p:cNvSpPr/>
          <p:nvPr/>
        </p:nvSpPr>
        <p:spPr>
          <a:xfrm>
            <a:off x="552450" y="1552575"/>
            <a:ext cx="180975" cy="180975"/>
          </a:xfrm>
          <a:prstGeom prst="ellipse">
            <a:avLst/>
          </a:prstGeom>
          <a:solidFill>
            <a:srgbClr val="81ACE4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7" name=""/>
          <p:cNvSpPr txBox="1"/>
          <p:nvPr/>
        </p:nvSpPr>
        <p:spPr>
          <a:xfrm>
            <a:off x="933450" y="1438275"/>
            <a:ext cx="10706100" cy="4572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500" spc="0" u="none" cap="none">
                <a:solidFill>
                  <a:srgbClr val="F2F4F7">
                    <a:alpha val="100000"/>
                  </a:srgbClr>
                </a:solidFill>
                <a:latin typeface="Calibri"/>
              </a:rPr>
              <a:t><![CDATA[Multiply: add indices. Divide: subtract indices. Power of a power: multiply indices.]]></a:t>
            </a:r>
          </a:p>
        </p:txBody>
      </p:sp>
      <p:sp>
        <p:nvSpPr>
          <p:cNvPr id="8" name="" descr=""/>
          <p:cNvSpPr/>
          <p:nvPr/>
        </p:nvSpPr>
        <p:spPr>
          <a:xfrm>
            <a:off x="552450" y="2085975"/>
            <a:ext cx="180975" cy="180975"/>
          </a:xfrm>
          <a:prstGeom prst="ellipse">
            <a:avLst/>
          </a:prstGeom>
          <a:solidFill>
            <a:srgbClr val="81ACE4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9" name=""/>
          <p:cNvSpPr txBox="1"/>
          <p:nvPr/>
        </p:nvSpPr>
        <p:spPr>
          <a:xfrm>
            <a:off x="933450" y="1971675"/>
            <a:ext cx="10706100" cy="4572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500" spc="0" u="none" cap="none">
                <a:solidFill>
                  <a:srgbClr val="F2F4F7">
                    <a:alpha val="100000"/>
                  </a:srgbClr>
                </a:solidFill>
                <a:latin typeface="Calibri"/>
              </a:rPr>
              <a:t><![CDATA[A power on a bracket applies to everything inside, including the number.]]></a:t>
            </a:r>
          </a:p>
        </p:txBody>
      </p:sp>
      <p:sp>
        <p:nvSpPr>
          <p:cNvPr id="10" name="" descr=""/>
          <p:cNvSpPr/>
          <p:nvPr/>
        </p:nvSpPr>
        <p:spPr>
          <a:xfrm>
            <a:off x="552450" y="2619375"/>
            <a:ext cx="180975" cy="180975"/>
          </a:xfrm>
          <a:prstGeom prst="ellipse">
            <a:avLst/>
          </a:prstGeom>
          <a:solidFill>
            <a:srgbClr val="81ACE4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1" name=""/>
          <p:cNvSpPr txBox="1"/>
          <p:nvPr/>
        </p:nvSpPr>
        <p:spPr>
          <a:xfrm>
            <a:off x="933450" y="2505075"/>
            <a:ext cx="10706100" cy="4572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500" spc="0" u="none" cap="none">
                <a:solidFill>
                  <a:srgbClr val="F2F4F7">
                    <a:alpha val="100000"/>
                  </a:srgbClr>
                </a:solidFill>
                <a:latin typeface="Calibri"/>
              </a:rPr>
              <a:t><![CDATA[Only like terms can be added; x² + x³ does not simplify.]]></a:t>
            </a:r>
          </a:p>
        </p:txBody>
      </p:sp>
      <p:sp>
        <p:nvSpPr>
          <p:cNvPr id="12" name="" descr=""/>
          <p:cNvSpPr/>
          <p:nvPr/>
        </p:nvSpPr>
        <p:spPr>
          <a:xfrm>
            <a:off x="552450" y="3152775"/>
            <a:ext cx="180975" cy="180975"/>
          </a:xfrm>
          <a:prstGeom prst="ellipse">
            <a:avLst/>
          </a:prstGeom>
          <a:solidFill>
            <a:srgbClr val="81ACE4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3" name=""/>
          <p:cNvSpPr txBox="1"/>
          <p:nvPr/>
        </p:nvSpPr>
        <p:spPr>
          <a:xfrm>
            <a:off x="933450" y="3038475"/>
            <a:ext cx="10706100" cy="4572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500" spc="0" u="none" cap="none">
                <a:solidFill>
                  <a:srgbClr val="F2F4F7">
                    <a:alpha val="100000"/>
                  </a:srgbClr>
                </a:solidFill>
                <a:latin typeface="Calibri"/>
              </a:rPr>
              <a:t><![CDATA[(Higher) x⁻ⁿ = 1/xⁿ and x^(1/n) = ⁿ√x.]]></a:t>
            </a:r>
          </a:p>
        </p:txBody>
      </p:sp>
      <p:sp>
        <p:nvSpPr>
          <p:cNvPr id="14" name="" descr=""/>
          <p:cNvSpPr/>
          <p:nvPr/>
        </p:nvSpPr>
        <p:spPr>
          <a:xfrm>
            <a:off x="552450" y="4314825"/>
            <a:ext cx="11087100" cy="1666875"/>
          </a:xfrm>
          <a:prstGeom prst="roundRect">
            <a:avLst/>
          </a:prstGeom>
          <a:solidFill>
            <a:srgbClr val="313438">
              <a:alpha val="100000"/>
            </a:srgbClr>
          </a:solidFill>
          <a:ln w="19050">
            <a:solidFill>
              <a:srgbClr val="3D7FD6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5" name=""/>
          <p:cNvSpPr txBox="1"/>
          <p:nvPr/>
        </p:nvSpPr>
        <p:spPr>
          <a:xfrm>
            <a:off x="819150" y="4457700"/>
            <a:ext cx="10544175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100" spc="150" u="none" cap="none">
                <a:solidFill>
                  <a:srgbClr val="81ACE4">
                    <a:alpha val="100000"/>
                  </a:srgbClr>
                </a:solidFill>
                <a:latin typeface="Calibri"/>
              </a:rPr>
              <a:t><![CDATA[EXAM FOCUS]]></a:t>
            </a:r>
          </a:p>
        </p:txBody>
      </p:sp>
      <p:sp>
        <p:nvSpPr>
          <p:cNvPr id="16" name=""/>
          <p:cNvSpPr txBox="1"/>
          <p:nvPr/>
        </p:nvSpPr>
        <p:spPr>
          <a:xfrm>
            <a:off x="819150" y="4724400"/>
            <a:ext cx="10544175" cy="495300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8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i="1" strike="noStrike" sz="1600" spc="0" u="none" cap="none">
                <a:solidFill>
                  <a:srgbClr val="FFFFFF">
                    <a:alpha val="100000"/>
                  </a:srgbClr>
                </a:solidFill>
                <a:latin typeface="Georgia"/>
              </a:rPr>
              <a:t><![CDATA[Simplify (2a³b)⁵ (2 marks)]]></a:t>
            </a:r>
          </a:p>
        </p:txBody>
      </p:sp>
      <p:sp>
        <p:nvSpPr>
          <p:cNvPr id="17" name=""/>
          <p:cNvSpPr txBox="1"/>
          <p:nvPr/>
        </p:nvSpPr>
        <p:spPr>
          <a:xfrm>
            <a:off x="819150" y="5210175"/>
            <a:ext cx="10544175" cy="552450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300" spc="0" u="none" cap="none">
                <a:solidFill>
                  <a:srgbClr val="D2D7DE">
                    <a:alpha val="100000"/>
                  </a:srgbClr>
                </a:solidFill>
                <a:latin typeface="Calibri"/>
              </a:rPr>
              <a:t><![CDATA[Work through the numbers first, then each letter in alphabetical order. The two marks are usually one for the number and one for the letters.]]></a:t>
            </a:r>
          </a:p>
        </p:txBody>
      </p:sp>
      <p:sp>
        <p:nvSpPr>
          <p:cNvPr id="18" name=""/>
          <p:cNvSpPr txBox="1"/>
          <p:nvPr/>
        </p:nvSpPr>
        <p:spPr>
          <a:xfrm>
            <a:off x="4857750" y="6477000"/>
            <a:ext cx="24765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800" spc="0" u="none" cap="none">
                <a:solidFill>
                  <a:srgbClr val="A6A7A9">
                    <a:alpha val="100000"/>
                  </a:srgbClr>
                </a:solidFill>
                <a:latin typeface="Calibri"/>
              </a:rPr>
              <a:t><![CDATA[openrevise.com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92">
  <a:themeElements>
    <a:clrScheme name="Theme92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92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92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b="180000" l="50000" r="50000" t="-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b="50000" l="50000" r="50000" t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18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Unknown Company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Lesson Pack Maker</dc:creator>
  <cp:lastModifiedBy>Unknown Creator</cp:lastModifiedBy>
  <dcterms:created xsi:type="dcterms:W3CDTF">2026-09-28T12:35:28Z</dcterms:created>
  <dcterms:modified xsi:type="dcterms:W3CDTF">2026-09-28T12:35:28Z</dcterms:modified>
  <dc:title>Algebraic indices</dc:title>
  <dc:description>Generated from a pasted lesson-pack script.</dc:description>
  <dc:subject>Algebra</dc:subject>
  <cp:keywords/>
  <cp:category/>
  <cp:revision/>
  <cp:contentStatus/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OpenRevise drawing">
    <vt:i4>3</vt:i4>
  </property>
</Properties>
</file>