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Encourage students to check each rearrangement by substituting numbers into both version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52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7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8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8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9da319243440ad8658140139d245ad318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8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184.png"/>
  <Relationship Id="rId3" Type="http://schemas.openxmlformats.org/officeDocument/2006/relationships/image" Target="../media/d9c841ad954e499c5b721f868e214857a3bb85bd185.jp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8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18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8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8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9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91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9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9da319243440ad8658140139d245ad3193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94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95.png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96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9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9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9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0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0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0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0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0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05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06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07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08.png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09.png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1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ormula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x = 3, what is 2x + 5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y = −2, what is y²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(−2)³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solve 3x − 4 = 11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solve 2(x + 3) = 14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x = 3, what is 2x + 5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y = −2, what is y²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(−2)³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−8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solve 3x − 4 = 11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5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solve 2(x + 3) = 14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4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ll the difference between an expression, an equation, a formula and an identit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positive and negative numbers into formula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 formula from a descrip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ange the subject of a formula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ange the subject when the subject is squared or appears twice. (Higher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ur Words, Four Meaning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res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rms with no equals sign: 3x + 2. It cannot be solv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expressions that are equal for particular values: 3x + 2 = 11 is only true when x = 3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ul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ule linking quantities, each with its own letter: v = u + at, A = πr²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dent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expressions equal for EVERY value of the letter, written with ≡: 2(x + 3) ≡ 2x + 6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ing into a Formul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Replace each letter with its value, then follow the order of operation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bracke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ut negative numbers in brackets: if a = −2, then a² = (−2)² = 4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wers fir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½at², square t before multiplying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ow the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the formula with the numbers in before working it out: it earns the method mark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the answer in the right units if the question has them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ing Negative Numb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 = ut + ½at². Work out s when u = 3, t = 4 and a = −2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 = 3 × 4 + ½ × (−2) × 4²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wers firs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² = 16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× 4 = 12 and ½ × (−2) × 16 = −1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 + (−16) = −4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 = −4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Area of a Trapeziu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438400"/>
            <a:ext cx="5334000" cy="2981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438400"/>
            <a:ext cx="5334000" cy="2981325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5495925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= ½(a + b)h: add the parallel sides, halve, multiply by the heigh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rea of a trapezium is A = ½(a + b)h, where a and b are the parallel sides and h is the perpendicular height. With a = 5 cm, b = 9 cm and h = 4 cm: A = ½ × (5 + 9) × 4 = ½ × 14 × 4 = 28 cm²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anging the Subject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Rearranging a formula to work out a different lette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ubjec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subject of a formula is the letter on its own on one side: in v = u + at, the subject is v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ide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the formula so a different letter is on its ow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metho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actly like solving an equation: undo what has been done to the new subject, in reverse order, doing the same to both sid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o find a when you know v, u and t, it is quicker to rearrange once than to solve a new equation every tim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ing the Subjec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t the subject of v = u + a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u from both sid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v − u = a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oth sides by a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v − u)/a = 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subject on the lef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 = (v − u)/a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 = (v − u)/a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ing the Trapezium Formul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h the subject of A = ½(a + b)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both sides by 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A = (a + b)h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oth sides by (a + b)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A/(a + b) = h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 = 2A/(a + b)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  ·  HIGH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arder Rearranging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hen the subject is squared, or appears twic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Subject Is Squar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r the subject of A = πr²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oth sides by π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/π = r²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quare root both sid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(A/π) = r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 = √(A/π)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Subject Appears Twi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x the subject of y = (x + 2)/(x − 3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both sides by (x − 3)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(x − 3) = x + 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y − 3y = x + 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llect the x terms on one sid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y − x = 3y + 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out x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(y − 1) = 3y + 2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y (y − 1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(3y + 2)/(y − 1)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(3y + 2)/(y − 1)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elsius and Fahrenhei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ahrenheit temperature scale, still used in the USA, is linked to Celsius by the formula F = 1.8C + 32. Rearranging it gives C = (F − 32)/1.8, so a weather forecast of 77 °F becomes (77 − 32)/1.8 = 25 °C. There is one temperature that reads the same on both scales: solve C = 1.8C + 32 and you get C = −40. So −40 °C and −40 °F are exactly the same temperatu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1ACE4">
                    <a:alpha val="100000"/>
                  </a:srgbClr>
                </a:solidFill>
                <a:latin typeface="Georgia"/>
              </a:rPr>
              <a:t><![CDATA[−40°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one temperature that is the same on both scale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1ACE4">
                    <a:alpha val="100000"/>
                  </a:srgbClr>
                </a:solidFill>
                <a:latin typeface="Georgia"/>
              </a:rPr>
              <a:t><![CDATA[100 °C = 212 °F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boiling point of water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ul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ule linking two or more quantities, written with letter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lace the letters in a formula with numbe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je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etter on its own on one side of a formula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e the subje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a formula so a different letter is the subjec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dent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expressions that are equal for every value of the letters, written with ≡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 I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the letter in brackets the subject. (a) P = 4s (s) (b) y = mx + c (x) (c) C = 2πr (r) (d) V = IR (I) (e) A = ½bh (b). Higher: (f) E = ½mv² (v) (g) a(x − 2) = x + 5 (x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ndo operations in reverse orde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o the same to both sid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igher: collect the subject, then factoris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s = P/4 (b) x = (y − c)/m (c) r = C/2π (d) I = V/R (e) b = 2A/h (f) v = √(2E/m) (g) ax − 2a = x + 5, so ax − x = 5 + 2a, x(a − 1) = 5 + 2a and x = (5 + 2a)/(a − 1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ll a formula from an equation, expression and ident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positive numbers into a formula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negative numbers into a formula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 formula from word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ange the subject in one step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ange the subject in two or more step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ange the subject when it is squared. (Higher)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ange the subject when it appears twice. (Higher)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Expression: no equals sign. Equation: true for some values. Formula: links quantities. Identity: true for all valu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ubstitute: numbers in, brackets round negatives, powers firs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hange the subject: undo operations in reverse order, doing the same to both sid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(Higher) Subject twice: collect those terms, factorise, then divid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ake t the subject of the formula v = u + at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rite the substitution before calculating, and put negative numbers in brackets. Most lost marks on substitution come from squaring a negative number without bracket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Formula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Questions 1 to 4 are non-calculator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v = u + at. Work out the value of v when u = 12, a = −3 and t = 5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t the subject of the formula v = u + a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Non-calculator · Show tha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hat (x + 3)² − 9 ≡ x(x + 6)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Formula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4 marks · Non-calculator · High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ke a the subject of 3(a − 2) = ab + 5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 = ut + ½at². Work out the value of s when u = 15, a = −9.8 and t = 2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Calculator · High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olume of a sphere is V = 4/3πr³. Make r the subject of the formula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 = u + at. Work out the value of v when u = 12, a = −3 and t = 5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2 + (−3) × 5, or −15 se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−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ke t the subject of the formula v = u + at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 − u = at, or a correct first ste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 = (v − u)/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Non-calculator · Show tha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ow that (x + 3)² − 9 ≡ x(x + 6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 · Show that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+ 3)² expanded to x² + 6x + 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ctly simplified to x(x + 6), or both sides shown equal to x² + 6x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4 marks · Non-calculator · High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ke a the subject of 3(a − 2) = ab + 5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 · Higher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s the bracket: 3a − 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llects the a terms on one side: 3a − ab = 1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s: a(3 − b) = 1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= 11/(3 − b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 = ut + ½at². Work out the value of s when u = 15, a = −9.8 and t = 2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5 × 2 + ½ × (−9.8) × 2², or 30 and −19.6 se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.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Calculator · High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volume of a sphere is V = 4/3πr³. Make r the subject of the formul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 · Highe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³ = 3V/4π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 = ∛(3V/4π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2026-09-28T12:35:30Z</dcterms:created>
  <dcterms:modified xsi:type="dcterms:W3CDTF">2026-09-28T12:35:30Z</dcterms:modified>
  <dc:title>Formulae</dc:title>
  <dc:description>Generated from a pasted lesson-pack script.</dc:description>
  <dc:subject>Algebra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