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12192000" cy="6858000"/>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15203"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927ef127406e65fd974750570e96ccd9211.pn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d50a13989ecd450ff0d5cd224a71d399212.pn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d50a13989ecd450ff0d5cd224a71d399213.pn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22dff9686895a87c71ac936201f27c1a214.pn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18664e6e43386045c03f3af8fa37a13e215.pn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1da7d14871f818b8f2f1c327a1b7615a216.pn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53d3dfb99ad69d2f234acb318634fb9217.pn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5273257b5a2527311316a3a1ccdd91d218.pn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5273257b5a2527311316a3a1ccdd91d219.pn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5273257b5a2527311316a3a1ccdd91d220.pn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8418e078918ccdc86c7b1a53a9f0f22221.png"/>
  <Relationship Id="rId3" Type="http://schemas.openxmlformats.org/officeDocument/2006/relationships/image" Target="../media/df6643a5fa256145859c22ae093c617dd878d87b222.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5273257b5a2527311316a3a1ccdd91d223.pn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31b8aa1d40c9302c7a4452f3d85231d224.pn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327143d4ded8302cc9e59d097a36804225.pn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cd908ecda4f5d7893ecfef94632e06c226.png"/>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5181D">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3063A7">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3063A7">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81ACE4">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410200" y="1419225"/>
            <a:ext cx="1371600" cy="1371600"/>
          </a:xfrm>
          <a:prstGeom prst="rect">
            <a:avLst/>
          </a:prstGeom>
          <a:noFill/>
        </p:spPr>
      </p:pic>
      <p:sp>
        <p:nvSpPr>
          <p:cNvPr id="6" name=""/>
          <p:cNvSpPr txBox="1"/>
          <p:nvPr/>
        </p:nvSpPr>
        <p:spPr>
          <a:xfrm>
            <a:off x="1095375" y="2971800"/>
            <a:ext cx="10001250" cy="155257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4000" spc="0" u="none" cap="none">
                <a:solidFill>
                  <a:srgbClr val="FFFFFF">
                    <a:alpha val="100000"/>
                  </a:srgbClr>
                </a:solidFill>
                <a:latin typeface="Georgia"/>
              </a:rPr>
              <a:t><![CDATA[Linear sequences]]></a:t>
            </a:r>
          </a:p>
        </p:txBody>
      </p:sp>
      <p:sp>
        <p:nvSpPr>
          <p:cNvPr id="7" name="" descr=""/>
          <p:cNvSpPr/>
          <p:nvPr/>
        </p:nvSpPr>
        <p:spPr>
          <a:xfrm>
            <a:off x="5086350" y="5076825"/>
            <a:ext cx="2009775" cy="28575"/>
          </a:xfrm>
          <a:prstGeom prst="rect">
            <a:avLst/>
          </a:prstGeom>
          <a:solidFill>
            <a:srgbClr val="3063A7">
              <a:alpha val="100000"/>
            </a:srgbClr>
          </a:solidFill>
          <a:ln w="9525">
            <a:noFill/>
          </a:ln>
        </p:spPr>
        <p:txBody>
          <a:bodyPr vertOverflow="clip" rtlCol="0" anchor="ctr"/>
          <a:lstStyle/>
          <a:p>
            <a:pPr algn="ctr"/>
            <a:r>
              <a:t/>
            </a:r>
          </a:p>
        </p:txBody>
      </p:sp>
      <p:sp>
        <p:nvSpPr>
          <p:cNvPr id="8" name=""/>
          <p:cNvSpPr txBox="1"/>
          <p:nvPr/>
        </p:nvSpPr>
        <p:spPr>
          <a:xfrm>
            <a:off x="1095375" y="525780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300" spc="0" u="none" cap="none">
                <a:solidFill>
                  <a:srgbClr val="DDE1E6">
                    <a:alpha val="100000"/>
                  </a:srgbClr>
                </a:solidFill>
                <a:latin typeface="Calibri"/>
              </a:rPr>
              <a:t><![CDATA[Algebra]]></a:t>
            </a:r>
          </a:p>
        </p:txBody>
      </p:sp>
      <p:sp>
        <p:nvSpPr>
          <p:cNvPr id="9" name=""/>
          <p:cNvSpPr txBox="1"/>
          <p:nvPr/>
        </p:nvSpPr>
        <p:spPr>
          <a:xfrm>
            <a:off x="1095375" y="561975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100" u="none" cap="none">
                <a:solidFill>
                  <a:srgbClr val="81ACE4">
                    <a:alpha val="100000"/>
                  </a:srgbClr>
                </a:solidFill>
                <a:latin typeface="Calibri"/>
              </a:rPr>
              <a:t><![CDATA[Lesson 5 of 7]]></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A6A7A9">
                    <a:alpha val="100000"/>
                  </a:srgbClr>
                </a:solidFill>
                <a:latin typeface="Calibri"/>
              </a:rPr>
              <a:t><![CDATA[openrevise.c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Last Lesson and Befor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Algebra]]></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5 of 7]]></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Answer each one, then check.]]></a:t>
            </a:r>
          </a:p>
        </p:txBody>
      </p:sp>
      <p:sp>
        <p:nvSpPr>
          <p:cNvPr id="10" name="" descr=""/>
          <p:cNvSpPr/>
          <p:nvPr/>
        </p:nvSpPr>
        <p:spPr>
          <a:xfrm>
            <a:off x="552450" y="2257425"/>
            <a:ext cx="11087100" cy="7429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descr=""/>
          <p:cNvSpPr/>
          <p:nvPr/>
        </p:nvSpPr>
        <p:spPr>
          <a:xfrm>
            <a:off x="762000" y="2438400"/>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12" name=""/>
          <p:cNvSpPr txBox="1"/>
          <p:nvPr/>
        </p:nvSpPr>
        <p:spPr>
          <a:xfrm>
            <a:off x="762000" y="249555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3" name=""/>
          <p:cNvSpPr txBox="1"/>
          <p:nvPr/>
        </p:nvSpPr>
        <p:spPr>
          <a:xfrm>
            <a:off x="1390650" y="237172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Write down the next term: 3, 7, 11, 15, ...]]></a:t>
            </a:r>
          </a:p>
        </p:txBody>
      </p:sp>
      <p:sp>
        <p:nvSpPr>
          <p:cNvPr id="14" name="" descr=""/>
          <p:cNvSpPr/>
          <p:nvPr/>
        </p:nvSpPr>
        <p:spPr>
          <a:xfrm>
            <a:off x="552450" y="3076575"/>
            <a:ext cx="11087100" cy="7429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5" name="" descr=""/>
          <p:cNvSpPr/>
          <p:nvPr/>
        </p:nvSpPr>
        <p:spPr>
          <a:xfrm>
            <a:off x="762000" y="3257550"/>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16" name=""/>
          <p:cNvSpPr txBox="1"/>
          <p:nvPr/>
        </p:nvSpPr>
        <p:spPr>
          <a:xfrm>
            <a:off x="762000" y="33147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7" name=""/>
          <p:cNvSpPr txBox="1"/>
          <p:nvPr/>
        </p:nvSpPr>
        <p:spPr>
          <a:xfrm>
            <a:off x="1390650" y="319087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What is the difference between the terms of 20, 17, 14, ...?]]></a:t>
            </a:r>
          </a:p>
        </p:txBody>
      </p:sp>
      <p:sp>
        <p:nvSpPr>
          <p:cNvPr id="18" name="" descr=""/>
          <p:cNvSpPr/>
          <p:nvPr/>
        </p:nvSpPr>
        <p:spPr>
          <a:xfrm>
            <a:off x="552450" y="3895725"/>
            <a:ext cx="11087100" cy="7429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9" name="" descr=""/>
          <p:cNvSpPr/>
          <p:nvPr/>
        </p:nvSpPr>
        <p:spPr>
          <a:xfrm>
            <a:off x="762000" y="4076700"/>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20" name=""/>
          <p:cNvSpPr txBox="1"/>
          <p:nvPr/>
        </p:nvSpPr>
        <p:spPr>
          <a:xfrm>
            <a:off x="762000" y="413385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1" name=""/>
          <p:cNvSpPr txBox="1"/>
          <p:nvPr/>
        </p:nvSpPr>
        <p:spPr>
          <a:xfrm>
            <a:off x="1390650" y="401002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Solve 3n + 2 = 50.]]></a:t>
            </a:r>
          </a:p>
        </p:txBody>
      </p:sp>
      <p:sp>
        <p:nvSpPr>
          <p:cNvPr id="22" name="" descr=""/>
          <p:cNvSpPr/>
          <p:nvPr/>
        </p:nvSpPr>
        <p:spPr>
          <a:xfrm>
            <a:off x="552450" y="4714875"/>
            <a:ext cx="11087100" cy="7429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3" name="" descr=""/>
          <p:cNvSpPr/>
          <p:nvPr/>
        </p:nvSpPr>
        <p:spPr>
          <a:xfrm>
            <a:off x="762000" y="4895850"/>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24" name=""/>
          <p:cNvSpPr txBox="1"/>
          <p:nvPr/>
        </p:nvSpPr>
        <p:spPr>
          <a:xfrm>
            <a:off x="762000" y="49530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5" name=""/>
          <p:cNvSpPr txBox="1"/>
          <p:nvPr/>
        </p:nvSpPr>
        <p:spPr>
          <a:xfrm>
            <a:off x="1390650" y="482917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Last lesson: work out 2n + 1 when n = 10.]]></a:t>
            </a:r>
          </a:p>
        </p:txBody>
      </p:sp>
      <p:sp>
        <p:nvSpPr>
          <p:cNvPr id="26" name="" descr=""/>
          <p:cNvSpPr/>
          <p:nvPr/>
        </p:nvSpPr>
        <p:spPr>
          <a:xfrm>
            <a:off x="552450" y="5534025"/>
            <a:ext cx="11087100" cy="7429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7" name="" descr=""/>
          <p:cNvSpPr/>
          <p:nvPr/>
        </p:nvSpPr>
        <p:spPr>
          <a:xfrm>
            <a:off x="762000" y="5715000"/>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28" name=""/>
          <p:cNvSpPr txBox="1"/>
          <p:nvPr/>
        </p:nvSpPr>
        <p:spPr>
          <a:xfrm>
            <a:off x="762000" y="577215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5]]></a:t>
            </a:r>
          </a:p>
        </p:txBody>
      </p:sp>
      <p:sp>
        <p:nvSpPr>
          <p:cNvPr id="29" name=""/>
          <p:cNvSpPr txBox="1"/>
          <p:nvPr/>
        </p:nvSpPr>
        <p:spPr>
          <a:xfrm>
            <a:off x="1390650" y="564832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Last lesson: make n the subject of T = 4n − 1.]]></a:t>
            </a:r>
          </a:p>
        </p:txBody>
      </p:sp>
      <p:sp>
        <p:nvSpPr>
          <p:cNvPr id="3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Last Lesson and Before - Answer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Algebra]]></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5 of 7]]></a:t>
            </a:r>
          </a:p>
        </p:txBody>
      </p:sp>
      <p:sp>
        <p:nvSpPr>
          <p:cNvPr id="9" name="" descr=""/>
          <p:cNvSpPr/>
          <p:nvPr/>
        </p:nvSpPr>
        <p:spPr>
          <a:xfrm>
            <a:off x="552450" y="1914525"/>
            <a:ext cx="11087100" cy="8096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762000" y="2124075"/>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11" name=""/>
          <p:cNvSpPr txBox="1"/>
          <p:nvPr/>
        </p:nvSpPr>
        <p:spPr>
          <a:xfrm>
            <a:off x="762000" y="21812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2" name=""/>
          <p:cNvSpPr txBox="1"/>
          <p:nvPr/>
        </p:nvSpPr>
        <p:spPr>
          <a:xfrm>
            <a:off x="1390650" y="2028825"/>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Write down the next term: 3, 7, 11, 15, ...]]></a:t>
            </a:r>
          </a:p>
          <a:p>
            <a:pPr algn="l" rtl="0" fontAlgn="ctr" marL="0" marR="0" indent="0" lvl="0">
              <a:lnSpc>
                <a:spcPct val="110000"/>
              </a:lnSpc>
              <a:spcBef>
                <a:spcPts val="0"/>
              </a:spcBef>
              <a:spcAft>
                <a:spcPts val="0"/>
              </a:spcAft>
            </a:pPr>
            <a:r>
              <a:rPr lang="en-US" strike="noStrike" sz="1300" spc="0" u="none" cap="none">
                <a:solidFill>
                  <a:srgbClr val="3D7FD6">
                    <a:alpha val="100000"/>
                  </a:srgbClr>
                </a:solidFill>
                <a:latin typeface="Calibri"/>
              </a:rPr>
              <a:t><![CDATA[19]]></a:t>
            </a:r>
          </a:p>
        </p:txBody>
      </p:sp>
      <p:sp>
        <p:nvSpPr>
          <p:cNvPr id="13" name="" descr=""/>
          <p:cNvSpPr/>
          <p:nvPr/>
        </p:nvSpPr>
        <p:spPr>
          <a:xfrm>
            <a:off x="552450" y="2800350"/>
            <a:ext cx="11087100" cy="8096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762000" y="3009900"/>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15" name=""/>
          <p:cNvSpPr txBox="1"/>
          <p:nvPr/>
        </p:nvSpPr>
        <p:spPr>
          <a:xfrm>
            <a:off x="762000" y="306705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6" name=""/>
          <p:cNvSpPr txBox="1"/>
          <p:nvPr/>
        </p:nvSpPr>
        <p:spPr>
          <a:xfrm>
            <a:off x="1390650" y="2914650"/>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What is the difference between the terms of 20, 17, 14, ...?]]></a:t>
            </a:r>
          </a:p>
          <a:p>
            <a:pPr algn="l" rtl="0" fontAlgn="ctr" marL="0" marR="0" indent="0" lvl="0">
              <a:lnSpc>
                <a:spcPct val="110000"/>
              </a:lnSpc>
              <a:spcBef>
                <a:spcPts val="0"/>
              </a:spcBef>
              <a:spcAft>
                <a:spcPts val="0"/>
              </a:spcAft>
            </a:pPr>
            <a:r>
              <a:rPr lang="en-US" strike="noStrike" sz="1300" spc="0" u="none" cap="none">
                <a:solidFill>
                  <a:srgbClr val="3D7FD6">
                    <a:alpha val="100000"/>
                  </a:srgbClr>
                </a:solidFill>
                <a:latin typeface="Calibri"/>
              </a:rPr>
              <a:t><![CDATA[−3]]></a:t>
            </a:r>
          </a:p>
        </p:txBody>
      </p:sp>
      <p:sp>
        <p:nvSpPr>
          <p:cNvPr id="17" name="" descr=""/>
          <p:cNvSpPr/>
          <p:nvPr/>
        </p:nvSpPr>
        <p:spPr>
          <a:xfrm>
            <a:off x="552450" y="3686175"/>
            <a:ext cx="11087100" cy="8096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8" name="" descr=""/>
          <p:cNvSpPr/>
          <p:nvPr/>
        </p:nvSpPr>
        <p:spPr>
          <a:xfrm>
            <a:off x="762000" y="3895725"/>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19" name=""/>
          <p:cNvSpPr txBox="1"/>
          <p:nvPr/>
        </p:nvSpPr>
        <p:spPr>
          <a:xfrm>
            <a:off x="762000" y="395287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0" name=""/>
          <p:cNvSpPr txBox="1"/>
          <p:nvPr/>
        </p:nvSpPr>
        <p:spPr>
          <a:xfrm>
            <a:off x="1390650" y="3800475"/>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Solve 3n + 2 = 50.]]></a:t>
            </a:r>
          </a:p>
          <a:p>
            <a:pPr algn="l" rtl="0" fontAlgn="ctr" marL="0" marR="0" indent="0" lvl="0">
              <a:lnSpc>
                <a:spcPct val="110000"/>
              </a:lnSpc>
              <a:spcBef>
                <a:spcPts val="0"/>
              </a:spcBef>
              <a:spcAft>
                <a:spcPts val="0"/>
              </a:spcAft>
            </a:pPr>
            <a:r>
              <a:rPr lang="en-US" strike="noStrike" sz="1300" spc="0" u="none" cap="none">
                <a:solidFill>
                  <a:srgbClr val="3D7FD6">
                    <a:alpha val="100000"/>
                  </a:srgbClr>
                </a:solidFill>
                <a:latin typeface="Calibri"/>
              </a:rPr>
              <a:t><![CDATA[n = 16]]></a:t>
            </a:r>
          </a:p>
        </p:txBody>
      </p:sp>
      <p:sp>
        <p:nvSpPr>
          <p:cNvPr id="21" name="" descr=""/>
          <p:cNvSpPr/>
          <p:nvPr/>
        </p:nvSpPr>
        <p:spPr>
          <a:xfrm>
            <a:off x="552450" y="4572000"/>
            <a:ext cx="11087100" cy="8096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2" name="" descr=""/>
          <p:cNvSpPr/>
          <p:nvPr/>
        </p:nvSpPr>
        <p:spPr>
          <a:xfrm>
            <a:off x="762000" y="4781550"/>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23" name=""/>
          <p:cNvSpPr txBox="1"/>
          <p:nvPr/>
        </p:nvSpPr>
        <p:spPr>
          <a:xfrm>
            <a:off x="762000" y="48387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4" name=""/>
          <p:cNvSpPr txBox="1"/>
          <p:nvPr/>
        </p:nvSpPr>
        <p:spPr>
          <a:xfrm>
            <a:off x="1390650" y="4686300"/>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Last lesson: work out 2n + 1 when n = 10.]]></a:t>
            </a:r>
          </a:p>
          <a:p>
            <a:pPr algn="l" rtl="0" fontAlgn="ctr" marL="0" marR="0" indent="0" lvl="0">
              <a:lnSpc>
                <a:spcPct val="110000"/>
              </a:lnSpc>
              <a:spcBef>
                <a:spcPts val="0"/>
              </a:spcBef>
              <a:spcAft>
                <a:spcPts val="0"/>
              </a:spcAft>
            </a:pPr>
            <a:r>
              <a:rPr lang="en-US" strike="noStrike" sz="1300" spc="0" u="none" cap="none">
                <a:solidFill>
                  <a:srgbClr val="3D7FD6">
                    <a:alpha val="100000"/>
                  </a:srgbClr>
                </a:solidFill>
                <a:latin typeface="Calibri"/>
              </a:rPr>
              <a:t><![CDATA[21]]></a:t>
            </a:r>
          </a:p>
        </p:txBody>
      </p:sp>
      <p:sp>
        <p:nvSpPr>
          <p:cNvPr id="25" name="" descr=""/>
          <p:cNvSpPr/>
          <p:nvPr/>
        </p:nvSpPr>
        <p:spPr>
          <a:xfrm>
            <a:off x="552450" y="5457825"/>
            <a:ext cx="11087100" cy="8096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6" name="" descr=""/>
          <p:cNvSpPr/>
          <p:nvPr/>
        </p:nvSpPr>
        <p:spPr>
          <a:xfrm>
            <a:off x="762000" y="5667375"/>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27" name=""/>
          <p:cNvSpPr txBox="1"/>
          <p:nvPr/>
        </p:nvSpPr>
        <p:spPr>
          <a:xfrm>
            <a:off x="762000" y="57245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5]]></a:t>
            </a:r>
          </a:p>
        </p:txBody>
      </p:sp>
      <p:sp>
        <p:nvSpPr>
          <p:cNvPr id="28" name=""/>
          <p:cNvSpPr txBox="1"/>
          <p:nvPr/>
        </p:nvSpPr>
        <p:spPr>
          <a:xfrm>
            <a:off x="1390650" y="5572125"/>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Last lesson: make n the subject of T = 4n − 1.]]></a:t>
            </a:r>
          </a:p>
          <a:p>
            <a:pPr algn="l" rtl="0" fontAlgn="ctr" marL="0" marR="0" indent="0" lvl="0">
              <a:lnSpc>
                <a:spcPct val="110000"/>
              </a:lnSpc>
              <a:spcBef>
                <a:spcPts val="0"/>
              </a:spcBef>
              <a:spcAft>
                <a:spcPts val="0"/>
              </a:spcAft>
            </a:pPr>
            <a:r>
              <a:rPr lang="en-US" strike="noStrike" sz="1300" spc="0" u="none" cap="none">
                <a:solidFill>
                  <a:srgbClr val="3D7FD6">
                    <a:alpha val="100000"/>
                  </a:srgbClr>
                </a:solidFill>
                <a:latin typeface="Calibri"/>
              </a:rPr>
              <a:t><![CDATA[n = (T + 1)/4]]></a:t>
            </a:r>
          </a:p>
        </p:txBody>
      </p:sp>
      <p:sp>
        <p:nvSpPr>
          <p:cNvPr id="2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Learning Objectiv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Algebra]]></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5 of 7]]></a:t>
            </a:r>
          </a:p>
        </p:txBody>
      </p:sp>
      <p:sp>
        <p:nvSpPr>
          <p:cNvPr id="9" name="" descr=""/>
          <p:cNvSpPr/>
          <p:nvPr/>
        </p:nvSpPr>
        <p:spPr>
          <a:xfrm>
            <a:off x="552450" y="2009775"/>
            <a:ext cx="11087100" cy="79057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819150" y="2152650"/>
            <a:ext cx="504825" cy="504825"/>
          </a:xfrm>
          <a:prstGeom prst="ellipse">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11" name=""/>
          <p:cNvSpPr txBox="1"/>
          <p:nvPr/>
        </p:nvSpPr>
        <p:spPr>
          <a:xfrm>
            <a:off x="819150" y="2152650"/>
            <a:ext cx="504825" cy="5048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2B3038">
                    <a:alpha val="100000"/>
                  </a:srgbClr>
                </a:solidFill>
                <a:latin typeface="Georgia"/>
              </a:rPr>
              <a:t><![CDATA[1]]></a:t>
            </a:r>
          </a:p>
        </p:txBody>
      </p:sp>
      <p:sp>
        <p:nvSpPr>
          <p:cNvPr id="12" name=""/>
          <p:cNvSpPr txBox="1"/>
          <p:nvPr/>
        </p:nvSpPr>
        <p:spPr>
          <a:xfrm>
            <a:off x="1781175" y="2009775"/>
            <a:ext cx="9582150" cy="7905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F2227">
                    <a:alpha val="100000"/>
                  </a:srgbClr>
                </a:solidFill>
                <a:latin typeface="Calibri"/>
              </a:rPr>
              <a:t><![CDATA[Continue a sequence using a term-to-term rule.]]></a:t>
            </a:r>
          </a:p>
        </p:txBody>
      </p:sp>
      <p:sp>
        <p:nvSpPr>
          <p:cNvPr id="13" name="" descr=""/>
          <p:cNvSpPr/>
          <p:nvPr/>
        </p:nvSpPr>
        <p:spPr>
          <a:xfrm>
            <a:off x="552450" y="2876550"/>
            <a:ext cx="11087100" cy="79057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819150" y="3019425"/>
            <a:ext cx="504825" cy="504825"/>
          </a:xfrm>
          <a:prstGeom prst="ellipse">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15" name=""/>
          <p:cNvSpPr txBox="1"/>
          <p:nvPr/>
        </p:nvSpPr>
        <p:spPr>
          <a:xfrm>
            <a:off x="819150" y="3019425"/>
            <a:ext cx="504825" cy="5048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2B3038">
                    <a:alpha val="100000"/>
                  </a:srgbClr>
                </a:solidFill>
                <a:latin typeface="Georgia"/>
              </a:rPr>
              <a:t><![CDATA[2]]></a:t>
            </a:r>
          </a:p>
        </p:txBody>
      </p:sp>
      <p:sp>
        <p:nvSpPr>
          <p:cNvPr id="16" name=""/>
          <p:cNvSpPr txBox="1"/>
          <p:nvPr/>
        </p:nvSpPr>
        <p:spPr>
          <a:xfrm>
            <a:off x="1781175" y="2876550"/>
            <a:ext cx="9582150" cy="7905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F2227">
                    <a:alpha val="100000"/>
                  </a:srgbClr>
                </a:solidFill>
                <a:latin typeface="Calibri"/>
              </a:rPr>
              <a:t><![CDATA[Generate terms of a sequence from its nth term.]]></a:t>
            </a:r>
          </a:p>
        </p:txBody>
      </p:sp>
      <p:sp>
        <p:nvSpPr>
          <p:cNvPr id="17" name="" descr=""/>
          <p:cNvSpPr/>
          <p:nvPr/>
        </p:nvSpPr>
        <p:spPr>
          <a:xfrm>
            <a:off x="552450" y="3743325"/>
            <a:ext cx="11087100" cy="79057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8" name="" descr=""/>
          <p:cNvSpPr/>
          <p:nvPr/>
        </p:nvSpPr>
        <p:spPr>
          <a:xfrm>
            <a:off x="819150" y="3886200"/>
            <a:ext cx="504825" cy="504825"/>
          </a:xfrm>
          <a:prstGeom prst="ellipse">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19" name=""/>
          <p:cNvSpPr txBox="1"/>
          <p:nvPr/>
        </p:nvSpPr>
        <p:spPr>
          <a:xfrm>
            <a:off x="819150" y="3886200"/>
            <a:ext cx="504825" cy="5048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2B3038">
                    <a:alpha val="100000"/>
                  </a:srgbClr>
                </a:solidFill>
                <a:latin typeface="Georgia"/>
              </a:rPr>
              <a:t><![CDATA[3]]></a:t>
            </a:r>
          </a:p>
        </p:txBody>
      </p:sp>
      <p:sp>
        <p:nvSpPr>
          <p:cNvPr id="20" name=""/>
          <p:cNvSpPr txBox="1"/>
          <p:nvPr/>
        </p:nvSpPr>
        <p:spPr>
          <a:xfrm>
            <a:off x="1781175" y="3743325"/>
            <a:ext cx="9582150" cy="7905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F2227">
                    <a:alpha val="100000"/>
                  </a:srgbClr>
                </a:solidFill>
                <a:latin typeface="Calibri"/>
              </a:rPr>
              <a:t><![CDATA[Find the nth term of a linear (arithmetic) sequence.]]></a:t>
            </a:r>
          </a:p>
        </p:txBody>
      </p:sp>
      <p:sp>
        <p:nvSpPr>
          <p:cNvPr id="21" name="" descr=""/>
          <p:cNvSpPr/>
          <p:nvPr/>
        </p:nvSpPr>
        <p:spPr>
          <a:xfrm>
            <a:off x="552450" y="4610100"/>
            <a:ext cx="11087100" cy="79057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2" name="" descr=""/>
          <p:cNvSpPr/>
          <p:nvPr/>
        </p:nvSpPr>
        <p:spPr>
          <a:xfrm>
            <a:off x="819150" y="4752975"/>
            <a:ext cx="504825" cy="504825"/>
          </a:xfrm>
          <a:prstGeom prst="ellipse">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23" name=""/>
          <p:cNvSpPr txBox="1"/>
          <p:nvPr/>
        </p:nvSpPr>
        <p:spPr>
          <a:xfrm>
            <a:off x="819150" y="4752975"/>
            <a:ext cx="504825" cy="5048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2B3038">
                    <a:alpha val="100000"/>
                  </a:srgbClr>
                </a:solidFill>
                <a:latin typeface="Georgia"/>
              </a:rPr>
              <a:t><![CDATA[4]]></a:t>
            </a:r>
          </a:p>
        </p:txBody>
      </p:sp>
      <p:sp>
        <p:nvSpPr>
          <p:cNvPr id="24" name=""/>
          <p:cNvSpPr txBox="1"/>
          <p:nvPr/>
        </p:nvSpPr>
        <p:spPr>
          <a:xfrm>
            <a:off x="1781175" y="4610100"/>
            <a:ext cx="9582150" cy="7905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F2227">
                    <a:alpha val="100000"/>
                  </a:srgbClr>
                </a:solidFill>
                <a:latin typeface="Calibri"/>
              </a:rPr>
              <a:t><![CDATA[Decide whether a number is a term of a sequence.]]></a:t>
            </a:r>
          </a:p>
        </p:txBody>
      </p:sp>
      <p:sp>
        <p:nvSpPr>
          <p:cNvPr id="25" name="" descr=""/>
          <p:cNvSpPr/>
          <p:nvPr/>
        </p:nvSpPr>
        <p:spPr>
          <a:xfrm>
            <a:off x="552450" y="5476875"/>
            <a:ext cx="11087100" cy="79057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6" name="" descr=""/>
          <p:cNvSpPr/>
          <p:nvPr/>
        </p:nvSpPr>
        <p:spPr>
          <a:xfrm>
            <a:off x="819150" y="5619750"/>
            <a:ext cx="504825" cy="504825"/>
          </a:xfrm>
          <a:prstGeom prst="ellipse">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27" name=""/>
          <p:cNvSpPr txBox="1"/>
          <p:nvPr/>
        </p:nvSpPr>
        <p:spPr>
          <a:xfrm>
            <a:off x="819150" y="5619750"/>
            <a:ext cx="504825" cy="5048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2B3038">
                    <a:alpha val="100000"/>
                  </a:srgbClr>
                </a:solidFill>
                <a:latin typeface="Georgia"/>
              </a:rPr>
              <a:t><![CDATA[5]]></a:t>
            </a:r>
          </a:p>
        </p:txBody>
      </p:sp>
      <p:sp>
        <p:nvSpPr>
          <p:cNvPr id="28" name=""/>
          <p:cNvSpPr txBox="1"/>
          <p:nvPr/>
        </p:nvSpPr>
        <p:spPr>
          <a:xfrm>
            <a:off x="1781175" y="5476875"/>
            <a:ext cx="9582150" cy="7905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F2227">
                    <a:alpha val="100000"/>
                  </a:srgbClr>
                </a:solidFill>
                <a:latin typeface="Calibri"/>
              </a:rPr>
              <a:t><![CDATA[Solve problems with linear sequences and patterns.]]></a:t>
            </a:r>
          </a:p>
        </p:txBody>
      </p:sp>
      <p:sp>
        <p:nvSpPr>
          <p:cNvPr id="2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Sequenc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Algebra]]></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5 of 7]]></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A sequence is a list of numbers that follows a rule.]]></a:t>
            </a:r>
          </a:p>
        </p:txBody>
      </p:sp>
      <p:sp>
        <p:nvSpPr>
          <p:cNvPr id="10" name="" descr=""/>
          <p:cNvSpPr/>
          <p:nvPr/>
        </p:nvSpPr>
        <p:spPr>
          <a:xfrm>
            <a:off x="552450" y="22479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Term]]></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Each number in a sequence. The 1st term, 2nd term and so on.]]></a:t>
            </a:r>
          </a:p>
        </p:txBody>
      </p:sp>
      <p:sp>
        <p:nvSpPr>
          <p:cNvPr id="13" name="" descr=""/>
          <p:cNvSpPr/>
          <p:nvPr/>
        </p:nvSpPr>
        <p:spPr>
          <a:xfrm>
            <a:off x="552450" y="32766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Term-to-term rule]]></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How to get from one term to the next: "add 3".]]></a:t>
            </a:r>
          </a:p>
        </p:txBody>
      </p:sp>
      <p:sp>
        <p:nvSpPr>
          <p:cNvPr id="16" name="" descr=""/>
          <p:cNvSpPr/>
          <p:nvPr/>
        </p:nvSpPr>
        <p:spPr>
          <a:xfrm>
            <a:off x="552450" y="43053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Position-to-term rule (nth term)]]></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A formula for any term from its position n: the nth term 3n + 2 gives 5, 8, 11, ...]]></a:t>
            </a:r>
          </a:p>
        </p:txBody>
      </p:sp>
      <p:sp>
        <p:nvSpPr>
          <p:cNvPr id="19" name="" descr=""/>
          <p:cNvSpPr/>
          <p:nvPr/>
        </p:nvSpPr>
        <p:spPr>
          <a:xfrm>
            <a:off x="552450" y="53340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Linear (arithmetic) sequence]]></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One that goes up or down by the same amount - the common difference - every time.]]></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Where the nth Term Comes From]]></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Algebra]]></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5 of 7]]></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The sequence 5, 8, 11, 14, ... goes up by 3, so compare it with the 3 times table.]]></a:t>
            </a:r>
          </a:p>
        </p:txBody>
      </p:sp>
      <p:sp>
        <p:nvSpPr>
          <p:cNvPr id="10" name="" descr=""/>
          <p:cNvSpPr/>
          <p:nvPr/>
        </p:nvSpPr>
        <p:spPr>
          <a:xfrm>
            <a:off x="552450" y="2228850"/>
            <a:ext cx="11087100" cy="438150"/>
          </a:xfrm>
          <a:prstGeom prst="rect">
            <a:avLst/>
          </a:prstGeom>
          <a:solidFill>
            <a:srgbClr val="2B3038">
              <a:alpha val="100000"/>
            </a:srgbClr>
          </a:solidFill>
          <a:ln w="9525">
            <a:noFill/>
          </a:ln>
        </p:spPr>
        <p:txBody>
          <a:bodyPr vertOverflow="clip" rtlCol="0" anchor="ctr"/>
          <a:lstStyle/>
          <a:p>
            <a:pPr algn="ctr"/>
            <a:r>
              <a:t/>
            </a:r>
          </a:p>
        </p:txBody>
      </p:sp>
      <p:sp>
        <p:nvSpPr>
          <p:cNvPr id="11" name=""/>
          <p:cNvSpPr txBox="1"/>
          <p:nvPr/>
        </p:nvSpPr>
        <p:spPr>
          <a:xfrm>
            <a:off x="685800" y="2228850"/>
            <a:ext cx="2505075"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Position n]]></a:t>
            </a:r>
          </a:p>
        </p:txBody>
      </p:sp>
      <p:sp>
        <p:nvSpPr>
          <p:cNvPr id="12" name=""/>
          <p:cNvSpPr txBox="1"/>
          <p:nvPr/>
        </p:nvSpPr>
        <p:spPr>
          <a:xfrm>
            <a:off x="3457575" y="2228850"/>
            <a:ext cx="2505075"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n]]></a:t>
            </a:r>
          </a:p>
        </p:txBody>
      </p:sp>
      <p:sp>
        <p:nvSpPr>
          <p:cNvPr id="13" name=""/>
          <p:cNvSpPr txBox="1"/>
          <p:nvPr/>
        </p:nvSpPr>
        <p:spPr>
          <a:xfrm>
            <a:off x="6229350" y="2228850"/>
            <a:ext cx="2505075"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Term]]></a:t>
            </a:r>
          </a:p>
        </p:txBody>
      </p:sp>
      <p:sp>
        <p:nvSpPr>
          <p:cNvPr id="14" name=""/>
          <p:cNvSpPr txBox="1"/>
          <p:nvPr/>
        </p:nvSpPr>
        <p:spPr>
          <a:xfrm>
            <a:off x="9001125" y="2228850"/>
            <a:ext cx="2505075"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Term − 3n]]></a:t>
            </a:r>
          </a:p>
        </p:txBody>
      </p:sp>
      <p:sp>
        <p:nvSpPr>
          <p:cNvPr id="15" name="" descr=""/>
          <p:cNvSpPr/>
          <p:nvPr/>
        </p:nvSpPr>
        <p:spPr>
          <a:xfrm>
            <a:off x="552450" y="2667000"/>
            <a:ext cx="11087100" cy="666750"/>
          </a:xfrm>
          <a:prstGeom prst="rect">
            <a:avLst/>
          </a:prstGeom>
          <a:solidFill>
            <a:srgbClr val="F2F4F7">
              <a:alpha val="100000"/>
            </a:srgbClr>
          </a:solidFill>
          <a:ln w="9525">
            <a:noFill/>
          </a:ln>
        </p:spPr>
        <p:txBody>
          <a:bodyPr vertOverflow="clip" rtlCol="0" anchor="ctr"/>
          <a:lstStyle/>
          <a:p>
            <a:pPr algn="ctr"/>
            <a:r>
              <a:t/>
            </a:r>
          </a:p>
        </p:txBody>
      </p:sp>
      <p:sp>
        <p:nvSpPr>
          <p:cNvPr id="16" name="" descr=""/>
          <p:cNvSpPr/>
          <p:nvPr/>
        </p:nvSpPr>
        <p:spPr>
          <a:xfrm>
            <a:off x="552450" y="3324225"/>
            <a:ext cx="11087100" cy="9525"/>
          </a:xfrm>
          <a:prstGeom prst="rect">
            <a:avLst/>
          </a:prstGeom>
          <a:solidFill>
            <a:srgbClr val="D2D7DE">
              <a:alpha val="100000"/>
            </a:srgbClr>
          </a:solidFill>
          <a:ln w="9525">
            <a:noFill/>
          </a:ln>
        </p:spPr>
        <p:txBody>
          <a:bodyPr vertOverflow="clip" rtlCol="0" anchor="ctr"/>
          <a:lstStyle/>
          <a:p>
            <a:pPr algn="ctr"/>
            <a:r>
              <a:t/>
            </a:r>
          </a:p>
        </p:txBody>
      </p:sp>
      <p:sp>
        <p:nvSpPr>
          <p:cNvPr id="17" name=""/>
          <p:cNvSpPr txBox="1"/>
          <p:nvPr/>
        </p:nvSpPr>
        <p:spPr>
          <a:xfrm>
            <a:off x="685800" y="266700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100" spc="0" u="none" cap="none">
                <a:solidFill>
                  <a:srgbClr val="2B3038">
                    <a:alpha val="100000"/>
                  </a:srgbClr>
                </a:solidFill>
                <a:latin typeface="Georgia"/>
              </a:rPr>
              <a:t><![CDATA[1]]></a:t>
            </a:r>
          </a:p>
        </p:txBody>
      </p:sp>
      <p:sp>
        <p:nvSpPr>
          <p:cNvPr id="18" name=""/>
          <p:cNvSpPr txBox="1"/>
          <p:nvPr/>
        </p:nvSpPr>
        <p:spPr>
          <a:xfrm>
            <a:off x="3457575" y="266700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1F2227">
                    <a:alpha val="100000"/>
                  </a:srgbClr>
                </a:solidFill>
                <a:latin typeface="Calibri"/>
              </a:rPr>
              <a:t><![CDATA[3]]></a:t>
            </a:r>
          </a:p>
        </p:txBody>
      </p:sp>
      <p:sp>
        <p:nvSpPr>
          <p:cNvPr id="19" name=""/>
          <p:cNvSpPr txBox="1"/>
          <p:nvPr/>
        </p:nvSpPr>
        <p:spPr>
          <a:xfrm>
            <a:off x="6229350" y="266700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1F2227">
                    <a:alpha val="100000"/>
                  </a:srgbClr>
                </a:solidFill>
                <a:latin typeface="Calibri"/>
              </a:rPr>
              <a:t><![CDATA[5]]></a:t>
            </a:r>
          </a:p>
        </p:txBody>
      </p:sp>
      <p:sp>
        <p:nvSpPr>
          <p:cNvPr id="20" name=""/>
          <p:cNvSpPr txBox="1"/>
          <p:nvPr/>
        </p:nvSpPr>
        <p:spPr>
          <a:xfrm>
            <a:off x="9001125" y="266700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1F2227">
                    <a:alpha val="100000"/>
                  </a:srgbClr>
                </a:solidFill>
                <a:latin typeface="Calibri"/>
              </a:rPr>
              <a:t><![CDATA[+2]]></a:t>
            </a:r>
          </a:p>
        </p:txBody>
      </p:sp>
      <p:sp>
        <p:nvSpPr>
          <p:cNvPr id="21" name="" descr=""/>
          <p:cNvSpPr/>
          <p:nvPr/>
        </p:nvSpPr>
        <p:spPr>
          <a:xfrm>
            <a:off x="552450" y="3333750"/>
            <a:ext cx="11087100" cy="666750"/>
          </a:xfrm>
          <a:prstGeom prst="rect">
            <a:avLst/>
          </a:prstGeom>
          <a:solidFill>
            <a:srgbClr val="FFFFFF">
              <a:alpha val="100000"/>
            </a:srgbClr>
          </a:solidFill>
          <a:ln w="9525">
            <a:noFill/>
          </a:ln>
        </p:spPr>
        <p:txBody>
          <a:bodyPr vertOverflow="clip" rtlCol="0" anchor="ctr"/>
          <a:lstStyle/>
          <a:p>
            <a:pPr algn="ctr"/>
            <a:r>
              <a:t/>
            </a:r>
          </a:p>
        </p:txBody>
      </p:sp>
      <p:sp>
        <p:nvSpPr>
          <p:cNvPr id="22" name="" descr=""/>
          <p:cNvSpPr/>
          <p:nvPr/>
        </p:nvSpPr>
        <p:spPr>
          <a:xfrm>
            <a:off x="552450" y="3990975"/>
            <a:ext cx="11087100" cy="9525"/>
          </a:xfrm>
          <a:prstGeom prst="rect">
            <a:avLst/>
          </a:prstGeom>
          <a:solidFill>
            <a:srgbClr val="D2D7DE">
              <a:alpha val="100000"/>
            </a:srgbClr>
          </a:solidFill>
          <a:ln w="9525">
            <a:noFill/>
          </a:ln>
        </p:spPr>
        <p:txBody>
          <a:bodyPr vertOverflow="clip" rtlCol="0" anchor="ctr"/>
          <a:lstStyle/>
          <a:p>
            <a:pPr algn="ctr"/>
            <a:r>
              <a:t/>
            </a:r>
          </a:p>
        </p:txBody>
      </p:sp>
      <p:sp>
        <p:nvSpPr>
          <p:cNvPr id="23" name=""/>
          <p:cNvSpPr txBox="1"/>
          <p:nvPr/>
        </p:nvSpPr>
        <p:spPr>
          <a:xfrm>
            <a:off x="685800" y="333375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100" spc="0" u="none" cap="none">
                <a:solidFill>
                  <a:srgbClr val="2B3038">
                    <a:alpha val="100000"/>
                  </a:srgbClr>
                </a:solidFill>
                <a:latin typeface="Georgia"/>
              </a:rPr>
              <a:t><![CDATA[2]]></a:t>
            </a:r>
          </a:p>
        </p:txBody>
      </p:sp>
      <p:sp>
        <p:nvSpPr>
          <p:cNvPr id="24" name=""/>
          <p:cNvSpPr txBox="1"/>
          <p:nvPr/>
        </p:nvSpPr>
        <p:spPr>
          <a:xfrm>
            <a:off x="3457575" y="333375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1F2227">
                    <a:alpha val="100000"/>
                  </a:srgbClr>
                </a:solidFill>
                <a:latin typeface="Calibri"/>
              </a:rPr>
              <a:t><![CDATA[6]]></a:t>
            </a:r>
          </a:p>
        </p:txBody>
      </p:sp>
      <p:sp>
        <p:nvSpPr>
          <p:cNvPr id="25" name=""/>
          <p:cNvSpPr txBox="1"/>
          <p:nvPr/>
        </p:nvSpPr>
        <p:spPr>
          <a:xfrm>
            <a:off x="6229350" y="333375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1F2227">
                    <a:alpha val="100000"/>
                  </a:srgbClr>
                </a:solidFill>
                <a:latin typeface="Calibri"/>
              </a:rPr>
              <a:t><![CDATA[8]]></a:t>
            </a:r>
          </a:p>
        </p:txBody>
      </p:sp>
      <p:sp>
        <p:nvSpPr>
          <p:cNvPr id="26" name=""/>
          <p:cNvSpPr txBox="1"/>
          <p:nvPr/>
        </p:nvSpPr>
        <p:spPr>
          <a:xfrm>
            <a:off x="9001125" y="333375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1F2227">
                    <a:alpha val="100000"/>
                  </a:srgbClr>
                </a:solidFill>
                <a:latin typeface="Calibri"/>
              </a:rPr>
              <a:t><![CDATA[+2]]></a:t>
            </a:r>
          </a:p>
        </p:txBody>
      </p:sp>
      <p:sp>
        <p:nvSpPr>
          <p:cNvPr id="27" name="" descr=""/>
          <p:cNvSpPr/>
          <p:nvPr/>
        </p:nvSpPr>
        <p:spPr>
          <a:xfrm>
            <a:off x="552450" y="4000500"/>
            <a:ext cx="11087100" cy="666750"/>
          </a:xfrm>
          <a:prstGeom prst="rect">
            <a:avLst/>
          </a:prstGeom>
          <a:solidFill>
            <a:srgbClr val="F2F4F7">
              <a:alpha val="100000"/>
            </a:srgbClr>
          </a:solidFill>
          <a:ln w="9525">
            <a:noFill/>
          </a:ln>
        </p:spPr>
        <p:txBody>
          <a:bodyPr vertOverflow="clip" rtlCol="0" anchor="ctr"/>
          <a:lstStyle/>
          <a:p>
            <a:pPr algn="ctr"/>
            <a:r>
              <a:t/>
            </a:r>
          </a:p>
        </p:txBody>
      </p:sp>
      <p:sp>
        <p:nvSpPr>
          <p:cNvPr id="28" name="" descr=""/>
          <p:cNvSpPr/>
          <p:nvPr/>
        </p:nvSpPr>
        <p:spPr>
          <a:xfrm>
            <a:off x="552450" y="4657725"/>
            <a:ext cx="11087100" cy="9525"/>
          </a:xfrm>
          <a:prstGeom prst="rect">
            <a:avLst/>
          </a:prstGeom>
          <a:solidFill>
            <a:srgbClr val="D2D7DE">
              <a:alpha val="100000"/>
            </a:srgbClr>
          </a:solidFill>
          <a:ln w="9525">
            <a:noFill/>
          </a:ln>
        </p:spPr>
        <p:txBody>
          <a:bodyPr vertOverflow="clip" rtlCol="0" anchor="ctr"/>
          <a:lstStyle/>
          <a:p>
            <a:pPr algn="ctr"/>
            <a:r>
              <a:t/>
            </a:r>
          </a:p>
        </p:txBody>
      </p:sp>
      <p:sp>
        <p:nvSpPr>
          <p:cNvPr id="29" name=""/>
          <p:cNvSpPr txBox="1"/>
          <p:nvPr/>
        </p:nvSpPr>
        <p:spPr>
          <a:xfrm>
            <a:off x="685800" y="400050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100" spc="0" u="none" cap="none">
                <a:solidFill>
                  <a:srgbClr val="2B3038">
                    <a:alpha val="100000"/>
                  </a:srgbClr>
                </a:solidFill>
                <a:latin typeface="Georgia"/>
              </a:rPr>
              <a:t><![CDATA[3]]></a:t>
            </a:r>
          </a:p>
        </p:txBody>
      </p:sp>
      <p:sp>
        <p:nvSpPr>
          <p:cNvPr id="30" name=""/>
          <p:cNvSpPr txBox="1"/>
          <p:nvPr/>
        </p:nvSpPr>
        <p:spPr>
          <a:xfrm>
            <a:off x="3457575" y="400050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1F2227">
                    <a:alpha val="100000"/>
                  </a:srgbClr>
                </a:solidFill>
                <a:latin typeface="Calibri"/>
              </a:rPr>
              <a:t><![CDATA[9]]></a:t>
            </a:r>
          </a:p>
        </p:txBody>
      </p:sp>
      <p:sp>
        <p:nvSpPr>
          <p:cNvPr id="31" name=""/>
          <p:cNvSpPr txBox="1"/>
          <p:nvPr/>
        </p:nvSpPr>
        <p:spPr>
          <a:xfrm>
            <a:off x="6229350" y="400050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1F2227">
                    <a:alpha val="100000"/>
                  </a:srgbClr>
                </a:solidFill>
                <a:latin typeface="Calibri"/>
              </a:rPr>
              <a:t><![CDATA[11]]></a:t>
            </a:r>
          </a:p>
        </p:txBody>
      </p:sp>
      <p:sp>
        <p:nvSpPr>
          <p:cNvPr id="32" name=""/>
          <p:cNvSpPr txBox="1"/>
          <p:nvPr/>
        </p:nvSpPr>
        <p:spPr>
          <a:xfrm>
            <a:off x="9001125" y="400050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1F2227">
                    <a:alpha val="100000"/>
                  </a:srgbClr>
                </a:solidFill>
                <a:latin typeface="Calibri"/>
              </a:rPr>
              <a:t><![CDATA[+2]]></a:t>
            </a:r>
          </a:p>
        </p:txBody>
      </p:sp>
      <p:sp>
        <p:nvSpPr>
          <p:cNvPr id="33" name="" descr=""/>
          <p:cNvSpPr/>
          <p:nvPr/>
        </p:nvSpPr>
        <p:spPr>
          <a:xfrm>
            <a:off x="552450" y="4667250"/>
            <a:ext cx="11087100" cy="666750"/>
          </a:xfrm>
          <a:prstGeom prst="rect">
            <a:avLst/>
          </a:prstGeom>
          <a:solidFill>
            <a:srgbClr val="FFFFFF">
              <a:alpha val="100000"/>
            </a:srgbClr>
          </a:solidFill>
          <a:ln w="9525">
            <a:noFill/>
          </a:ln>
        </p:spPr>
        <p:txBody>
          <a:bodyPr vertOverflow="clip" rtlCol="0" anchor="ctr"/>
          <a:lstStyle/>
          <a:p>
            <a:pPr algn="ctr"/>
            <a:r>
              <a:t/>
            </a:r>
          </a:p>
        </p:txBody>
      </p:sp>
      <p:sp>
        <p:nvSpPr>
          <p:cNvPr id="34" name="" descr=""/>
          <p:cNvSpPr/>
          <p:nvPr/>
        </p:nvSpPr>
        <p:spPr>
          <a:xfrm>
            <a:off x="552450" y="5324475"/>
            <a:ext cx="11087100" cy="9525"/>
          </a:xfrm>
          <a:prstGeom prst="rect">
            <a:avLst/>
          </a:prstGeom>
          <a:solidFill>
            <a:srgbClr val="D2D7DE">
              <a:alpha val="100000"/>
            </a:srgbClr>
          </a:solidFill>
          <a:ln w="9525">
            <a:noFill/>
          </a:ln>
        </p:spPr>
        <p:txBody>
          <a:bodyPr vertOverflow="clip" rtlCol="0" anchor="ctr"/>
          <a:lstStyle/>
          <a:p>
            <a:pPr algn="ctr"/>
            <a:r>
              <a:t/>
            </a:r>
          </a:p>
        </p:txBody>
      </p:sp>
      <p:sp>
        <p:nvSpPr>
          <p:cNvPr id="35" name=""/>
          <p:cNvSpPr txBox="1"/>
          <p:nvPr/>
        </p:nvSpPr>
        <p:spPr>
          <a:xfrm>
            <a:off x="685800" y="466725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100" spc="0" u="none" cap="none">
                <a:solidFill>
                  <a:srgbClr val="2B3038">
                    <a:alpha val="100000"/>
                  </a:srgbClr>
                </a:solidFill>
                <a:latin typeface="Georgia"/>
              </a:rPr>
              <a:t><![CDATA[4]]></a:t>
            </a:r>
          </a:p>
        </p:txBody>
      </p:sp>
      <p:sp>
        <p:nvSpPr>
          <p:cNvPr id="36" name=""/>
          <p:cNvSpPr txBox="1"/>
          <p:nvPr/>
        </p:nvSpPr>
        <p:spPr>
          <a:xfrm>
            <a:off x="3457575" y="466725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1F2227">
                    <a:alpha val="100000"/>
                  </a:srgbClr>
                </a:solidFill>
                <a:latin typeface="Calibri"/>
              </a:rPr>
              <a:t><![CDATA[12]]></a:t>
            </a:r>
          </a:p>
        </p:txBody>
      </p:sp>
      <p:sp>
        <p:nvSpPr>
          <p:cNvPr id="37" name=""/>
          <p:cNvSpPr txBox="1"/>
          <p:nvPr/>
        </p:nvSpPr>
        <p:spPr>
          <a:xfrm>
            <a:off x="6229350" y="466725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1F2227">
                    <a:alpha val="100000"/>
                  </a:srgbClr>
                </a:solidFill>
                <a:latin typeface="Calibri"/>
              </a:rPr>
              <a:t><![CDATA[14]]></a:t>
            </a:r>
          </a:p>
        </p:txBody>
      </p:sp>
      <p:sp>
        <p:nvSpPr>
          <p:cNvPr id="38" name=""/>
          <p:cNvSpPr txBox="1"/>
          <p:nvPr/>
        </p:nvSpPr>
        <p:spPr>
          <a:xfrm>
            <a:off x="9001125" y="466725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1F2227">
                    <a:alpha val="100000"/>
                  </a:srgbClr>
                </a:solidFill>
                <a:latin typeface="Calibri"/>
              </a:rPr>
              <a:t><![CDATA[+2]]></a:t>
            </a:r>
          </a:p>
        </p:txBody>
      </p:sp>
      <p:sp>
        <p:nvSpPr>
          <p:cNvPr id="39" name="" descr=""/>
          <p:cNvSpPr/>
          <p:nvPr/>
        </p:nvSpPr>
        <p:spPr>
          <a:xfrm>
            <a:off x="552450" y="5334000"/>
            <a:ext cx="11087100" cy="666750"/>
          </a:xfrm>
          <a:prstGeom prst="rect">
            <a:avLst/>
          </a:prstGeom>
          <a:solidFill>
            <a:srgbClr val="F2F4F7">
              <a:alpha val="100000"/>
            </a:srgbClr>
          </a:solidFill>
          <a:ln w="9525">
            <a:noFill/>
          </a:ln>
        </p:spPr>
        <p:txBody>
          <a:bodyPr vertOverflow="clip" rtlCol="0" anchor="ctr"/>
          <a:lstStyle/>
          <a:p>
            <a:pPr algn="ctr"/>
            <a:r>
              <a:t/>
            </a:r>
          </a:p>
        </p:txBody>
      </p:sp>
      <p:sp>
        <p:nvSpPr>
          <p:cNvPr id="40" name="" descr=""/>
          <p:cNvSpPr/>
          <p:nvPr/>
        </p:nvSpPr>
        <p:spPr>
          <a:xfrm>
            <a:off x="552450" y="5991225"/>
            <a:ext cx="11087100" cy="9525"/>
          </a:xfrm>
          <a:prstGeom prst="rect">
            <a:avLst/>
          </a:prstGeom>
          <a:solidFill>
            <a:srgbClr val="D2D7DE">
              <a:alpha val="100000"/>
            </a:srgbClr>
          </a:solidFill>
          <a:ln w="9525">
            <a:noFill/>
          </a:ln>
        </p:spPr>
        <p:txBody>
          <a:bodyPr vertOverflow="clip" rtlCol="0" anchor="ctr"/>
          <a:lstStyle/>
          <a:p>
            <a:pPr algn="ctr"/>
            <a:r>
              <a:t/>
            </a:r>
          </a:p>
        </p:txBody>
      </p:sp>
      <p:sp>
        <p:nvSpPr>
          <p:cNvPr id="41" name=""/>
          <p:cNvSpPr txBox="1"/>
          <p:nvPr/>
        </p:nvSpPr>
        <p:spPr>
          <a:xfrm>
            <a:off x="685800" y="533400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100" spc="0" u="none" cap="none">
                <a:solidFill>
                  <a:srgbClr val="2B3038">
                    <a:alpha val="100000"/>
                  </a:srgbClr>
                </a:solidFill>
                <a:latin typeface="Georgia"/>
              </a:rPr>
              <a:t><![CDATA[n]]></a:t>
            </a:r>
          </a:p>
        </p:txBody>
      </p:sp>
      <p:sp>
        <p:nvSpPr>
          <p:cNvPr id="42" name=""/>
          <p:cNvSpPr txBox="1"/>
          <p:nvPr/>
        </p:nvSpPr>
        <p:spPr>
          <a:xfrm>
            <a:off x="3457575" y="533400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1F2227">
                    <a:alpha val="100000"/>
                  </a:srgbClr>
                </a:solidFill>
                <a:latin typeface="Calibri"/>
              </a:rPr>
              <a:t><![CDATA[3n]]></a:t>
            </a:r>
          </a:p>
        </p:txBody>
      </p:sp>
      <p:sp>
        <p:nvSpPr>
          <p:cNvPr id="43" name=""/>
          <p:cNvSpPr txBox="1"/>
          <p:nvPr/>
        </p:nvSpPr>
        <p:spPr>
          <a:xfrm>
            <a:off x="6229350" y="533400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1F2227">
                    <a:alpha val="100000"/>
                  </a:srgbClr>
                </a:solidFill>
                <a:latin typeface="Calibri"/>
              </a:rPr>
              <a:t><![CDATA[3n + 2]]></a:t>
            </a:r>
          </a:p>
        </p:txBody>
      </p:sp>
      <p:sp>
        <p:nvSpPr>
          <p:cNvPr id="44" name=""/>
          <p:cNvSpPr txBox="1"/>
          <p:nvPr/>
        </p:nvSpPr>
        <p:spPr>
          <a:xfrm>
            <a:off x="9001125" y="533400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1F2227">
                    <a:alpha val="100000"/>
                  </a:srgbClr>
                </a:solidFill>
                <a:latin typeface="Calibri"/>
              </a:rPr>
              <a:t><![CDATA[+2]]></a:t>
            </a:r>
          </a:p>
        </p:txBody>
      </p:sp>
      <p:sp>
        <p:nvSpPr>
          <p:cNvPr id="4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Finding the nth Term]]></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Algebra]]></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5 of 7]]></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Works for every linear sequence.]]></a:t>
            </a:r>
          </a:p>
        </p:txBody>
      </p:sp>
      <p:sp>
        <p:nvSpPr>
          <p:cNvPr id="10" name="" descr=""/>
          <p:cNvSpPr/>
          <p:nvPr/>
        </p:nvSpPr>
        <p:spPr>
          <a:xfrm>
            <a:off x="552450" y="2286000"/>
            <a:ext cx="2019300" cy="18097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descr=""/>
          <p:cNvSpPr/>
          <p:nvPr/>
        </p:nvSpPr>
        <p:spPr>
          <a:xfrm>
            <a:off x="1343025" y="2476500"/>
            <a:ext cx="438150" cy="438150"/>
          </a:xfrm>
          <a:prstGeom prst="ellipse">
            <a:avLst/>
          </a:prstGeom>
          <a:solidFill>
            <a:srgbClr val="3D7FD6">
              <a:alpha val="100000"/>
            </a:srgbClr>
          </a:solidFill>
          <a:ln w="9525">
            <a:noFill/>
          </a:ln>
        </p:spPr>
        <p:txBody>
          <a:bodyPr vertOverflow="clip" rtlCol="0" anchor="ctr"/>
          <a:lstStyle/>
          <a:p>
            <a:pPr algn="ctr"/>
            <a:r>
              <a:t/>
            </a:r>
          </a:p>
        </p:txBody>
      </p:sp>
      <p:sp>
        <p:nvSpPr>
          <p:cNvPr id="12" name=""/>
          <p:cNvSpPr txBox="1"/>
          <p:nvPr/>
        </p:nvSpPr>
        <p:spPr>
          <a:xfrm>
            <a:off x="552450" y="2476500"/>
            <a:ext cx="2019300" cy="4381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800" spc="0" u="none" cap="none">
                <a:solidFill>
                  <a:srgbClr val="FFFFFF">
                    <a:alpha val="100000"/>
                  </a:srgbClr>
                </a:solidFill>
                <a:latin typeface="Georgia"/>
              </a:rPr>
              <a:t><![CDATA[1]]></a:t>
            </a:r>
          </a:p>
        </p:txBody>
      </p:sp>
      <p:sp>
        <p:nvSpPr>
          <p:cNvPr id="13" name=""/>
          <p:cNvSpPr txBox="1"/>
          <p:nvPr/>
        </p:nvSpPr>
        <p:spPr>
          <a:xfrm>
            <a:off x="685800" y="3067050"/>
            <a:ext cx="1752600" cy="87630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600"/>
              </a:spcAft>
            </a:pPr>
            <a:r>
              <a:rPr lang="en-US" b="1" strike="noStrike" sz="1400" spc="0" u="none" cap="none">
                <a:solidFill>
                  <a:srgbClr val="2B3038">
                    <a:alpha val="100000"/>
                  </a:srgbClr>
                </a:solidFill>
                <a:latin typeface="Georgia"/>
              </a:rPr>
              <a:t><![CDATA[Difference]]></a:t>
            </a:r>
          </a:p>
          <a:p>
            <a:pPr algn="ctr" rtl="0" fontAlgn="base" marL="0" marR="0" indent="0" lvl="0">
              <a:lnSpc>
                <a:spcPct val="112000"/>
              </a:lnSpc>
              <a:spcBef>
                <a:spcPts val="0"/>
              </a:spcBef>
              <a:spcAft>
                <a:spcPts val="0"/>
              </a:spcAft>
            </a:pPr>
            <a:r>
              <a:rPr lang="en-US" strike="noStrike" sz="1100" spc="0" u="none" cap="none">
                <a:solidFill>
                  <a:srgbClr val="1F2227">
                    <a:alpha val="100000"/>
                  </a:srgbClr>
                </a:solidFill>
                <a:latin typeface="Calibri"/>
              </a:rPr>
              <a:t><![CDATA[Find the common difference, d.]]></a:t>
            </a:r>
          </a:p>
        </p:txBody>
      </p:sp>
      <p:sp>
        <p:nvSpPr>
          <p:cNvPr id="14" name="" descr=""/>
          <p:cNvSpPr/>
          <p:nvPr/>
        </p:nvSpPr>
        <p:spPr>
          <a:xfrm>
            <a:off x="2600325" y="2609850"/>
            <a:ext cx="190500" cy="171450"/>
          </a:xfrm>
          <a:prstGeom prst="rightArrow">
            <a:avLst/>
          </a:prstGeom>
          <a:solidFill>
            <a:srgbClr val="3D7FD6">
              <a:alpha val="100000"/>
            </a:srgbClr>
          </a:solidFill>
          <a:ln w="9525">
            <a:noFill/>
          </a:ln>
        </p:spPr>
        <p:txBody>
          <a:bodyPr vertOverflow="clip" rtlCol="0" anchor="ctr"/>
          <a:lstStyle/>
          <a:p>
            <a:pPr algn="ctr"/>
            <a:r>
              <a:t/>
            </a:r>
          </a:p>
        </p:txBody>
      </p:sp>
      <p:sp>
        <p:nvSpPr>
          <p:cNvPr id="15" name="" descr=""/>
          <p:cNvSpPr/>
          <p:nvPr/>
        </p:nvSpPr>
        <p:spPr>
          <a:xfrm>
            <a:off x="2819400" y="2286000"/>
            <a:ext cx="2019300" cy="18097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6" name="" descr=""/>
          <p:cNvSpPr/>
          <p:nvPr/>
        </p:nvSpPr>
        <p:spPr>
          <a:xfrm>
            <a:off x="3609975" y="2476500"/>
            <a:ext cx="438150" cy="438150"/>
          </a:xfrm>
          <a:prstGeom prst="ellipse">
            <a:avLst/>
          </a:prstGeom>
          <a:solidFill>
            <a:srgbClr val="3D7FD6">
              <a:alpha val="100000"/>
            </a:srgbClr>
          </a:solidFill>
          <a:ln w="9525">
            <a:noFill/>
          </a:ln>
        </p:spPr>
        <p:txBody>
          <a:bodyPr vertOverflow="clip" rtlCol="0" anchor="ctr"/>
          <a:lstStyle/>
          <a:p>
            <a:pPr algn="ctr"/>
            <a:r>
              <a:t/>
            </a:r>
          </a:p>
        </p:txBody>
      </p:sp>
      <p:sp>
        <p:nvSpPr>
          <p:cNvPr id="17" name=""/>
          <p:cNvSpPr txBox="1"/>
          <p:nvPr/>
        </p:nvSpPr>
        <p:spPr>
          <a:xfrm>
            <a:off x="2819400" y="2476500"/>
            <a:ext cx="2019300" cy="4381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800" spc="0" u="none" cap="none">
                <a:solidFill>
                  <a:srgbClr val="FFFFFF">
                    <a:alpha val="100000"/>
                  </a:srgbClr>
                </a:solidFill>
                <a:latin typeface="Georgia"/>
              </a:rPr>
              <a:t><![CDATA[2]]></a:t>
            </a:r>
          </a:p>
        </p:txBody>
      </p:sp>
      <p:sp>
        <p:nvSpPr>
          <p:cNvPr id="18" name=""/>
          <p:cNvSpPr txBox="1"/>
          <p:nvPr/>
        </p:nvSpPr>
        <p:spPr>
          <a:xfrm>
            <a:off x="2952750" y="3067050"/>
            <a:ext cx="1752600" cy="87630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600"/>
              </a:spcAft>
            </a:pPr>
            <a:r>
              <a:rPr lang="en-US" b="1" strike="noStrike" sz="1400" spc="0" u="none" cap="none">
                <a:solidFill>
                  <a:srgbClr val="2B3038">
                    <a:alpha val="100000"/>
                  </a:srgbClr>
                </a:solidFill>
                <a:latin typeface="Georgia"/>
              </a:rPr>
              <a:t><![CDATA[Times table]]></a:t>
            </a:r>
          </a:p>
          <a:p>
            <a:pPr algn="ctr" rtl="0" fontAlgn="base" marL="0" marR="0" indent="0" lvl="0">
              <a:lnSpc>
                <a:spcPct val="112000"/>
              </a:lnSpc>
              <a:spcBef>
                <a:spcPts val="0"/>
              </a:spcBef>
              <a:spcAft>
                <a:spcPts val="0"/>
              </a:spcAft>
            </a:pPr>
            <a:r>
              <a:rPr lang="en-US" strike="noStrike" sz="1100" spc="0" u="none" cap="none">
                <a:solidFill>
                  <a:srgbClr val="1F2227">
                    <a:alpha val="100000"/>
                  </a:srgbClr>
                </a:solidFill>
                <a:latin typeface="Calibri"/>
              </a:rPr>
              <a:t><![CDATA[Write down dn: the d times table.]]></a:t>
            </a:r>
          </a:p>
        </p:txBody>
      </p:sp>
      <p:sp>
        <p:nvSpPr>
          <p:cNvPr id="19" name="" descr=""/>
          <p:cNvSpPr/>
          <p:nvPr/>
        </p:nvSpPr>
        <p:spPr>
          <a:xfrm>
            <a:off x="4867275" y="2609850"/>
            <a:ext cx="190500" cy="171450"/>
          </a:xfrm>
          <a:prstGeom prst="rightArrow">
            <a:avLst/>
          </a:prstGeom>
          <a:solidFill>
            <a:srgbClr val="3D7FD6">
              <a:alpha val="100000"/>
            </a:srgbClr>
          </a:solidFill>
          <a:ln w="9525">
            <a:noFill/>
          </a:ln>
        </p:spPr>
        <p:txBody>
          <a:bodyPr vertOverflow="clip" rtlCol="0" anchor="ctr"/>
          <a:lstStyle/>
          <a:p>
            <a:pPr algn="ctr"/>
            <a:r>
              <a:t/>
            </a:r>
          </a:p>
        </p:txBody>
      </p:sp>
      <p:sp>
        <p:nvSpPr>
          <p:cNvPr id="20" name="" descr=""/>
          <p:cNvSpPr/>
          <p:nvPr/>
        </p:nvSpPr>
        <p:spPr>
          <a:xfrm>
            <a:off x="5086350" y="2286000"/>
            <a:ext cx="2019300" cy="18097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1" name="" descr=""/>
          <p:cNvSpPr/>
          <p:nvPr/>
        </p:nvSpPr>
        <p:spPr>
          <a:xfrm>
            <a:off x="5876925" y="2476500"/>
            <a:ext cx="438150" cy="438150"/>
          </a:xfrm>
          <a:prstGeom prst="ellipse">
            <a:avLst/>
          </a:prstGeom>
          <a:solidFill>
            <a:srgbClr val="3D7FD6">
              <a:alpha val="100000"/>
            </a:srgbClr>
          </a:solidFill>
          <a:ln w="9525">
            <a:noFill/>
          </a:ln>
        </p:spPr>
        <p:txBody>
          <a:bodyPr vertOverflow="clip" rtlCol="0" anchor="ctr"/>
          <a:lstStyle/>
          <a:p>
            <a:pPr algn="ctr"/>
            <a:r>
              <a:t/>
            </a:r>
          </a:p>
        </p:txBody>
      </p:sp>
      <p:sp>
        <p:nvSpPr>
          <p:cNvPr id="22" name=""/>
          <p:cNvSpPr txBox="1"/>
          <p:nvPr/>
        </p:nvSpPr>
        <p:spPr>
          <a:xfrm>
            <a:off x="5086350" y="2476500"/>
            <a:ext cx="2019300" cy="4381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800" spc="0" u="none" cap="none">
                <a:solidFill>
                  <a:srgbClr val="FFFFFF">
                    <a:alpha val="100000"/>
                  </a:srgbClr>
                </a:solidFill>
                <a:latin typeface="Georgia"/>
              </a:rPr>
              <a:t><![CDATA[3]]></a:t>
            </a:r>
          </a:p>
        </p:txBody>
      </p:sp>
      <p:sp>
        <p:nvSpPr>
          <p:cNvPr id="23" name=""/>
          <p:cNvSpPr txBox="1"/>
          <p:nvPr/>
        </p:nvSpPr>
        <p:spPr>
          <a:xfrm>
            <a:off x="5219700" y="3067050"/>
            <a:ext cx="1752600" cy="87630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600"/>
              </a:spcAft>
            </a:pPr>
            <a:r>
              <a:rPr lang="en-US" b="1" strike="noStrike" sz="1400" spc="0" u="none" cap="none">
                <a:solidFill>
                  <a:srgbClr val="2B3038">
                    <a:alpha val="100000"/>
                  </a:srgbClr>
                </a:solidFill>
                <a:latin typeface="Georgia"/>
              </a:rPr>
              <a:t><![CDATA[Compare]]></a:t>
            </a:r>
          </a:p>
          <a:p>
            <a:pPr algn="ctr" rtl="0" fontAlgn="base" marL="0" marR="0" indent="0" lvl="0">
              <a:lnSpc>
                <a:spcPct val="112000"/>
              </a:lnSpc>
              <a:spcBef>
                <a:spcPts val="0"/>
              </a:spcBef>
              <a:spcAft>
                <a:spcPts val="0"/>
              </a:spcAft>
            </a:pPr>
            <a:r>
              <a:rPr lang="en-US" strike="noStrike" sz="1100" spc="0" u="none" cap="none">
                <a:solidFill>
                  <a:srgbClr val="1F2227">
                    <a:alpha val="100000"/>
                  </a:srgbClr>
                </a:solidFill>
                <a:latin typeface="Calibri"/>
              </a:rPr>
              <a:t><![CDATA[How do you get from dn to the sequence?]]></a:t>
            </a:r>
          </a:p>
        </p:txBody>
      </p:sp>
      <p:sp>
        <p:nvSpPr>
          <p:cNvPr id="24" name="" descr=""/>
          <p:cNvSpPr/>
          <p:nvPr/>
        </p:nvSpPr>
        <p:spPr>
          <a:xfrm>
            <a:off x="7134225" y="2609850"/>
            <a:ext cx="190500" cy="171450"/>
          </a:xfrm>
          <a:prstGeom prst="rightArrow">
            <a:avLst/>
          </a:prstGeom>
          <a:solidFill>
            <a:srgbClr val="3D7FD6">
              <a:alpha val="100000"/>
            </a:srgbClr>
          </a:solidFill>
          <a:ln w="9525">
            <a:noFill/>
          </a:ln>
        </p:spPr>
        <p:txBody>
          <a:bodyPr vertOverflow="clip" rtlCol="0" anchor="ctr"/>
          <a:lstStyle/>
          <a:p>
            <a:pPr algn="ctr"/>
            <a:r>
              <a:t/>
            </a:r>
          </a:p>
        </p:txBody>
      </p:sp>
      <p:sp>
        <p:nvSpPr>
          <p:cNvPr id="25" name="" descr=""/>
          <p:cNvSpPr/>
          <p:nvPr/>
        </p:nvSpPr>
        <p:spPr>
          <a:xfrm>
            <a:off x="7353300" y="2286000"/>
            <a:ext cx="2019300" cy="18097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6" name="" descr=""/>
          <p:cNvSpPr/>
          <p:nvPr/>
        </p:nvSpPr>
        <p:spPr>
          <a:xfrm>
            <a:off x="8143875" y="2476500"/>
            <a:ext cx="438150" cy="438150"/>
          </a:xfrm>
          <a:prstGeom prst="ellipse">
            <a:avLst/>
          </a:prstGeom>
          <a:solidFill>
            <a:srgbClr val="3D7FD6">
              <a:alpha val="100000"/>
            </a:srgbClr>
          </a:solidFill>
          <a:ln w="9525">
            <a:noFill/>
          </a:ln>
        </p:spPr>
        <p:txBody>
          <a:bodyPr vertOverflow="clip" rtlCol="0" anchor="ctr"/>
          <a:lstStyle/>
          <a:p>
            <a:pPr algn="ctr"/>
            <a:r>
              <a:t/>
            </a:r>
          </a:p>
        </p:txBody>
      </p:sp>
      <p:sp>
        <p:nvSpPr>
          <p:cNvPr id="27" name=""/>
          <p:cNvSpPr txBox="1"/>
          <p:nvPr/>
        </p:nvSpPr>
        <p:spPr>
          <a:xfrm>
            <a:off x="7353300" y="2476500"/>
            <a:ext cx="2019300" cy="4381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800" spc="0" u="none" cap="none">
                <a:solidFill>
                  <a:srgbClr val="FFFFFF">
                    <a:alpha val="100000"/>
                  </a:srgbClr>
                </a:solidFill>
                <a:latin typeface="Georgia"/>
              </a:rPr>
              <a:t><![CDATA[4]]></a:t>
            </a:r>
          </a:p>
        </p:txBody>
      </p:sp>
      <p:sp>
        <p:nvSpPr>
          <p:cNvPr id="28" name=""/>
          <p:cNvSpPr txBox="1"/>
          <p:nvPr/>
        </p:nvSpPr>
        <p:spPr>
          <a:xfrm>
            <a:off x="7486650" y="3067050"/>
            <a:ext cx="1752600" cy="87630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600"/>
              </a:spcAft>
            </a:pPr>
            <a:r>
              <a:rPr lang="en-US" b="1" strike="noStrike" sz="1400" spc="0" u="none" cap="none">
                <a:solidFill>
                  <a:srgbClr val="2B3038">
                    <a:alpha val="100000"/>
                  </a:srgbClr>
                </a:solidFill>
                <a:latin typeface="Georgia"/>
              </a:rPr>
              <a:t><![CDATA[Adjust]]></a:t>
            </a:r>
          </a:p>
          <a:p>
            <a:pPr algn="ctr" rtl="0" fontAlgn="base" marL="0" marR="0" indent="0" lvl="0">
              <a:lnSpc>
                <a:spcPct val="112000"/>
              </a:lnSpc>
              <a:spcBef>
                <a:spcPts val="0"/>
              </a:spcBef>
              <a:spcAft>
                <a:spcPts val="0"/>
              </a:spcAft>
            </a:pPr>
            <a:r>
              <a:rPr lang="en-US" strike="noStrike" sz="1100" spc="0" u="none" cap="none">
                <a:solidFill>
                  <a:srgbClr val="1F2227">
                    <a:alpha val="100000"/>
                  </a:srgbClr>
                </a:solidFill>
                <a:latin typeface="Calibri"/>
              </a:rPr>
              <a:t><![CDATA[Add or subtract that number.]]></a:t>
            </a:r>
          </a:p>
        </p:txBody>
      </p:sp>
      <p:sp>
        <p:nvSpPr>
          <p:cNvPr id="29" name="" descr=""/>
          <p:cNvSpPr/>
          <p:nvPr/>
        </p:nvSpPr>
        <p:spPr>
          <a:xfrm>
            <a:off x="9401175" y="2609850"/>
            <a:ext cx="190500" cy="171450"/>
          </a:xfrm>
          <a:prstGeom prst="rightArrow">
            <a:avLst/>
          </a:prstGeom>
          <a:solidFill>
            <a:srgbClr val="3D7FD6">
              <a:alpha val="100000"/>
            </a:srgbClr>
          </a:solidFill>
          <a:ln w="9525">
            <a:noFill/>
          </a:ln>
        </p:spPr>
        <p:txBody>
          <a:bodyPr vertOverflow="clip" rtlCol="0" anchor="ctr"/>
          <a:lstStyle/>
          <a:p>
            <a:pPr algn="ctr"/>
            <a:r>
              <a:t/>
            </a:r>
          </a:p>
        </p:txBody>
      </p:sp>
      <p:sp>
        <p:nvSpPr>
          <p:cNvPr id="30" name="" descr=""/>
          <p:cNvSpPr/>
          <p:nvPr/>
        </p:nvSpPr>
        <p:spPr>
          <a:xfrm>
            <a:off x="9620250" y="2286000"/>
            <a:ext cx="2019300" cy="18097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31" name="" descr=""/>
          <p:cNvSpPr/>
          <p:nvPr/>
        </p:nvSpPr>
        <p:spPr>
          <a:xfrm>
            <a:off x="10410825" y="2476500"/>
            <a:ext cx="438150" cy="438150"/>
          </a:xfrm>
          <a:prstGeom prst="ellipse">
            <a:avLst/>
          </a:prstGeom>
          <a:solidFill>
            <a:srgbClr val="3D7FD6">
              <a:alpha val="100000"/>
            </a:srgbClr>
          </a:solidFill>
          <a:ln w="9525">
            <a:noFill/>
          </a:ln>
        </p:spPr>
        <p:txBody>
          <a:bodyPr vertOverflow="clip" rtlCol="0" anchor="ctr"/>
          <a:lstStyle/>
          <a:p>
            <a:pPr algn="ctr"/>
            <a:r>
              <a:t/>
            </a:r>
          </a:p>
        </p:txBody>
      </p:sp>
      <p:sp>
        <p:nvSpPr>
          <p:cNvPr id="32" name=""/>
          <p:cNvSpPr txBox="1"/>
          <p:nvPr/>
        </p:nvSpPr>
        <p:spPr>
          <a:xfrm>
            <a:off x="9620250" y="2476500"/>
            <a:ext cx="2019300" cy="4381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800" spc="0" u="none" cap="none">
                <a:solidFill>
                  <a:srgbClr val="FFFFFF">
                    <a:alpha val="100000"/>
                  </a:srgbClr>
                </a:solidFill>
                <a:latin typeface="Georgia"/>
              </a:rPr>
              <a:t><![CDATA[5]]></a:t>
            </a:r>
          </a:p>
        </p:txBody>
      </p:sp>
      <p:sp>
        <p:nvSpPr>
          <p:cNvPr id="33" name=""/>
          <p:cNvSpPr txBox="1"/>
          <p:nvPr/>
        </p:nvSpPr>
        <p:spPr>
          <a:xfrm>
            <a:off x="9753600" y="3067050"/>
            <a:ext cx="1752600" cy="87630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600"/>
              </a:spcAft>
            </a:pPr>
            <a:r>
              <a:rPr lang="en-US" b="1" strike="noStrike" sz="1400" spc="0" u="none" cap="none">
                <a:solidFill>
                  <a:srgbClr val="2B3038">
                    <a:alpha val="100000"/>
                  </a:srgbClr>
                </a:solidFill>
                <a:latin typeface="Georgia"/>
              </a:rPr>
              <a:t><![CDATA[Check]]></a:t>
            </a:r>
          </a:p>
          <a:p>
            <a:pPr algn="ctr" rtl="0" fontAlgn="base" marL="0" marR="0" indent="0" lvl="0">
              <a:lnSpc>
                <a:spcPct val="112000"/>
              </a:lnSpc>
              <a:spcBef>
                <a:spcPts val="0"/>
              </a:spcBef>
              <a:spcAft>
                <a:spcPts val="0"/>
              </a:spcAft>
            </a:pPr>
            <a:r>
              <a:rPr lang="en-US" strike="noStrike" sz="1100" spc="0" u="none" cap="none">
                <a:solidFill>
                  <a:srgbClr val="1F2227">
                    <a:alpha val="100000"/>
                  </a:srgbClr>
                </a:solidFill>
                <a:latin typeface="Calibri"/>
              </a:rPr>
              <a:t><![CDATA[Put n = 1 and n = 2 into your answer.]]></a:t>
            </a:r>
          </a:p>
        </p:txBody>
      </p:sp>
      <p:sp>
        <p:nvSpPr>
          <p:cNvPr id="34"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Finding the nth Term]]></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Algebra]]></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5 of 7]]></a:t>
            </a:r>
          </a:p>
        </p:txBody>
      </p:sp>
      <p:sp>
        <p:nvSpPr>
          <p:cNvPr id="9" name="" descr=""/>
          <p:cNvSpPr/>
          <p:nvPr/>
        </p:nvSpPr>
        <p:spPr>
          <a:xfrm>
            <a:off x="552450" y="1905000"/>
            <a:ext cx="11087100" cy="7239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552450" y="1905000"/>
            <a:ext cx="57150" cy="723900"/>
          </a:xfrm>
          <a:prstGeom prst="rect">
            <a:avLst/>
          </a:prstGeom>
          <a:solidFill>
            <a:srgbClr val="3D7FD6">
              <a:alpha val="100000"/>
            </a:srgbClr>
          </a:solidFill>
          <a:ln w="9525">
            <a:noFill/>
          </a:ln>
        </p:spPr>
        <p:txBody>
          <a:bodyPr vertOverflow="clip" rtlCol="0" anchor="ctr"/>
          <a:lstStyle/>
          <a:p>
            <a:pPr algn="ctr"/>
            <a:r>
              <a:t/>
            </a:r>
          </a:p>
        </p:txBody>
      </p:sp>
      <p:sp>
        <p:nvSpPr>
          <p:cNvPr id="11" name=""/>
          <p:cNvSpPr txBox="1"/>
          <p:nvPr/>
        </p:nvSpPr>
        <p:spPr>
          <a:xfrm>
            <a:off x="800100" y="2038350"/>
            <a:ext cx="10591800" cy="457200"/>
          </a:xfrm>
          <a:prstGeom prst="rect">
            <a:avLst/>
          </a:prstGeom>
          <a:noFill/>
        </p:spPr>
        <p:txBody>
          <a:bodyPr anchor="ctr" anchorCtr="0" rtlCol="0" vert="horz" bIns="0" lIns="0" rIns="0" tIns="0">
            <a:normAutofit/>
          </a:bodyPr>
          <a:lstStyle/>
          <a:p>
            <a:pPr algn="l" rtl="0" fontAlgn="ctr" marL="0" marR="0" indent="0" lvl="0">
              <a:lnSpc>
                <a:spcPct val="112000"/>
              </a:lnSpc>
              <a:spcBef>
                <a:spcPts val="0"/>
              </a:spcBef>
              <a:spcAft>
                <a:spcPts val="0"/>
              </a:spcAft>
            </a:pPr>
            <a:r>
              <a:rPr lang="en-US" strike="noStrike" sz="1500" spc="0" u="none" cap="none">
                <a:solidFill>
                  <a:srgbClr val="1F2227">
                    <a:alpha val="100000"/>
                  </a:srgbClr>
                </a:solidFill>
                <a:latin typeface="Calibri"/>
              </a:rPr>
              <a:t><![CDATA[Find the nth term of 7, 11, 15, 19, ...]]></a:t>
            </a:r>
          </a:p>
        </p:txBody>
      </p:sp>
      <p:sp>
        <p:nvSpPr>
          <p:cNvPr id="12" name="" descr=""/>
          <p:cNvSpPr/>
          <p:nvPr/>
        </p:nvSpPr>
        <p:spPr>
          <a:xfrm>
            <a:off x="552450" y="289560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13" name=""/>
          <p:cNvSpPr txBox="1"/>
          <p:nvPr/>
        </p:nvSpPr>
        <p:spPr>
          <a:xfrm>
            <a:off x="552450" y="292417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4" name=""/>
          <p:cNvSpPr txBox="1"/>
          <p:nvPr/>
        </p:nvSpPr>
        <p:spPr>
          <a:xfrm>
            <a:off x="1066800" y="2800350"/>
            <a:ext cx="371475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The common difference is +4]]></a:t>
            </a:r>
          </a:p>
        </p:txBody>
      </p:sp>
      <p:sp>
        <p:nvSpPr>
          <p:cNvPr id="15" name=""/>
          <p:cNvSpPr txBox="1"/>
          <p:nvPr/>
        </p:nvSpPr>
        <p:spPr>
          <a:xfrm>
            <a:off x="4933950" y="2800350"/>
            <a:ext cx="670560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so it starts 4n]]></a:t>
            </a:r>
          </a:p>
        </p:txBody>
      </p:sp>
      <p:sp>
        <p:nvSpPr>
          <p:cNvPr id="16" name="" descr=""/>
          <p:cNvSpPr/>
          <p:nvPr/>
        </p:nvSpPr>
        <p:spPr>
          <a:xfrm>
            <a:off x="552450" y="346710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17" name=""/>
          <p:cNvSpPr txBox="1"/>
          <p:nvPr/>
        </p:nvSpPr>
        <p:spPr>
          <a:xfrm>
            <a:off x="552450" y="349567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18" name=""/>
          <p:cNvSpPr txBox="1"/>
          <p:nvPr/>
        </p:nvSpPr>
        <p:spPr>
          <a:xfrm>
            <a:off x="1066800" y="3371850"/>
            <a:ext cx="371475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The 4 times table]]></a:t>
            </a:r>
          </a:p>
        </p:txBody>
      </p:sp>
      <p:sp>
        <p:nvSpPr>
          <p:cNvPr id="19" name=""/>
          <p:cNvSpPr txBox="1"/>
          <p:nvPr/>
        </p:nvSpPr>
        <p:spPr>
          <a:xfrm>
            <a:off x="4933950" y="3371850"/>
            <a:ext cx="670560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4, 8, 12, 16]]></a:t>
            </a:r>
          </a:p>
        </p:txBody>
      </p:sp>
      <p:sp>
        <p:nvSpPr>
          <p:cNvPr id="20" name="" descr=""/>
          <p:cNvSpPr/>
          <p:nvPr/>
        </p:nvSpPr>
        <p:spPr>
          <a:xfrm>
            <a:off x="552450" y="403860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21" name=""/>
          <p:cNvSpPr txBox="1"/>
          <p:nvPr/>
        </p:nvSpPr>
        <p:spPr>
          <a:xfrm>
            <a:off x="552450" y="406717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2" name=""/>
          <p:cNvSpPr txBox="1"/>
          <p:nvPr/>
        </p:nvSpPr>
        <p:spPr>
          <a:xfrm>
            <a:off x="1066800" y="3943350"/>
            <a:ext cx="371475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Compare with the sequence]]></a:t>
            </a:r>
          </a:p>
        </p:txBody>
      </p:sp>
      <p:sp>
        <p:nvSpPr>
          <p:cNvPr id="23" name=""/>
          <p:cNvSpPr txBox="1"/>
          <p:nvPr/>
        </p:nvSpPr>
        <p:spPr>
          <a:xfrm>
            <a:off x="4933950" y="3943350"/>
            <a:ext cx="670560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7 − 4 = 3: each term is 3 more]]></a:t>
            </a:r>
          </a:p>
        </p:txBody>
      </p:sp>
      <p:sp>
        <p:nvSpPr>
          <p:cNvPr id="24" name="" descr=""/>
          <p:cNvSpPr/>
          <p:nvPr/>
        </p:nvSpPr>
        <p:spPr>
          <a:xfrm>
            <a:off x="552450" y="461010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25" name=""/>
          <p:cNvSpPr txBox="1"/>
          <p:nvPr/>
        </p:nvSpPr>
        <p:spPr>
          <a:xfrm>
            <a:off x="552450" y="463867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4]]></a:t>
            </a:r>
          </a:p>
        </p:txBody>
      </p:sp>
      <p:sp>
        <p:nvSpPr>
          <p:cNvPr id="26" name=""/>
          <p:cNvSpPr txBox="1"/>
          <p:nvPr/>
        </p:nvSpPr>
        <p:spPr>
          <a:xfrm>
            <a:off x="1066800" y="4514850"/>
            <a:ext cx="371475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Write the nth term]]></a:t>
            </a:r>
          </a:p>
        </p:txBody>
      </p:sp>
      <p:sp>
        <p:nvSpPr>
          <p:cNvPr id="27" name=""/>
          <p:cNvSpPr txBox="1"/>
          <p:nvPr/>
        </p:nvSpPr>
        <p:spPr>
          <a:xfrm>
            <a:off x="4933950" y="4514850"/>
            <a:ext cx="670560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4n + 3]]></a:t>
            </a:r>
          </a:p>
        </p:txBody>
      </p:sp>
      <p:sp>
        <p:nvSpPr>
          <p:cNvPr id="28" name="" descr=""/>
          <p:cNvSpPr/>
          <p:nvPr/>
        </p:nvSpPr>
        <p:spPr>
          <a:xfrm>
            <a:off x="552450" y="518160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29" name=""/>
          <p:cNvSpPr txBox="1"/>
          <p:nvPr/>
        </p:nvSpPr>
        <p:spPr>
          <a:xfrm>
            <a:off x="552450" y="521017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5]]></a:t>
            </a:r>
          </a:p>
        </p:txBody>
      </p:sp>
      <p:sp>
        <p:nvSpPr>
          <p:cNvPr id="30" name=""/>
          <p:cNvSpPr txBox="1"/>
          <p:nvPr/>
        </p:nvSpPr>
        <p:spPr>
          <a:xfrm>
            <a:off x="1066800" y="5086350"/>
            <a:ext cx="371475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Check n = 3]]></a:t>
            </a:r>
          </a:p>
        </p:txBody>
      </p:sp>
      <p:sp>
        <p:nvSpPr>
          <p:cNvPr id="31" name=""/>
          <p:cNvSpPr txBox="1"/>
          <p:nvPr/>
        </p:nvSpPr>
        <p:spPr>
          <a:xfrm>
            <a:off x="4933950" y="5086350"/>
            <a:ext cx="670560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4 × 3 + 3 = 15]]></a:t>
            </a:r>
          </a:p>
        </p:txBody>
      </p:sp>
      <p:sp>
        <p:nvSpPr>
          <p:cNvPr id="32" name="" descr=""/>
          <p:cNvSpPr/>
          <p:nvPr/>
        </p:nvSpPr>
        <p:spPr>
          <a:xfrm>
            <a:off x="552450" y="5581650"/>
            <a:ext cx="11087100" cy="704850"/>
          </a:xfrm>
          <a:prstGeom prst="roundRect">
            <a:avLst/>
          </a:prstGeom>
          <a:solidFill>
            <a:srgbClr val="2B3038">
              <a:alpha val="100000"/>
            </a:srgbClr>
          </a:solidFill>
          <a:ln w="9525">
            <a:noFill/>
          </a:ln>
        </p:spPr>
        <p:txBody>
          <a:bodyPr vertOverflow="clip" rtlCol="0" anchor="ctr"/>
          <a:lstStyle/>
          <a:p>
            <a:pPr algn="ctr"/>
            <a:r>
              <a:t/>
            </a:r>
          </a:p>
        </p:txBody>
      </p:sp>
      <p:sp>
        <p:nvSpPr>
          <p:cNvPr id="33" name=""/>
          <p:cNvSpPr txBox="1"/>
          <p:nvPr/>
        </p:nvSpPr>
        <p:spPr>
          <a:xfrm>
            <a:off x="781050" y="5695950"/>
            <a:ext cx="2857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ANSWER]]></a:t>
            </a:r>
          </a:p>
        </p:txBody>
      </p:sp>
      <p:sp>
        <p:nvSpPr>
          <p:cNvPr id="34" name=""/>
          <p:cNvSpPr txBox="1"/>
          <p:nvPr/>
        </p:nvSpPr>
        <p:spPr>
          <a:xfrm>
            <a:off x="781050" y="5905500"/>
            <a:ext cx="10629900" cy="3048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800" spc="0" u="none" cap="none">
                <a:solidFill>
                  <a:srgbClr val="FFFFFF">
                    <a:alpha val="100000"/>
                  </a:srgbClr>
                </a:solidFill>
                <a:latin typeface="Georgia"/>
              </a:rPr>
              <a:t><![CDATA[4n + 3]]></a:t>
            </a:r>
          </a:p>
        </p:txBody>
      </p:sp>
      <p:sp>
        <p:nvSpPr>
          <p:cNvPr id="3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A Decreasing Sequenc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Algebra]]></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5 of 7]]></a:t>
            </a:r>
          </a:p>
        </p:txBody>
      </p:sp>
      <p:sp>
        <p:nvSpPr>
          <p:cNvPr id="9" name="" descr=""/>
          <p:cNvSpPr/>
          <p:nvPr/>
        </p:nvSpPr>
        <p:spPr>
          <a:xfrm>
            <a:off x="552450" y="1905000"/>
            <a:ext cx="11087100" cy="7239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552450" y="1905000"/>
            <a:ext cx="57150" cy="723900"/>
          </a:xfrm>
          <a:prstGeom prst="rect">
            <a:avLst/>
          </a:prstGeom>
          <a:solidFill>
            <a:srgbClr val="3D7FD6">
              <a:alpha val="100000"/>
            </a:srgbClr>
          </a:solidFill>
          <a:ln w="9525">
            <a:noFill/>
          </a:ln>
        </p:spPr>
        <p:txBody>
          <a:bodyPr vertOverflow="clip" rtlCol="0" anchor="ctr"/>
          <a:lstStyle/>
          <a:p>
            <a:pPr algn="ctr"/>
            <a:r>
              <a:t/>
            </a:r>
          </a:p>
        </p:txBody>
      </p:sp>
      <p:sp>
        <p:nvSpPr>
          <p:cNvPr id="11" name=""/>
          <p:cNvSpPr txBox="1"/>
          <p:nvPr/>
        </p:nvSpPr>
        <p:spPr>
          <a:xfrm>
            <a:off x="800100" y="2038350"/>
            <a:ext cx="10591800" cy="457200"/>
          </a:xfrm>
          <a:prstGeom prst="rect">
            <a:avLst/>
          </a:prstGeom>
          <a:noFill/>
        </p:spPr>
        <p:txBody>
          <a:bodyPr anchor="ctr" anchorCtr="0" rtlCol="0" vert="horz" bIns="0" lIns="0" rIns="0" tIns="0">
            <a:normAutofit/>
          </a:bodyPr>
          <a:lstStyle/>
          <a:p>
            <a:pPr algn="l" rtl="0" fontAlgn="ctr" marL="0" marR="0" indent="0" lvl="0">
              <a:lnSpc>
                <a:spcPct val="112000"/>
              </a:lnSpc>
              <a:spcBef>
                <a:spcPts val="0"/>
              </a:spcBef>
              <a:spcAft>
                <a:spcPts val="0"/>
              </a:spcAft>
            </a:pPr>
            <a:r>
              <a:rPr lang="en-US" strike="noStrike" sz="1500" spc="0" u="none" cap="none">
                <a:solidFill>
                  <a:srgbClr val="1F2227">
                    <a:alpha val="100000"/>
                  </a:srgbClr>
                </a:solidFill>
                <a:latin typeface="Calibri"/>
              </a:rPr>
              <a:t><![CDATA[Find the nth term of 20, 17, 14, 11, ...]]></a:t>
            </a:r>
          </a:p>
        </p:txBody>
      </p:sp>
      <p:sp>
        <p:nvSpPr>
          <p:cNvPr id="12" name="" descr=""/>
          <p:cNvSpPr/>
          <p:nvPr/>
        </p:nvSpPr>
        <p:spPr>
          <a:xfrm>
            <a:off x="552450" y="289560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13" name=""/>
          <p:cNvSpPr txBox="1"/>
          <p:nvPr/>
        </p:nvSpPr>
        <p:spPr>
          <a:xfrm>
            <a:off x="552450" y="292417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4" name=""/>
          <p:cNvSpPr txBox="1"/>
          <p:nvPr/>
        </p:nvSpPr>
        <p:spPr>
          <a:xfrm>
            <a:off x="1066800" y="2800350"/>
            <a:ext cx="371475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The common difference is −3]]></a:t>
            </a:r>
          </a:p>
        </p:txBody>
      </p:sp>
      <p:sp>
        <p:nvSpPr>
          <p:cNvPr id="15" name=""/>
          <p:cNvSpPr txBox="1"/>
          <p:nvPr/>
        </p:nvSpPr>
        <p:spPr>
          <a:xfrm>
            <a:off x="4933950" y="2800350"/>
            <a:ext cx="670560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so it starts −3n]]></a:t>
            </a:r>
          </a:p>
        </p:txBody>
      </p:sp>
      <p:sp>
        <p:nvSpPr>
          <p:cNvPr id="16" name="" descr=""/>
          <p:cNvSpPr/>
          <p:nvPr/>
        </p:nvSpPr>
        <p:spPr>
          <a:xfrm>
            <a:off x="552450" y="346710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17" name=""/>
          <p:cNvSpPr txBox="1"/>
          <p:nvPr/>
        </p:nvSpPr>
        <p:spPr>
          <a:xfrm>
            <a:off x="552450" y="349567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18" name=""/>
          <p:cNvSpPr txBox="1"/>
          <p:nvPr/>
        </p:nvSpPr>
        <p:spPr>
          <a:xfrm>
            <a:off x="1066800" y="3371850"/>
            <a:ext cx="371475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The −3 times table]]></a:t>
            </a:r>
          </a:p>
        </p:txBody>
      </p:sp>
      <p:sp>
        <p:nvSpPr>
          <p:cNvPr id="19" name=""/>
          <p:cNvSpPr txBox="1"/>
          <p:nvPr/>
        </p:nvSpPr>
        <p:spPr>
          <a:xfrm>
            <a:off x="4933950" y="3371850"/>
            <a:ext cx="670560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3, −6, −9, −12]]></a:t>
            </a:r>
          </a:p>
        </p:txBody>
      </p:sp>
      <p:sp>
        <p:nvSpPr>
          <p:cNvPr id="20" name="" descr=""/>
          <p:cNvSpPr/>
          <p:nvPr/>
        </p:nvSpPr>
        <p:spPr>
          <a:xfrm>
            <a:off x="552450" y="403860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21" name=""/>
          <p:cNvSpPr txBox="1"/>
          <p:nvPr/>
        </p:nvSpPr>
        <p:spPr>
          <a:xfrm>
            <a:off x="552450" y="406717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2" name=""/>
          <p:cNvSpPr txBox="1"/>
          <p:nvPr/>
        </p:nvSpPr>
        <p:spPr>
          <a:xfrm>
            <a:off x="1066800" y="3943350"/>
            <a:ext cx="371475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Compare with the sequence]]></a:t>
            </a:r>
          </a:p>
        </p:txBody>
      </p:sp>
      <p:sp>
        <p:nvSpPr>
          <p:cNvPr id="23" name=""/>
          <p:cNvSpPr txBox="1"/>
          <p:nvPr/>
        </p:nvSpPr>
        <p:spPr>
          <a:xfrm>
            <a:off x="4933950" y="3943350"/>
            <a:ext cx="670560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20 − (−3) = 23: each term is 23 more]]></a:t>
            </a:r>
          </a:p>
        </p:txBody>
      </p:sp>
      <p:sp>
        <p:nvSpPr>
          <p:cNvPr id="24" name="" descr=""/>
          <p:cNvSpPr/>
          <p:nvPr/>
        </p:nvSpPr>
        <p:spPr>
          <a:xfrm>
            <a:off x="552450" y="461010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25" name=""/>
          <p:cNvSpPr txBox="1"/>
          <p:nvPr/>
        </p:nvSpPr>
        <p:spPr>
          <a:xfrm>
            <a:off x="552450" y="463867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4]]></a:t>
            </a:r>
          </a:p>
        </p:txBody>
      </p:sp>
      <p:sp>
        <p:nvSpPr>
          <p:cNvPr id="26" name=""/>
          <p:cNvSpPr txBox="1"/>
          <p:nvPr/>
        </p:nvSpPr>
        <p:spPr>
          <a:xfrm>
            <a:off x="1066800" y="4514850"/>
            <a:ext cx="371475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Write the nth term]]></a:t>
            </a:r>
          </a:p>
        </p:txBody>
      </p:sp>
      <p:sp>
        <p:nvSpPr>
          <p:cNvPr id="27" name=""/>
          <p:cNvSpPr txBox="1"/>
          <p:nvPr/>
        </p:nvSpPr>
        <p:spPr>
          <a:xfrm>
            <a:off x="4933950" y="4514850"/>
            <a:ext cx="670560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3n + 23, usually written 23 − 3n]]></a:t>
            </a:r>
          </a:p>
        </p:txBody>
      </p:sp>
      <p:sp>
        <p:nvSpPr>
          <p:cNvPr id="28" name="" descr=""/>
          <p:cNvSpPr/>
          <p:nvPr/>
        </p:nvSpPr>
        <p:spPr>
          <a:xfrm>
            <a:off x="552450" y="518160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29" name=""/>
          <p:cNvSpPr txBox="1"/>
          <p:nvPr/>
        </p:nvSpPr>
        <p:spPr>
          <a:xfrm>
            <a:off x="552450" y="521017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5]]></a:t>
            </a:r>
          </a:p>
        </p:txBody>
      </p:sp>
      <p:sp>
        <p:nvSpPr>
          <p:cNvPr id="30" name=""/>
          <p:cNvSpPr txBox="1"/>
          <p:nvPr/>
        </p:nvSpPr>
        <p:spPr>
          <a:xfrm>
            <a:off x="1066800" y="5086350"/>
            <a:ext cx="371475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Check n = 1]]></a:t>
            </a:r>
          </a:p>
        </p:txBody>
      </p:sp>
      <p:sp>
        <p:nvSpPr>
          <p:cNvPr id="31" name=""/>
          <p:cNvSpPr txBox="1"/>
          <p:nvPr/>
        </p:nvSpPr>
        <p:spPr>
          <a:xfrm>
            <a:off x="4933950" y="5086350"/>
            <a:ext cx="670560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23 − 3 = 20]]></a:t>
            </a:r>
          </a:p>
        </p:txBody>
      </p:sp>
      <p:sp>
        <p:nvSpPr>
          <p:cNvPr id="32" name="" descr=""/>
          <p:cNvSpPr/>
          <p:nvPr/>
        </p:nvSpPr>
        <p:spPr>
          <a:xfrm>
            <a:off x="552450" y="5581650"/>
            <a:ext cx="11087100" cy="704850"/>
          </a:xfrm>
          <a:prstGeom prst="roundRect">
            <a:avLst/>
          </a:prstGeom>
          <a:solidFill>
            <a:srgbClr val="2B3038">
              <a:alpha val="100000"/>
            </a:srgbClr>
          </a:solidFill>
          <a:ln w="9525">
            <a:noFill/>
          </a:ln>
        </p:spPr>
        <p:txBody>
          <a:bodyPr vertOverflow="clip" rtlCol="0" anchor="ctr"/>
          <a:lstStyle/>
          <a:p>
            <a:pPr algn="ctr"/>
            <a:r>
              <a:t/>
            </a:r>
          </a:p>
        </p:txBody>
      </p:sp>
      <p:sp>
        <p:nvSpPr>
          <p:cNvPr id="33" name=""/>
          <p:cNvSpPr txBox="1"/>
          <p:nvPr/>
        </p:nvSpPr>
        <p:spPr>
          <a:xfrm>
            <a:off x="781050" y="5695950"/>
            <a:ext cx="2857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ANSWER]]></a:t>
            </a:r>
          </a:p>
        </p:txBody>
      </p:sp>
      <p:sp>
        <p:nvSpPr>
          <p:cNvPr id="34" name=""/>
          <p:cNvSpPr txBox="1"/>
          <p:nvPr/>
        </p:nvSpPr>
        <p:spPr>
          <a:xfrm>
            <a:off x="781050" y="5905500"/>
            <a:ext cx="10629900" cy="3048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800" spc="0" u="none" cap="none">
                <a:solidFill>
                  <a:srgbClr val="FFFFFF">
                    <a:alpha val="100000"/>
                  </a:srgbClr>
                </a:solidFill>
                <a:latin typeface="Georgia"/>
              </a:rPr>
              <a:t><![CDATA[23 − 3n]]></a:t>
            </a:r>
          </a:p>
        </p:txBody>
      </p:sp>
      <p:sp>
        <p:nvSpPr>
          <p:cNvPr id="3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Is It in the Sequenc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Algebra]]></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5 of 7]]></a:t>
            </a:r>
          </a:p>
        </p:txBody>
      </p:sp>
      <p:sp>
        <p:nvSpPr>
          <p:cNvPr id="9" name="" descr=""/>
          <p:cNvSpPr/>
          <p:nvPr/>
        </p:nvSpPr>
        <p:spPr>
          <a:xfrm>
            <a:off x="552450" y="1905000"/>
            <a:ext cx="11087100" cy="7239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552450" y="1905000"/>
            <a:ext cx="57150" cy="723900"/>
          </a:xfrm>
          <a:prstGeom prst="rect">
            <a:avLst/>
          </a:prstGeom>
          <a:solidFill>
            <a:srgbClr val="3D7FD6">
              <a:alpha val="100000"/>
            </a:srgbClr>
          </a:solidFill>
          <a:ln w="9525">
            <a:noFill/>
          </a:ln>
        </p:spPr>
        <p:txBody>
          <a:bodyPr vertOverflow="clip" rtlCol="0" anchor="ctr"/>
          <a:lstStyle/>
          <a:p>
            <a:pPr algn="ctr"/>
            <a:r>
              <a:t/>
            </a:r>
          </a:p>
        </p:txBody>
      </p:sp>
      <p:sp>
        <p:nvSpPr>
          <p:cNvPr id="11" name=""/>
          <p:cNvSpPr txBox="1"/>
          <p:nvPr/>
        </p:nvSpPr>
        <p:spPr>
          <a:xfrm>
            <a:off x="800100" y="2038350"/>
            <a:ext cx="10591800" cy="457200"/>
          </a:xfrm>
          <a:prstGeom prst="rect">
            <a:avLst/>
          </a:prstGeom>
          <a:noFill/>
        </p:spPr>
        <p:txBody>
          <a:bodyPr anchor="ctr" anchorCtr="0" rtlCol="0" vert="horz" bIns="0" lIns="0" rIns="0" tIns="0">
            <a:normAutofit/>
          </a:bodyPr>
          <a:lstStyle/>
          <a:p>
            <a:pPr algn="l" rtl="0" fontAlgn="ctr" marL="0" marR="0" indent="0" lvl="0">
              <a:lnSpc>
                <a:spcPct val="112000"/>
              </a:lnSpc>
              <a:spcBef>
                <a:spcPts val="0"/>
              </a:spcBef>
              <a:spcAft>
                <a:spcPts val="0"/>
              </a:spcAft>
            </a:pPr>
            <a:r>
              <a:rPr lang="en-US" strike="noStrike" sz="1500" spc="0" u="none" cap="none">
                <a:solidFill>
                  <a:srgbClr val="1F2227">
                    <a:alpha val="100000"/>
                  </a:srgbClr>
                </a:solidFill>
                <a:latin typeface="Calibri"/>
              </a:rPr>
              <a:t><![CDATA[Is 100 a term of the sequence with nth term 4n + 3?]]></a:t>
            </a:r>
          </a:p>
        </p:txBody>
      </p:sp>
      <p:sp>
        <p:nvSpPr>
          <p:cNvPr id="12" name="" descr=""/>
          <p:cNvSpPr/>
          <p:nvPr/>
        </p:nvSpPr>
        <p:spPr>
          <a:xfrm>
            <a:off x="552450" y="32956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13" name=""/>
          <p:cNvSpPr txBox="1"/>
          <p:nvPr/>
        </p:nvSpPr>
        <p:spPr>
          <a:xfrm>
            <a:off x="552450" y="33242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4" name=""/>
          <p:cNvSpPr txBox="1"/>
          <p:nvPr/>
        </p:nvSpPr>
        <p:spPr>
          <a:xfrm>
            <a:off x="1066800" y="31527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Set the nth term equal to 100]]></a:t>
            </a:r>
          </a:p>
        </p:txBody>
      </p:sp>
      <p:sp>
        <p:nvSpPr>
          <p:cNvPr id="15" name=""/>
          <p:cNvSpPr txBox="1"/>
          <p:nvPr/>
        </p:nvSpPr>
        <p:spPr>
          <a:xfrm>
            <a:off x="4933950" y="31527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4n + 3 = 100]]></a:t>
            </a:r>
          </a:p>
        </p:txBody>
      </p:sp>
      <p:sp>
        <p:nvSpPr>
          <p:cNvPr id="16" name="" descr=""/>
          <p:cNvSpPr/>
          <p:nvPr/>
        </p:nvSpPr>
        <p:spPr>
          <a:xfrm>
            <a:off x="552450" y="39814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17" name=""/>
          <p:cNvSpPr txBox="1"/>
          <p:nvPr/>
        </p:nvSpPr>
        <p:spPr>
          <a:xfrm>
            <a:off x="552450" y="40100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18" name=""/>
          <p:cNvSpPr txBox="1"/>
          <p:nvPr/>
        </p:nvSpPr>
        <p:spPr>
          <a:xfrm>
            <a:off x="1066800" y="38385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Solve]]></a:t>
            </a:r>
          </a:p>
        </p:txBody>
      </p:sp>
      <p:sp>
        <p:nvSpPr>
          <p:cNvPr id="19" name=""/>
          <p:cNvSpPr txBox="1"/>
          <p:nvPr/>
        </p:nvSpPr>
        <p:spPr>
          <a:xfrm>
            <a:off x="4933950" y="38385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4n = 97, so n = 24.25]]></a:t>
            </a:r>
          </a:p>
        </p:txBody>
      </p:sp>
      <p:sp>
        <p:nvSpPr>
          <p:cNvPr id="20" name="" descr=""/>
          <p:cNvSpPr/>
          <p:nvPr/>
        </p:nvSpPr>
        <p:spPr>
          <a:xfrm>
            <a:off x="552450" y="46672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21" name=""/>
          <p:cNvSpPr txBox="1"/>
          <p:nvPr/>
        </p:nvSpPr>
        <p:spPr>
          <a:xfrm>
            <a:off x="552450" y="46958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2" name=""/>
          <p:cNvSpPr txBox="1"/>
          <p:nvPr/>
        </p:nvSpPr>
        <p:spPr>
          <a:xfrm>
            <a:off x="1066800" y="45243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n must be a whole number (a position)]]></a:t>
            </a:r>
          </a:p>
        </p:txBody>
      </p:sp>
      <p:sp>
        <p:nvSpPr>
          <p:cNvPr id="23" name=""/>
          <p:cNvSpPr txBox="1"/>
          <p:nvPr/>
        </p:nvSpPr>
        <p:spPr>
          <a:xfrm>
            <a:off x="4933950" y="45243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24.25 is not a whole number]]></a:t>
            </a:r>
          </a:p>
        </p:txBody>
      </p:sp>
      <p:sp>
        <p:nvSpPr>
          <p:cNvPr id="24" name="" descr=""/>
          <p:cNvSpPr/>
          <p:nvPr/>
        </p:nvSpPr>
        <p:spPr>
          <a:xfrm>
            <a:off x="552450" y="5581650"/>
            <a:ext cx="11087100" cy="704850"/>
          </a:xfrm>
          <a:prstGeom prst="roundRect">
            <a:avLst/>
          </a:prstGeom>
          <a:solidFill>
            <a:srgbClr val="2B3038">
              <a:alpha val="100000"/>
            </a:srgbClr>
          </a:solidFill>
          <a:ln w="9525">
            <a:noFill/>
          </a:ln>
        </p:spPr>
        <p:txBody>
          <a:bodyPr vertOverflow="clip" rtlCol="0" anchor="ctr"/>
          <a:lstStyle/>
          <a:p>
            <a:pPr algn="ctr"/>
            <a:r>
              <a:t/>
            </a:r>
          </a:p>
        </p:txBody>
      </p:sp>
      <p:sp>
        <p:nvSpPr>
          <p:cNvPr id="25" name=""/>
          <p:cNvSpPr txBox="1"/>
          <p:nvPr/>
        </p:nvSpPr>
        <p:spPr>
          <a:xfrm>
            <a:off x="781050" y="5695950"/>
            <a:ext cx="2857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ANSWER]]></a:t>
            </a:r>
          </a:p>
        </p:txBody>
      </p:sp>
      <p:sp>
        <p:nvSpPr>
          <p:cNvPr id="26" name=""/>
          <p:cNvSpPr txBox="1"/>
          <p:nvPr/>
        </p:nvSpPr>
        <p:spPr>
          <a:xfrm>
            <a:off x="781050" y="5905500"/>
            <a:ext cx="10629900" cy="3048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800" spc="0" u="none" cap="none">
                <a:solidFill>
                  <a:srgbClr val="FFFFFF">
                    <a:alpha val="100000"/>
                  </a:srgbClr>
                </a:solidFill>
                <a:latin typeface="Georgia"/>
              </a:rPr>
              <a:t><![CDATA[No - 100 is not in the sequence (the 24th term is 99 and the 25th is 103).]]></a:t>
            </a:r>
          </a:p>
        </p:txBody>
      </p:sp>
      <p:sp>
        <p:nvSpPr>
          <p:cNvPr id="2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A Matchstick Patter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Algebra]]></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5 of 7]]></a:t>
            </a:r>
          </a:p>
        </p:txBody>
      </p:sp>
      <p:pic>
        <p:nvPicPr>
          <p:cNvPr id="9" name="" descr=""/>
          <p:cNvPicPr>
            <a:picLocks noChangeAspect="1"/>
          </p:cNvPicPr>
          <p:nvPr/>
        </p:nvPicPr>
        <p:blipFill>
          <a:blip r:embed="rId3"/>
          <a:stretch>
            <a:fillRect/>
          </a:stretch>
        </p:blipFill>
        <p:spPr>
          <a:xfrm>
            <a:off x="6305550" y="2438400"/>
            <a:ext cx="5334000" cy="2981325"/>
          </a:xfrm>
          <a:prstGeom prst="rect">
            <a:avLst/>
          </a:prstGeom>
          <a:noFill/>
        </p:spPr>
      </p:pic>
      <p:sp>
        <p:nvSpPr>
          <p:cNvPr id="10" name="" descr=""/>
          <p:cNvSpPr/>
          <p:nvPr/>
        </p:nvSpPr>
        <p:spPr>
          <a:xfrm>
            <a:off x="6305550" y="2438400"/>
            <a:ext cx="5334000" cy="2981325"/>
          </a:xfrm>
          <a:prstGeom prst="rect">
            <a:avLst/>
          </a:prstGeom>
          <a:noFill/>
          <a:ln w="9525">
            <a:solidFill>
              <a:srgbClr val="D2D7DE">
                <a:alpha val="100000"/>
              </a:srgbClr>
            </a:solidFill>
          </a:ln>
        </p:spPr>
        <p:txBody>
          <a:bodyPr vertOverflow="clip" rtlCol="0" anchor="ctr"/>
          <a:lstStyle/>
          <a:p>
            <a:pPr algn="ctr"/>
            <a:r>
              <a:t/>
            </a:r>
          </a:p>
        </p:txBody>
      </p:sp>
      <p:sp>
        <p:nvSpPr>
          <p:cNvPr id="11" name=""/>
          <p:cNvSpPr txBox="1"/>
          <p:nvPr/>
        </p:nvSpPr>
        <p:spPr>
          <a:xfrm>
            <a:off x="6305550" y="5495925"/>
            <a:ext cx="5334000" cy="2476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100" spc="0" u="none" cap="none">
                <a:solidFill>
                  <a:srgbClr val="6A7078">
                    <a:alpha val="100000"/>
                  </a:srgbClr>
                </a:solidFill>
                <a:latin typeface="Calibri"/>
              </a:rPr>
              <a:t><![CDATA[4, 7, 10, ...: each new square needs 3 more matchsticks.]]></a:t>
            </a:r>
          </a:p>
        </p:txBody>
      </p:sp>
      <p:sp>
        <p:nvSpPr>
          <p:cNvPr id="12" name=""/>
          <p:cNvSpPr txBox="1"/>
          <p:nvPr/>
        </p:nvSpPr>
        <p:spPr>
          <a:xfrm>
            <a:off x="552450" y="1905000"/>
            <a:ext cx="5334000" cy="4381500"/>
          </a:xfrm>
          <a:prstGeom prst="rect">
            <a:avLst/>
          </a:prstGeom>
          <a:noFill/>
        </p:spPr>
        <p:txBody>
          <a:bodyPr anchor="ctr" anchorCtr="0" rtlCol="0" vert="horz" bIns="0" lIns="0" rIns="0" tIns="0">
            <a:normAutofit/>
          </a:bodyPr>
          <a:lstStyle/>
          <a:p>
            <a:pPr algn="l" rtl="0" fontAlgn="ctr" marL="0" marR="0" indent="0" lvl="0">
              <a:lnSpc>
                <a:spcPct val="116000"/>
              </a:lnSpc>
              <a:spcBef>
                <a:spcPts val="0"/>
              </a:spcBef>
              <a:spcAft>
                <a:spcPts val="0"/>
              </a:spcAft>
            </a:pPr>
            <a:r>
              <a:rPr lang="en-US" strike="noStrike" sz="1900" spc="0" u="none" cap="none">
                <a:solidFill>
                  <a:srgbClr val="1F2227">
                    <a:alpha val="100000"/>
                  </a:srgbClr>
                </a:solidFill>
                <a:latin typeface="Calibri"/>
              </a:rPr>
              <a:t><![CDATA[Each new square needs 3 more matchsticks, so the sequence 4, 7, 10, ... has a common difference of 3. Comparing with 3n (3, 6, 9) shows each pattern uses one more: the nth pattern needs 3n + 1 matchsticks - the extra 1 is the first stick on the left.]]></a:t>
            </a:r>
          </a:p>
        </p:txBody>
      </p:sp>
      <p:sp>
        <p:nvSpPr>
          <p:cNvPr id="1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Using the Patter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Algebra]]></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5 of 7]]></a:t>
            </a:r>
          </a:p>
        </p:txBody>
      </p:sp>
      <p:sp>
        <p:nvSpPr>
          <p:cNvPr id="9" name="" descr=""/>
          <p:cNvSpPr/>
          <p:nvPr/>
        </p:nvSpPr>
        <p:spPr>
          <a:xfrm>
            <a:off x="552450" y="1905000"/>
            <a:ext cx="11087100" cy="7239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552450" y="1905000"/>
            <a:ext cx="57150" cy="723900"/>
          </a:xfrm>
          <a:prstGeom prst="rect">
            <a:avLst/>
          </a:prstGeom>
          <a:solidFill>
            <a:srgbClr val="3D7FD6">
              <a:alpha val="100000"/>
            </a:srgbClr>
          </a:solidFill>
          <a:ln w="9525">
            <a:noFill/>
          </a:ln>
        </p:spPr>
        <p:txBody>
          <a:bodyPr vertOverflow="clip" rtlCol="0" anchor="ctr"/>
          <a:lstStyle/>
          <a:p>
            <a:pPr algn="ctr"/>
            <a:r>
              <a:t/>
            </a:r>
          </a:p>
        </p:txBody>
      </p:sp>
      <p:sp>
        <p:nvSpPr>
          <p:cNvPr id="11" name=""/>
          <p:cNvSpPr txBox="1"/>
          <p:nvPr/>
        </p:nvSpPr>
        <p:spPr>
          <a:xfrm>
            <a:off x="800100" y="2038350"/>
            <a:ext cx="10591800" cy="457200"/>
          </a:xfrm>
          <a:prstGeom prst="rect">
            <a:avLst/>
          </a:prstGeom>
          <a:noFill/>
        </p:spPr>
        <p:txBody>
          <a:bodyPr anchor="ctr" anchorCtr="0" rtlCol="0" vert="horz" bIns="0" lIns="0" rIns="0" tIns="0">
            <a:normAutofit/>
          </a:bodyPr>
          <a:lstStyle/>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Pattern n uses 3n + 1 matchsticks. (a) How many matchsticks does pattern 20 use? (b) What is the largest pattern that can be made with 100 matchsticks?]]></a:t>
            </a:r>
          </a:p>
        </p:txBody>
      </p:sp>
      <p:sp>
        <p:nvSpPr>
          <p:cNvPr id="12" name="" descr=""/>
          <p:cNvSpPr/>
          <p:nvPr/>
        </p:nvSpPr>
        <p:spPr>
          <a:xfrm>
            <a:off x="552450" y="29527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13" name=""/>
          <p:cNvSpPr txBox="1"/>
          <p:nvPr/>
        </p:nvSpPr>
        <p:spPr>
          <a:xfrm>
            <a:off x="552450" y="29813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4" name=""/>
          <p:cNvSpPr txBox="1"/>
          <p:nvPr/>
        </p:nvSpPr>
        <p:spPr>
          <a:xfrm>
            <a:off x="1066800" y="28098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a) Substitute n = 20]]></a:t>
            </a:r>
          </a:p>
        </p:txBody>
      </p:sp>
      <p:sp>
        <p:nvSpPr>
          <p:cNvPr id="15" name=""/>
          <p:cNvSpPr txBox="1"/>
          <p:nvPr/>
        </p:nvSpPr>
        <p:spPr>
          <a:xfrm>
            <a:off x="4933950" y="28098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3 × 20 + 1 = 61]]></a:t>
            </a:r>
          </a:p>
        </p:txBody>
      </p:sp>
      <p:sp>
        <p:nvSpPr>
          <p:cNvPr id="16" name="" descr=""/>
          <p:cNvSpPr/>
          <p:nvPr/>
        </p:nvSpPr>
        <p:spPr>
          <a:xfrm>
            <a:off x="552450" y="36385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17" name=""/>
          <p:cNvSpPr txBox="1"/>
          <p:nvPr/>
        </p:nvSpPr>
        <p:spPr>
          <a:xfrm>
            <a:off x="552450" y="36671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18" name=""/>
          <p:cNvSpPr txBox="1"/>
          <p:nvPr/>
        </p:nvSpPr>
        <p:spPr>
          <a:xfrm>
            <a:off x="1066800" y="34956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b) The number of matchsticks must be 100 or fewer]]></a:t>
            </a:r>
          </a:p>
        </p:txBody>
      </p:sp>
      <p:sp>
        <p:nvSpPr>
          <p:cNvPr id="19" name=""/>
          <p:cNvSpPr txBox="1"/>
          <p:nvPr/>
        </p:nvSpPr>
        <p:spPr>
          <a:xfrm>
            <a:off x="4933950" y="34956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3n + 1 ≤ 100]]></a:t>
            </a:r>
          </a:p>
        </p:txBody>
      </p:sp>
      <p:sp>
        <p:nvSpPr>
          <p:cNvPr id="20" name="" descr=""/>
          <p:cNvSpPr/>
          <p:nvPr/>
        </p:nvSpPr>
        <p:spPr>
          <a:xfrm>
            <a:off x="552450" y="43243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21" name=""/>
          <p:cNvSpPr txBox="1"/>
          <p:nvPr/>
        </p:nvSpPr>
        <p:spPr>
          <a:xfrm>
            <a:off x="552450" y="43529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2" name=""/>
          <p:cNvSpPr txBox="1"/>
          <p:nvPr/>
        </p:nvSpPr>
        <p:spPr>
          <a:xfrm>
            <a:off x="1066800" y="41814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Solve]]></a:t>
            </a:r>
          </a:p>
        </p:txBody>
      </p:sp>
      <p:sp>
        <p:nvSpPr>
          <p:cNvPr id="23" name=""/>
          <p:cNvSpPr txBox="1"/>
          <p:nvPr/>
        </p:nvSpPr>
        <p:spPr>
          <a:xfrm>
            <a:off x="4933950" y="41814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3n ≤ 99, so n ≤ 33]]></a:t>
            </a:r>
          </a:p>
        </p:txBody>
      </p:sp>
      <p:sp>
        <p:nvSpPr>
          <p:cNvPr id="24" name="" descr=""/>
          <p:cNvSpPr/>
          <p:nvPr/>
        </p:nvSpPr>
        <p:spPr>
          <a:xfrm>
            <a:off x="552450" y="50101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25" name=""/>
          <p:cNvSpPr txBox="1"/>
          <p:nvPr/>
        </p:nvSpPr>
        <p:spPr>
          <a:xfrm>
            <a:off x="552450" y="50387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4]]></a:t>
            </a:r>
          </a:p>
        </p:txBody>
      </p:sp>
      <p:sp>
        <p:nvSpPr>
          <p:cNvPr id="26" name=""/>
          <p:cNvSpPr txBox="1"/>
          <p:nvPr/>
        </p:nvSpPr>
        <p:spPr>
          <a:xfrm>
            <a:off x="1066800" y="48672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Pattern 33 uses exactly 3 × 33 + 1 = 100]]></a:t>
            </a:r>
          </a:p>
        </p:txBody>
      </p:sp>
      <p:sp>
        <p:nvSpPr>
          <p:cNvPr id="27" name=""/>
          <p:cNvSpPr txBox="1"/>
          <p:nvPr/>
        </p:nvSpPr>
        <p:spPr>
          <a:xfrm>
            <a:off x="4933950" y="48672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it fits]]></a:t>
            </a:r>
          </a:p>
        </p:txBody>
      </p:sp>
      <p:sp>
        <p:nvSpPr>
          <p:cNvPr id="28" name="" descr=""/>
          <p:cNvSpPr/>
          <p:nvPr/>
        </p:nvSpPr>
        <p:spPr>
          <a:xfrm>
            <a:off x="552450" y="5581650"/>
            <a:ext cx="11087100" cy="704850"/>
          </a:xfrm>
          <a:prstGeom prst="roundRect">
            <a:avLst/>
          </a:prstGeom>
          <a:solidFill>
            <a:srgbClr val="2B3038">
              <a:alpha val="100000"/>
            </a:srgbClr>
          </a:solidFill>
          <a:ln w="9525">
            <a:noFill/>
          </a:ln>
        </p:spPr>
        <p:txBody>
          <a:bodyPr vertOverflow="clip" rtlCol="0" anchor="ctr"/>
          <a:lstStyle/>
          <a:p>
            <a:pPr algn="ctr"/>
            <a:r>
              <a:t/>
            </a:r>
          </a:p>
        </p:txBody>
      </p:sp>
      <p:sp>
        <p:nvSpPr>
          <p:cNvPr id="29" name=""/>
          <p:cNvSpPr txBox="1"/>
          <p:nvPr/>
        </p:nvSpPr>
        <p:spPr>
          <a:xfrm>
            <a:off x="781050" y="5695950"/>
            <a:ext cx="2857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ANSWER]]></a:t>
            </a:r>
          </a:p>
        </p:txBody>
      </p:sp>
      <p:sp>
        <p:nvSpPr>
          <p:cNvPr id="30" name=""/>
          <p:cNvSpPr txBox="1"/>
          <p:nvPr/>
        </p:nvSpPr>
        <p:spPr>
          <a:xfrm>
            <a:off x="781050" y="5905500"/>
            <a:ext cx="10629900" cy="3048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800" spc="0" u="none" cap="none">
                <a:solidFill>
                  <a:srgbClr val="FFFFFF">
                    <a:alpha val="100000"/>
                  </a:srgbClr>
                </a:solidFill>
                <a:latin typeface="Georgia"/>
              </a:rPr>
              <a:t><![CDATA[(a) 61 matchsticks   (b) Pattern 33]]></a:t>
            </a:r>
          </a:p>
        </p:txBody>
      </p:sp>
      <p:sp>
        <p:nvSpPr>
          <p:cNvPr id="3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Key Term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Algebra]]></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5 of 7]]></a:t>
            </a:r>
          </a:p>
        </p:txBody>
      </p:sp>
      <p:sp>
        <p:nvSpPr>
          <p:cNvPr id="9" name="" descr=""/>
          <p:cNvSpPr/>
          <p:nvPr/>
        </p:nvSpPr>
        <p:spPr>
          <a:xfrm>
            <a:off x="552450" y="1781175"/>
            <a:ext cx="5410200" cy="13430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p:cNvSpPr txBox="1"/>
          <p:nvPr/>
        </p:nvSpPr>
        <p:spPr>
          <a:xfrm>
            <a:off x="752475" y="18573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2B3038">
                    <a:alpha val="100000"/>
                  </a:srgbClr>
                </a:solidFill>
                <a:latin typeface="Georgia"/>
              </a:rPr>
              <a:t><![CDATA[Sequence]]></a:t>
            </a:r>
          </a:p>
          <a:p>
            <a:pPr algn="l" rtl="0" fontAlgn="base" marL="0" marR="0" indent="0" lvl="0">
              <a:lnSpc>
                <a:spcPct val="112000"/>
              </a:lnSpc>
              <a:spcBef>
                <a:spcPts val="0"/>
              </a:spcBef>
              <a:spcAft>
                <a:spcPts val="0"/>
              </a:spcAft>
            </a:pPr>
            <a:r>
              <a:rPr lang="en-US" strike="noStrike" sz="1200" spc="0" u="none" cap="none">
                <a:solidFill>
                  <a:srgbClr val="1F2227">
                    <a:alpha val="100000"/>
                  </a:srgbClr>
                </a:solidFill>
                <a:latin typeface="Calibri"/>
              </a:rPr>
              <a:t><![CDATA[A list of numbers or patterns that follows a rule.]]></a:t>
            </a:r>
          </a:p>
        </p:txBody>
      </p:sp>
      <p:sp>
        <p:nvSpPr>
          <p:cNvPr id="11" name="" descr=""/>
          <p:cNvSpPr/>
          <p:nvPr/>
        </p:nvSpPr>
        <p:spPr>
          <a:xfrm>
            <a:off x="6229350" y="1781175"/>
            <a:ext cx="5410200" cy="13430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2" name=""/>
          <p:cNvSpPr txBox="1"/>
          <p:nvPr/>
        </p:nvSpPr>
        <p:spPr>
          <a:xfrm>
            <a:off x="6438900" y="18573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2B3038">
                    <a:alpha val="100000"/>
                  </a:srgbClr>
                </a:solidFill>
                <a:latin typeface="Georgia"/>
              </a:rPr>
              <a:t><![CDATA[Term]]></a:t>
            </a:r>
          </a:p>
          <a:p>
            <a:pPr algn="l" rtl="0" fontAlgn="base" marL="0" marR="0" indent="0" lvl="0">
              <a:lnSpc>
                <a:spcPct val="112000"/>
              </a:lnSpc>
              <a:spcBef>
                <a:spcPts val="0"/>
              </a:spcBef>
              <a:spcAft>
                <a:spcPts val="0"/>
              </a:spcAft>
            </a:pPr>
            <a:r>
              <a:rPr lang="en-US" strike="noStrike" sz="1200" spc="0" u="none" cap="none">
                <a:solidFill>
                  <a:srgbClr val="1F2227">
                    <a:alpha val="100000"/>
                  </a:srgbClr>
                </a:solidFill>
                <a:latin typeface="Calibri"/>
              </a:rPr>
              <a:t><![CDATA[One number in a sequence.]]></a:t>
            </a:r>
          </a:p>
        </p:txBody>
      </p:sp>
      <p:sp>
        <p:nvSpPr>
          <p:cNvPr id="13" name="" descr=""/>
          <p:cNvSpPr/>
          <p:nvPr/>
        </p:nvSpPr>
        <p:spPr>
          <a:xfrm>
            <a:off x="552450" y="3362325"/>
            <a:ext cx="5410200" cy="13430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p:cNvSpPr txBox="1"/>
          <p:nvPr/>
        </p:nvSpPr>
        <p:spPr>
          <a:xfrm>
            <a:off x="752475"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2B3038">
                    <a:alpha val="100000"/>
                  </a:srgbClr>
                </a:solidFill>
                <a:latin typeface="Georgia"/>
              </a:rPr>
              <a:t><![CDATA[Term-to-term rule]]></a:t>
            </a:r>
          </a:p>
          <a:p>
            <a:pPr algn="l" rtl="0" fontAlgn="base" marL="0" marR="0" indent="0" lvl="0">
              <a:lnSpc>
                <a:spcPct val="112000"/>
              </a:lnSpc>
              <a:spcBef>
                <a:spcPts val="0"/>
              </a:spcBef>
              <a:spcAft>
                <a:spcPts val="0"/>
              </a:spcAft>
            </a:pPr>
            <a:r>
              <a:rPr lang="en-US" strike="noStrike" sz="1200" spc="0" u="none" cap="none">
                <a:solidFill>
                  <a:srgbClr val="1F2227">
                    <a:alpha val="100000"/>
                  </a:srgbClr>
                </a:solidFill>
                <a:latin typeface="Calibri"/>
              </a:rPr>
              <a:t><![CDATA[The rule that gets you from one term to the next.]]></a:t>
            </a:r>
          </a:p>
        </p:txBody>
      </p:sp>
      <p:sp>
        <p:nvSpPr>
          <p:cNvPr id="15" name="" descr=""/>
          <p:cNvSpPr/>
          <p:nvPr/>
        </p:nvSpPr>
        <p:spPr>
          <a:xfrm>
            <a:off x="6229350" y="3362325"/>
            <a:ext cx="5410200" cy="13430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6" name=""/>
          <p:cNvSpPr txBox="1"/>
          <p:nvPr/>
        </p:nvSpPr>
        <p:spPr>
          <a:xfrm>
            <a:off x="6438900"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2B3038">
                    <a:alpha val="100000"/>
                  </a:srgbClr>
                </a:solidFill>
                <a:latin typeface="Georgia"/>
              </a:rPr>
              <a:t><![CDATA[nth term]]></a:t>
            </a:r>
          </a:p>
          <a:p>
            <a:pPr algn="l" rtl="0" fontAlgn="base" marL="0" marR="0" indent="0" lvl="0">
              <a:lnSpc>
                <a:spcPct val="112000"/>
              </a:lnSpc>
              <a:spcBef>
                <a:spcPts val="0"/>
              </a:spcBef>
              <a:spcAft>
                <a:spcPts val="0"/>
              </a:spcAft>
            </a:pPr>
            <a:r>
              <a:rPr lang="en-US" strike="noStrike" sz="1200" spc="0" u="none" cap="none">
                <a:solidFill>
                  <a:srgbClr val="1F2227">
                    <a:alpha val="100000"/>
                  </a:srgbClr>
                </a:solidFill>
                <a:latin typeface="Calibri"/>
              </a:rPr>
              <a:t><![CDATA[A formula that gives any term from its position, n.]]></a:t>
            </a:r>
          </a:p>
        </p:txBody>
      </p:sp>
      <p:sp>
        <p:nvSpPr>
          <p:cNvPr id="17" name="" descr=""/>
          <p:cNvSpPr/>
          <p:nvPr/>
        </p:nvSpPr>
        <p:spPr>
          <a:xfrm>
            <a:off x="552450" y="4943475"/>
            <a:ext cx="5410200" cy="13430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8" name=""/>
          <p:cNvSpPr txBox="1"/>
          <p:nvPr/>
        </p:nvSpPr>
        <p:spPr>
          <a:xfrm>
            <a:off x="752475" y="50196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2B3038">
                    <a:alpha val="100000"/>
                  </a:srgbClr>
                </a:solidFill>
                <a:latin typeface="Georgia"/>
              </a:rPr>
              <a:t><![CDATA[Common difference]]></a:t>
            </a:r>
          </a:p>
          <a:p>
            <a:pPr algn="l" rtl="0" fontAlgn="base" marL="0" marR="0" indent="0" lvl="0">
              <a:lnSpc>
                <a:spcPct val="112000"/>
              </a:lnSpc>
              <a:spcBef>
                <a:spcPts val="0"/>
              </a:spcBef>
              <a:spcAft>
                <a:spcPts val="0"/>
              </a:spcAft>
            </a:pPr>
            <a:r>
              <a:rPr lang="en-US" strike="noStrike" sz="1200" spc="0" u="none" cap="none">
                <a:solidFill>
                  <a:srgbClr val="1F2227">
                    <a:alpha val="100000"/>
                  </a:srgbClr>
                </a:solidFill>
                <a:latin typeface="Calibri"/>
              </a:rPr>
              <a:t><![CDATA[The amount a linear sequence goes up or down by each time.]]></a:t>
            </a:r>
          </a:p>
        </p:txBody>
      </p:sp>
      <p:sp>
        <p:nvSpPr>
          <p:cNvPr id="19" name="" descr=""/>
          <p:cNvSpPr/>
          <p:nvPr/>
        </p:nvSpPr>
        <p:spPr>
          <a:xfrm>
            <a:off x="6229350" y="4943475"/>
            <a:ext cx="5410200" cy="13430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0" name=""/>
          <p:cNvSpPr txBox="1"/>
          <p:nvPr/>
        </p:nvSpPr>
        <p:spPr>
          <a:xfrm>
            <a:off x="6438900" y="50196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2B3038">
                    <a:alpha val="100000"/>
                  </a:srgbClr>
                </a:solidFill>
                <a:latin typeface="Georgia"/>
              </a:rPr>
              <a:t><![CDATA[Linear (arithmetic) sequence]]></a:t>
            </a:r>
          </a:p>
          <a:p>
            <a:pPr algn="l" rtl="0" fontAlgn="base" marL="0" marR="0" indent="0" lvl="0">
              <a:lnSpc>
                <a:spcPct val="112000"/>
              </a:lnSpc>
              <a:spcBef>
                <a:spcPts val="0"/>
              </a:spcBef>
              <a:spcAft>
                <a:spcPts val="0"/>
              </a:spcAft>
            </a:pPr>
            <a:r>
              <a:rPr lang="en-US" strike="noStrike" sz="1200" spc="0" u="none" cap="none">
                <a:solidFill>
                  <a:srgbClr val="1F2227">
                    <a:alpha val="100000"/>
                  </a:srgbClr>
                </a:solidFill>
                <a:latin typeface="Calibri"/>
              </a:rPr>
              <a:t><![CDATA[A sequence with a common difference.]]></a:t>
            </a:r>
          </a:p>
        </p:txBody>
      </p:sp>
      <p:sp>
        <p:nvSpPr>
          <p:cNvPr id="2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Algebra]]></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5 of 7]]></a:t>
            </a:r>
          </a:p>
        </p:txBody>
      </p:sp>
      <p:pic>
        <p:nvPicPr>
          <p:cNvPr id="7" name="" descr=""/>
          <p:cNvPicPr>
            <a:picLocks noChangeAspect="1"/>
          </p:cNvPicPr>
          <p:nvPr/>
        </p:nvPicPr>
        <p:blipFill>
          <a:blip r:embed="rId2"/>
          <a:stretch>
            <a:fillRect/>
          </a:stretch>
        </p:blipFill>
        <p:spPr>
          <a:xfrm>
            <a:off x="552450" y="914400"/>
            <a:ext cx="571500" cy="571500"/>
          </a:xfrm>
          <a:prstGeom prst="rect">
            <a:avLst/>
          </a:prstGeom>
          <a:noFill/>
        </p:spPr>
      </p:pic>
      <p:sp>
        <p:nvSpPr>
          <p:cNvPr id="8" name=""/>
          <p:cNvSpPr txBox="1"/>
          <p:nvPr/>
        </p:nvSpPr>
        <p:spPr>
          <a:xfrm>
            <a:off x="1295400" y="876300"/>
            <a:ext cx="57150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3D7FD6">
                    <a:alpha val="100000"/>
                  </a:srgbClr>
                </a:solidFill>
                <a:latin typeface="Calibri"/>
              </a:rPr>
              <a:t><![CDATA[YOUR TASK]]></a:t>
            </a:r>
          </a:p>
        </p:txBody>
      </p:sp>
      <p:sp>
        <p:nvSpPr>
          <p:cNvPr id="9" name=""/>
          <p:cNvSpPr txBox="1"/>
          <p:nvPr/>
        </p:nvSpPr>
        <p:spPr>
          <a:xfrm>
            <a:off x="1295400" y="1104900"/>
            <a:ext cx="8248650" cy="533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Sequence Detectives]]></a:t>
            </a:r>
          </a:p>
        </p:txBody>
      </p:sp>
      <p:sp>
        <p:nvSpPr>
          <p:cNvPr id="10" name="" descr=""/>
          <p:cNvSpPr/>
          <p:nvPr/>
        </p:nvSpPr>
        <p:spPr>
          <a:xfrm>
            <a:off x="9639300" y="1009650"/>
            <a:ext cx="2000250" cy="495300"/>
          </a:xfrm>
          <a:prstGeom prst="roundRect">
            <a:avLst/>
          </a:prstGeom>
          <a:solidFill>
            <a:srgbClr val="3D7FD6">
              <a:alpha val="100000"/>
            </a:srgbClr>
          </a:solidFill>
          <a:ln w="9525">
            <a:noFill/>
          </a:ln>
        </p:spPr>
        <p:txBody>
          <a:bodyPr vertOverflow="clip" rtlCol="0" anchor="ctr"/>
          <a:lstStyle/>
          <a:p>
            <a:pPr algn="ctr"/>
            <a:r>
              <a:t/>
            </a:r>
          </a:p>
        </p:txBody>
      </p:sp>
      <p:sp>
        <p:nvSpPr>
          <p:cNvPr id="11" name=""/>
          <p:cNvSpPr txBox="1"/>
          <p:nvPr/>
        </p:nvSpPr>
        <p:spPr>
          <a:xfrm>
            <a:off x="9639300" y="1009650"/>
            <a:ext cx="2000250" cy="4953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600" spc="0" u="none" cap="none">
                <a:solidFill>
                  <a:srgbClr val="FFFFFF">
                    <a:alpha val="100000"/>
                  </a:srgbClr>
                </a:solidFill>
                <a:latin typeface="Georgia"/>
              </a:rPr>
              <a:t><![CDATA[12 minutes]]></a:t>
            </a:r>
          </a:p>
        </p:txBody>
      </p:sp>
      <p:sp>
        <p:nvSpPr>
          <p:cNvPr id="12" name="" descr=""/>
          <p:cNvSpPr/>
          <p:nvPr/>
        </p:nvSpPr>
        <p:spPr>
          <a:xfrm>
            <a:off x="552450" y="1905000"/>
            <a:ext cx="11087100" cy="16954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3" name="" descr=""/>
          <p:cNvSpPr/>
          <p:nvPr/>
        </p:nvSpPr>
        <p:spPr>
          <a:xfrm>
            <a:off x="552450" y="1905000"/>
            <a:ext cx="57150" cy="1695450"/>
          </a:xfrm>
          <a:prstGeom prst="rect">
            <a:avLst/>
          </a:prstGeom>
          <a:solidFill>
            <a:srgbClr val="3D7FD6">
              <a:alpha val="100000"/>
            </a:srgbClr>
          </a:solidFill>
          <a:ln w="9525">
            <a:noFill/>
          </a:ln>
        </p:spPr>
        <p:txBody>
          <a:bodyPr vertOverflow="clip" rtlCol="0" anchor="ctr"/>
          <a:lstStyle/>
          <a:p>
            <a:pPr algn="ctr"/>
            <a:r>
              <a:t/>
            </a:r>
          </a:p>
        </p:txBody>
      </p:sp>
      <p:sp>
        <p:nvSpPr>
          <p:cNvPr id="14" name=""/>
          <p:cNvSpPr txBox="1"/>
          <p:nvPr/>
        </p:nvSpPr>
        <p:spPr>
          <a:xfrm>
            <a:off x="819150" y="2076450"/>
            <a:ext cx="10553700" cy="1352550"/>
          </a:xfrm>
          <a:prstGeom prst="rect">
            <a:avLst/>
          </a:prstGeom>
          <a:noFill/>
        </p:spPr>
        <p:txBody>
          <a:bodyPr anchorCtr="0" rtlCol="0" vert="horz" bIns="0" lIns="0" rIns="0" tIns="0">
            <a:normAutofit/>
          </a:bodyPr>
          <a:lstStyle/>
          <a:p>
            <a:pPr algn="l" rtl="0" fontAlgn="base" marL="0" marR="0" indent="0" lvl="0">
              <a:lnSpc>
                <a:spcPct val="116000"/>
              </a:lnSpc>
              <a:spcBef>
                <a:spcPts val="0"/>
              </a:spcBef>
              <a:spcAft>
                <a:spcPts val="0"/>
              </a:spcAft>
            </a:pPr>
            <a:r>
              <a:rPr lang="en-US" strike="noStrike" sz="1700" spc="0" u="none" cap="none">
                <a:solidFill>
                  <a:srgbClr val="1F2227">
                    <a:alpha val="100000"/>
                  </a:srgbClr>
                </a:solidFill>
                <a:latin typeface="Calibri"/>
              </a:rPr>
              <a:t><![CDATA[For each sequence, find the nth term and the 50th term. Then decide whether 150 is in it. (a) 6, 11, 16, 21, ... (b) 1, 4, 7, 10, ... (c) 40, 36, 32, 28, ... (d) −5, −3, −1, 1, ...]]></a:t>
            </a:r>
          </a:p>
        </p:txBody>
      </p:sp>
      <p:sp>
        <p:nvSpPr>
          <p:cNvPr id="15" name="" descr=""/>
          <p:cNvSpPr/>
          <p:nvPr/>
        </p:nvSpPr>
        <p:spPr>
          <a:xfrm>
            <a:off x="552450" y="3895725"/>
            <a:ext cx="285750" cy="285750"/>
          </a:xfrm>
          <a:prstGeom prst="ellipse">
            <a:avLst/>
          </a:prstGeom>
          <a:solidFill>
            <a:srgbClr val="3D7FD6">
              <a:alpha val="100000"/>
            </a:srgbClr>
          </a:solidFill>
          <a:ln w="9525">
            <a:noFill/>
          </a:ln>
        </p:spPr>
        <p:txBody>
          <a:bodyPr vertOverflow="clip" rtlCol="0" anchor="ctr"/>
          <a:lstStyle/>
          <a:p>
            <a:pPr algn="ctr"/>
            <a:r>
              <a:t/>
            </a:r>
          </a:p>
        </p:txBody>
      </p:sp>
      <p:sp>
        <p:nvSpPr>
          <p:cNvPr id="16" name=""/>
          <p:cNvSpPr txBox="1"/>
          <p:nvPr/>
        </p:nvSpPr>
        <p:spPr>
          <a:xfrm>
            <a:off x="552450" y="39147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7" name=""/>
          <p:cNvSpPr txBox="1"/>
          <p:nvPr/>
        </p:nvSpPr>
        <p:spPr>
          <a:xfrm>
            <a:off x="1066800" y="37909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1F2227">
                    <a:alpha val="100000"/>
                  </a:srgbClr>
                </a:solidFill>
                <a:latin typeface="Calibri"/>
              </a:rPr>
              <a:t><![CDATA[Find the difference.]]></a:t>
            </a:r>
          </a:p>
        </p:txBody>
      </p:sp>
      <p:sp>
        <p:nvSpPr>
          <p:cNvPr id="18" name="" descr=""/>
          <p:cNvSpPr/>
          <p:nvPr/>
        </p:nvSpPr>
        <p:spPr>
          <a:xfrm>
            <a:off x="552450" y="4467225"/>
            <a:ext cx="285750" cy="285750"/>
          </a:xfrm>
          <a:prstGeom prst="ellipse">
            <a:avLst/>
          </a:prstGeom>
          <a:solidFill>
            <a:srgbClr val="3D7FD6">
              <a:alpha val="100000"/>
            </a:srgbClr>
          </a:solidFill>
          <a:ln w="9525">
            <a:noFill/>
          </a:ln>
        </p:spPr>
        <p:txBody>
          <a:bodyPr vertOverflow="clip" rtlCol="0" anchor="ctr"/>
          <a:lstStyle/>
          <a:p>
            <a:pPr algn="ctr"/>
            <a:r>
              <a:t/>
            </a:r>
          </a:p>
        </p:txBody>
      </p:sp>
      <p:sp>
        <p:nvSpPr>
          <p:cNvPr id="19" name=""/>
          <p:cNvSpPr txBox="1"/>
          <p:nvPr/>
        </p:nvSpPr>
        <p:spPr>
          <a:xfrm>
            <a:off x="552450" y="44862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20" name=""/>
          <p:cNvSpPr txBox="1"/>
          <p:nvPr/>
        </p:nvSpPr>
        <p:spPr>
          <a:xfrm>
            <a:off x="1066800" y="43624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1F2227">
                    <a:alpha val="100000"/>
                  </a:srgbClr>
                </a:solidFill>
                <a:latin typeface="Calibri"/>
              </a:rPr>
              <a:t><![CDATA[Write the nth term and check it.]]></a:t>
            </a:r>
          </a:p>
        </p:txBody>
      </p:sp>
      <p:sp>
        <p:nvSpPr>
          <p:cNvPr id="21" name="" descr=""/>
          <p:cNvSpPr/>
          <p:nvPr/>
        </p:nvSpPr>
        <p:spPr>
          <a:xfrm>
            <a:off x="552450" y="5038725"/>
            <a:ext cx="285750" cy="285750"/>
          </a:xfrm>
          <a:prstGeom prst="ellipse">
            <a:avLst/>
          </a:prstGeom>
          <a:solidFill>
            <a:srgbClr val="3D7FD6">
              <a:alpha val="100000"/>
            </a:srgbClr>
          </a:solidFill>
          <a:ln w="9525">
            <a:noFill/>
          </a:ln>
        </p:spPr>
        <p:txBody>
          <a:bodyPr vertOverflow="clip" rtlCol="0" anchor="ctr"/>
          <a:lstStyle/>
          <a:p>
            <a:pPr algn="ctr"/>
            <a:r>
              <a:t/>
            </a:r>
          </a:p>
        </p:txBody>
      </p:sp>
      <p:sp>
        <p:nvSpPr>
          <p:cNvPr id="22" name=""/>
          <p:cNvSpPr txBox="1"/>
          <p:nvPr/>
        </p:nvSpPr>
        <p:spPr>
          <a:xfrm>
            <a:off x="552450" y="50577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3" name=""/>
          <p:cNvSpPr txBox="1"/>
          <p:nvPr/>
        </p:nvSpPr>
        <p:spPr>
          <a:xfrm>
            <a:off x="1066800" y="49339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1F2227">
                    <a:alpha val="100000"/>
                  </a:srgbClr>
                </a:solidFill>
                <a:latin typeface="Calibri"/>
              </a:rPr>
              <a:t><![CDATA[Solve nth term = 150.]]></a:t>
            </a:r>
          </a:p>
        </p:txBody>
      </p:sp>
      <p:sp>
        <p:nvSpPr>
          <p:cNvPr id="24" name="" descr=""/>
          <p:cNvSpPr/>
          <p:nvPr/>
        </p:nvSpPr>
        <p:spPr>
          <a:xfrm>
            <a:off x="552450" y="5448300"/>
            <a:ext cx="11087100" cy="838200"/>
          </a:xfrm>
          <a:prstGeom prst="roundRect">
            <a:avLst/>
          </a:prstGeom>
          <a:solidFill>
            <a:srgbClr val="2B3038">
              <a:alpha val="100000"/>
            </a:srgbClr>
          </a:solidFill>
          <a:ln w="9525">
            <a:noFill/>
          </a:ln>
        </p:spPr>
        <p:txBody>
          <a:bodyPr vertOverflow="clip" rtlCol="0" anchor="ctr"/>
          <a:lstStyle/>
          <a:p>
            <a:pPr algn="ctr"/>
            <a:r>
              <a:t/>
            </a:r>
          </a:p>
        </p:txBody>
      </p:sp>
      <p:sp>
        <p:nvSpPr>
          <p:cNvPr id="25" name=""/>
          <p:cNvSpPr txBox="1"/>
          <p:nvPr/>
        </p:nvSpPr>
        <p:spPr>
          <a:xfrm>
            <a:off x="781050" y="5562600"/>
            <a:ext cx="4762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WHAT A GOOD ANSWER SHOWS]]></a:t>
            </a:r>
          </a:p>
        </p:txBody>
      </p:sp>
      <p:sp>
        <p:nvSpPr>
          <p:cNvPr id="26" name=""/>
          <p:cNvSpPr txBox="1"/>
          <p:nvPr/>
        </p:nvSpPr>
        <p:spPr>
          <a:xfrm>
            <a:off x="781050" y="5829300"/>
            <a:ext cx="10629900" cy="3810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strike="noStrike" sz="1000" spc="0" u="none" cap="none">
                <a:solidFill>
                  <a:srgbClr val="FFFFFF">
                    <a:alpha val="100000"/>
                  </a:srgbClr>
                </a:solidFill>
                <a:latin typeface="Calibri"/>
              </a:rPr>
              <a:t><![CDATA[(a) 5n + 1; 251; 150 is not in it (n = 29.8). (b) 3n − 2; 148; 150 is not in it (n = 50.67). (c) 44 − 4n; −156; 150 is not in it (it is decreasing from 40). (d) 2n − 7; 93; 150 is not in it (n = 78.5).]]></a:t>
            </a:r>
          </a:p>
        </p:txBody>
      </p:sp>
      <p:sp>
        <p:nvSpPr>
          <p:cNvPr id="2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Can I...?]]></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Algebra]]></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5 of 7]]></a:t>
            </a:r>
          </a:p>
        </p:txBody>
      </p:sp>
      <p:sp>
        <p:nvSpPr>
          <p:cNvPr id="9" name="" descr=""/>
          <p:cNvSpPr/>
          <p:nvPr/>
        </p:nvSpPr>
        <p:spPr>
          <a:xfrm>
            <a:off x="552450" y="272415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704850" y="289560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11" name=""/>
          <p:cNvSpPr txBox="1"/>
          <p:nvPr/>
        </p:nvSpPr>
        <p:spPr>
          <a:xfrm>
            <a:off x="1104900" y="28003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Continue a sequence.]]></a:t>
            </a:r>
          </a:p>
        </p:txBody>
      </p:sp>
      <p:sp>
        <p:nvSpPr>
          <p:cNvPr id="12" name="" descr=""/>
          <p:cNvSpPr/>
          <p:nvPr/>
        </p:nvSpPr>
        <p:spPr>
          <a:xfrm>
            <a:off x="552450" y="342900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3" name="" descr=""/>
          <p:cNvSpPr/>
          <p:nvPr/>
        </p:nvSpPr>
        <p:spPr>
          <a:xfrm>
            <a:off x="704850" y="360045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14" name=""/>
          <p:cNvSpPr txBox="1"/>
          <p:nvPr/>
        </p:nvSpPr>
        <p:spPr>
          <a:xfrm>
            <a:off x="1104900" y="35052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Describe a term-to-term rule.]]></a:t>
            </a:r>
          </a:p>
        </p:txBody>
      </p:sp>
      <p:sp>
        <p:nvSpPr>
          <p:cNvPr id="15" name="" descr=""/>
          <p:cNvSpPr/>
          <p:nvPr/>
        </p:nvSpPr>
        <p:spPr>
          <a:xfrm>
            <a:off x="552450" y="413385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6" name="" descr=""/>
          <p:cNvSpPr/>
          <p:nvPr/>
        </p:nvSpPr>
        <p:spPr>
          <a:xfrm>
            <a:off x="704850" y="430530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17" name=""/>
          <p:cNvSpPr txBox="1"/>
          <p:nvPr/>
        </p:nvSpPr>
        <p:spPr>
          <a:xfrm>
            <a:off x="1104900" y="42100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Work out terms from an nth term.]]></a:t>
            </a:r>
          </a:p>
        </p:txBody>
      </p:sp>
      <p:sp>
        <p:nvSpPr>
          <p:cNvPr id="18" name="" descr=""/>
          <p:cNvSpPr/>
          <p:nvPr/>
        </p:nvSpPr>
        <p:spPr>
          <a:xfrm>
            <a:off x="552450" y="483870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9" name="" descr=""/>
          <p:cNvSpPr/>
          <p:nvPr/>
        </p:nvSpPr>
        <p:spPr>
          <a:xfrm>
            <a:off x="704850" y="501015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20" name=""/>
          <p:cNvSpPr txBox="1"/>
          <p:nvPr/>
        </p:nvSpPr>
        <p:spPr>
          <a:xfrm>
            <a:off x="1104900" y="49149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Find the nth term of an increasing sequence.]]></a:t>
            </a:r>
          </a:p>
        </p:txBody>
      </p:sp>
      <p:sp>
        <p:nvSpPr>
          <p:cNvPr id="21" name="" descr=""/>
          <p:cNvSpPr/>
          <p:nvPr/>
        </p:nvSpPr>
        <p:spPr>
          <a:xfrm>
            <a:off x="6210300" y="272415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2" name="" descr=""/>
          <p:cNvSpPr/>
          <p:nvPr/>
        </p:nvSpPr>
        <p:spPr>
          <a:xfrm>
            <a:off x="6362700" y="289560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23" name=""/>
          <p:cNvSpPr txBox="1"/>
          <p:nvPr/>
        </p:nvSpPr>
        <p:spPr>
          <a:xfrm>
            <a:off x="6762750" y="28003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Find the nth term of a decreasing sequence.]]></a:t>
            </a:r>
          </a:p>
        </p:txBody>
      </p:sp>
      <p:sp>
        <p:nvSpPr>
          <p:cNvPr id="24" name="" descr=""/>
          <p:cNvSpPr/>
          <p:nvPr/>
        </p:nvSpPr>
        <p:spPr>
          <a:xfrm>
            <a:off x="6210300" y="342900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5" name="" descr=""/>
          <p:cNvSpPr/>
          <p:nvPr/>
        </p:nvSpPr>
        <p:spPr>
          <a:xfrm>
            <a:off x="6362700" y="360045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26" name=""/>
          <p:cNvSpPr txBox="1"/>
          <p:nvPr/>
        </p:nvSpPr>
        <p:spPr>
          <a:xfrm>
            <a:off x="6762750" y="35052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Decide whether a number is in a sequence.]]></a:t>
            </a:r>
          </a:p>
        </p:txBody>
      </p:sp>
      <p:sp>
        <p:nvSpPr>
          <p:cNvPr id="27" name="" descr=""/>
          <p:cNvSpPr/>
          <p:nvPr/>
        </p:nvSpPr>
        <p:spPr>
          <a:xfrm>
            <a:off x="6210300" y="413385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8" name="" descr=""/>
          <p:cNvSpPr/>
          <p:nvPr/>
        </p:nvSpPr>
        <p:spPr>
          <a:xfrm>
            <a:off x="6362700" y="430530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29" name=""/>
          <p:cNvSpPr txBox="1"/>
          <p:nvPr/>
        </p:nvSpPr>
        <p:spPr>
          <a:xfrm>
            <a:off x="6762750" y="42100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Find the nth term of a pattern.]]></a:t>
            </a:r>
          </a:p>
        </p:txBody>
      </p:sp>
      <p:sp>
        <p:nvSpPr>
          <p:cNvPr id="30" name="" descr=""/>
          <p:cNvSpPr/>
          <p:nvPr/>
        </p:nvSpPr>
        <p:spPr>
          <a:xfrm>
            <a:off x="6210300" y="483870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31" name="" descr=""/>
          <p:cNvSpPr/>
          <p:nvPr/>
        </p:nvSpPr>
        <p:spPr>
          <a:xfrm>
            <a:off x="6362700" y="501015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32" name=""/>
          <p:cNvSpPr txBox="1"/>
          <p:nvPr/>
        </p:nvSpPr>
        <p:spPr>
          <a:xfrm>
            <a:off x="6762750" y="49149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Use an nth term to solve a problem.]]></a:t>
            </a:r>
          </a:p>
        </p:txBody>
      </p:sp>
      <p:sp>
        <p:nvSpPr>
          <p:cNvPr id="3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15181D">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3063A7">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3063A7">
                <a:alpha val="100000"/>
              </a:srgbClr>
            </a:solidFill>
          </a:ln>
        </p:spPr>
        <p:txBody>
          <a:bodyPr vertOverflow="clip" rtlCol="0" anchor="ctr"/>
          <a:lstStyle/>
          <a:p>
            <a:pPr algn="ctr"/>
            <a:r>
              <a:t/>
            </a:r>
          </a:p>
        </p:txBody>
      </p:sp>
      <p:sp>
        <p:nvSpPr>
          <p:cNvPr id="4" name=""/>
          <p:cNvSpPr txBox="1"/>
          <p:nvPr/>
        </p:nvSpPr>
        <p:spPr>
          <a:xfrm>
            <a:off x="552450" y="457200"/>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81ACE4">
                    <a:alpha val="100000"/>
                  </a:srgbClr>
                </a:solidFill>
                <a:latin typeface="Calibri"/>
              </a:rPr>
              <a:t><![CDATA[EDEXCEL GCSE MATHS  ·  FOUNDATION & HIGHER]]></a:t>
            </a:r>
          </a:p>
        </p:txBody>
      </p:sp>
      <p:sp>
        <p:nvSpPr>
          <p:cNvPr id="5" name=""/>
          <p:cNvSpPr txBox="1"/>
          <p:nvPr/>
        </p:nvSpPr>
        <p:spPr>
          <a:xfrm>
            <a:off x="552450" y="752475"/>
            <a:ext cx="11087100" cy="5524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Georgia"/>
              </a:rPr>
              <a:t><![CDATA[Summary & Exam Focus]]></a:t>
            </a:r>
          </a:p>
        </p:txBody>
      </p:sp>
      <p:sp>
        <p:nvSpPr>
          <p:cNvPr id="6" name="" descr=""/>
          <p:cNvSpPr/>
          <p:nvPr/>
        </p:nvSpPr>
        <p:spPr>
          <a:xfrm>
            <a:off x="552450" y="1552575"/>
            <a:ext cx="180975" cy="180975"/>
          </a:xfrm>
          <a:prstGeom prst="ellipse">
            <a:avLst/>
          </a:prstGeom>
          <a:solidFill>
            <a:srgbClr val="81ACE4">
              <a:alpha val="100000"/>
            </a:srgbClr>
          </a:solidFill>
          <a:ln w="9525">
            <a:noFill/>
          </a:ln>
        </p:spPr>
        <p:txBody>
          <a:bodyPr vertOverflow="clip" rtlCol="0" anchor="ctr"/>
          <a:lstStyle/>
          <a:p>
            <a:pPr algn="ctr"/>
            <a:r>
              <a:t/>
            </a:r>
          </a:p>
        </p:txBody>
      </p:sp>
      <p:sp>
        <p:nvSpPr>
          <p:cNvPr id="7" name=""/>
          <p:cNvSpPr txBox="1"/>
          <p:nvPr/>
        </p:nvSpPr>
        <p:spPr>
          <a:xfrm>
            <a:off x="933450" y="14382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2F4F7">
                    <a:alpha val="100000"/>
                  </a:srgbClr>
                </a:solidFill>
                <a:latin typeface="Calibri"/>
              </a:rPr>
              <a:t><![CDATA[A linear sequence has a common difference.]]></a:t>
            </a:r>
          </a:p>
        </p:txBody>
      </p:sp>
      <p:sp>
        <p:nvSpPr>
          <p:cNvPr id="8" name="" descr=""/>
          <p:cNvSpPr/>
          <p:nvPr/>
        </p:nvSpPr>
        <p:spPr>
          <a:xfrm>
            <a:off x="552450" y="2085975"/>
            <a:ext cx="180975" cy="180975"/>
          </a:xfrm>
          <a:prstGeom prst="ellipse">
            <a:avLst/>
          </a:prstGeom>
          <a:solidFill>
            <a:srgbClr val="81ACE4">
              <a:alpha val="100000"/>
            </a:srgbClr>
          </a:solidFill>
          <a:ln w="9525">
            <a:noFill/>
          </a:ln>
        </p:spPr>
        <p:txBody>
          <a:bodyPr vertOverflow="clip" rtlCol="0" anchor="ctr"/>
          <a:lstStyle/>
          <a:p>
            <a:pPr algn="ctr"/>
            <a:r>
              <a:t/>
            </a:r>
          </a:p>
        </p:txBody>
      </p:sp>
      <p:sp>
        <p:nvSpPr>
          <p:cNvPr id="9" name=""/>
          <p:cNvSpPr txBox="1"/>
          <p:nvPr/>
        </p:nvSpPr>
        <p:spPr>
          <a:xfrm>
            <a:off x="933450" y="19716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2F4F7">
                    <a:alpha val="100000"/>
                  </a:srgbClr>
                </a:solidFill>
                <a:latin typeface="Calibri"/>
              </a:rPr>
              <a:t><![CDATA[nth term = (difference) × n, then adjust with a number.]]></a:t>
            </a:r>
          </a:p>
        </p:txBody>
      </p:sp>
      <p:sp>
        <p:nvSpPr>
          <p:cNvPr id="10" name="" descr=""/>
          <p:cNvSpPr/>
          <p:nvPr/>
        </p:nvSpPr>
        <p:spPr>
          <a:xfrm>
            <a:off x="552450" y="2619375"/>
            <a:ext cx="180975" cy="180975"/>
          </a:xfrm>
          <a:prstGeom prst="ellipse">
            <a:avLst/>
          </a:prstGeom>
          <a:solidFill>
            <a:srgbClr val="81ACE4">
              <a:alpha val="100000"/>
            </a:srgbClr>
          </a:solidFill>
          <a:ln w="9525">
            <a:noFill/>
          </a:ln>
        </p:spPr>
        <p:txBody>
          <a:bodyPr vertOverflow="clip" rtlCol="0" anchor="ctr"/>
          <a:lstStyle/>
          <a:p>
            <a:pPr algn="ctr"/>
            <a:r>
              <a:t/>
            </a:r>
          </a:p>
        </p:txBody>
      </p:sp>
      <p:sp>
        <p:nvSpPr>
          <p:cNvPr id="11" name=""/>
          <p:cNvSpPr txBox="1"/>
          <p:nvPr/>
        </p:nvSpPr>
        <p:spPr>
          <a:xfrm>
            <a:off x="933450" y="25050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2F4F7">
                    <a:alpha val="100000"/>
                  </a:srgbClr>
                </a:solidFill>
                <a:latin typeface="Calibri"/>
              </a:rPr>
              <a:t><![CDATA[To test a number, set the nth term equal to it: a whole-number n means it is in the sequence.]]></a:t>
            </a:r>
          </a:p>
        </p:txBody>
      </p:sp>
      <p:sp>
        <p:nvSpPr>
          <p:cNvPr id="12" name="" descr=""/>
          <p:cNvSpPr/>
          <p:nvPr/>
        </p:nvSpPr>
        <p:spPr>
          <a:xfrm>
            <a:off x="552450" y="3152775"/>
            <a:ext cx="180975" cy="180975"/>
          </a:xfrm>
          <a:prstGeom prst="ellipse">
            <a:avLst/>
          </a:prstGeom>
          <a:solidFill>
            <a:srgbClr val="81ACE4">
              <a:alpha val="100000"/>
            </a:srgbClr>
          </a:solidFill>
          <a:ln w="9525">
            <a:noFill/>
          </a:ln>
        </p:spPr>
        <p:txBody>
          <a:bodyPr vertOverflow="clip" rtlCol="0" anchor="ctr"/>
          <a:lstStyle/>
          <a:p>
            <a:pPr algn="ctr"/>
            <a:r>
              <a:t/>
            </a:r>
          </a:p>
        </p:txBody>
      </p:sp>
      <p:sp>
        <p:nvSpPr>
          <p:cNvPr id="13" name=""/>
          <p:cNvSpPr txBox="1"/>
          <p:nvPr/>
        </p:nvSpPr>
        <p:spPr>
          <a:xfrm>
            <a:off x="933450" y="30384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2F4F7">
                    <a:alpha val="100000"/>
                  </a:srgbClr>
                </a:solidFill>
                <a:latin typeface="Calibri"/>
              </a:rPr>
              <a:t><![CDATA[For patterns, the difference is how many more items each new pattern needs.]]></a:t>
            </a:r>
          </a:p>
        </p:txBody>
      </p:sp>
      <p:sp>
        <p:nvSpPr>
          <p:cNvPr id="14" name="" descr=""/>
          <p:cNvSpPr/>
          <p:nvPr/>
        </p:nvSpPr>
        <p:spPr>
          <a:xfrm>
            <a:off x="552450" y="4314825"/>
            <a:ext cx="11087100" cy="1666875"/>
          </a:xfrm>
          <a:prstGeom prst="roundRect">
            <a:avLst/>
          </a:prstGeom>
          <a:solidFill>
            <a:srgbClr val="313438">
              <a:alpha val="100000"/>
            </a:srgbClr>
          </a:solidFill>
          <a:ln w="19050">
            <a:solidFill>
              <a:srgbClr val="3D7FD6">
                <a:alpha val="100000"/>
              </a:srgbClr>
            </a:solidFill>
          </a:ln>
        </p:spPr>
        <p:txBody>
          <a:bodyPr vertOverflow="clip" rtlCol="0" anchor="ctr"/>
          <a:lstStyle/>
          <a:p>
            <a:pPr algn="ctr"/>
            <a:r>
              <a:t/>
            </a:r>
          </a:p>
        </p:txBody>
      </p:sp>
      <p:sp>
        <p:nvSpPr>
          <p:cNvPr id="15" name=""/>
          <p:cNvSpPr txBox="1"/>
          <p:nvPr/>
        </p:nvSpPr>
        <p:spPr>
          <a:xfrm>
            <a:off x="819150" y="4457700"/>
            <a:ext cx="10544175"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EXAM FOCUS]]></a:t>
            </a:r>
          </a:p>
        </p:txBody>
      </p:sp>
      <p:sp>
        <p:nvSpPr>
          <p:cNvPr id="16" name=""/>
          <p:cNvSpPr txBox="1"/>
          <p:nvPr/>
        </p:nvSpPr>
        <p:spPr>
          <a:xfrm>
            <a:off x="819150" y="4724400"/>
            <a:ext cx="10544175" cy="4953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b="1" i="1" strike="noStrike" sz="1500" spc="0" u="none" cap="none">
                <a:solidFill>
                  <a:srgbClr val="FFFFFF">
                    <a:alpha val="100000"/>
                  </a:srgbClr>
                </a:solidFill>
                <a:latin typeface="Georgia"/>
              </a:rPr>
              <a:t><![CDATA[Here are the first five terms of a sequence: 5, 9, 13, 17, 21. Find an expression for the nth term. (2 marks)]]></a:t>
            </a:r>
          </a:p>
        </p:txBody>
      </p:sp>
      <p:sp>
        <p:nvSpPr>
          <p:cNvPr id="17" name=""/>
          <p:cNvSpPr txBox="1"/>
          <p:nvPr/>
        </p:nvSpPr>
        <p:spPr>
          <a:xfrm>
            <a:off x="819150" y="5210175"/>
            <a:ext cx="10544175" cy="552450"/>
          </a:xfrm>
          <a:prstGeom prst="rect">
            <a:avLst/>
          </a:prstGeom>
          <a:noFill/>
        </p:spPr>
        <p:txBody>
          <a:bodyPr anchorCtr="0" rtlCol="0" vert="horz" bIns="0" lIns="0" rIns="0" tIns="0">
            <a:normAutofit/>
          </a:bodyPr>
          <a:lstStyle/>
          <a:p>
            <a:pPr algn="l" rtl="0" fontAlgn="base" marL="0" marR="0" indent="0" lvl="0">
              <a:lnSpc>
                <a:spcPct val="110000"/>
              </a:lnSpc>
              <a:spcBef>
                <a:spcPts val="0"/>
              </a:spcBef>
              <a:spcAft>
                <a:spcPts val="0"/>
              </a:spcAft>
            </a:pPr>
            <a:r>
              <a:rPr lang="en-US" strike="noStrike" sz="1300" spc="0" u="none" cap="none">
                <a:solidFill>
                  <a:srgbClr val="D2D7DE">
                    <a:alpha val="100000"/>
                  </a:srgbClr>
                </a:solidFill>
                <a:latin typeface="Calibri"/>
              </a:rPr>
              <a:t><![CDATA["n + 4" is the term-to-term rule written wrongly, not an nth term. The nth term of a sequence going up by 4 always starts 4n.]]></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A6A7A9">
                    <a:alpha val="100000"/>
                  </a:srgbClr>
                </a:solidFill>
                <a:latin typeface="Calibri"/>
              </a:rPr>
              <a:t><![CDATA[openrevise.com]]></a:t>
            </a:r>
          </a:p>
        </p:txBody>
      </p:sp>
    </p:spTree>
  </p:cSld>
  <p:clrMapOvr>
    <a:masterClrMapping/>
  </p:clrMapOvr>
</p:sld>
</file>

<file path=ppt/theme/theme1.xml><?xml version="1.0" encoding="utf-8"?>
<a:theme xmlns:a="http://schemas.openxmlformats.org/drawingml/2006/main" name="Theme77">
  <a:themeElements>
    <a:clrScheme name="Theme7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7">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Lesson Pack Maker</dc:creator>
  <cp:lastModifiedBy>Unknown Creator</cp:lastModifiedBy>
  <dcterms:created xsi:type="dcterms:W3CDTF">2026-09-28T12:35:30Z</dcterms:created>
  <dcterms:modified xsi:type="dcterms:W3CDTF">2026-09-28T12:35:30Z</dcterms:modified>
  <dc:title>Linear sequences</dc:title>
  <dc:description>Generated from a pasted lesson-pack script.</dc:description>
  <dc:subject>Algebra</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penRevise drawing">
    <vt:i4>3</vt:i4>
  </property>
</Properties>
</file>