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2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27ef127406e65fd974750570e96ccd925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5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5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5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6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61.png"/>
  <Relationship Id="rId3" Type="http://schemas.openxmlformats.org/officeDocument/2006/relationships/image" Target="../media/41a5209cfe577314fdc20b36ed993835c23b4d0326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26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26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6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26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67.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3d3dfb99ad69d2f234acb318634fb926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69.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70.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09fa42c56106d57e2bb7902dad65825271.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c065f0e8c88f137f8ac98feafc609d1272.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7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7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7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Non-linear sequenc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Algebra]]></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6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nth term of 5, 8, 11, ...]]></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ork out the 10th term of 4n − 1.]]></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first four square numbers.]]></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2 × 2 × 2 × 2.]]></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From the Number chapter: simplify √2 × √2.]]></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nth term of 5, 8, 11, ...]]></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n + 2]]></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ork out the 10th term of 4n − 1.]]></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9]]></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first four square number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 4, 9, 16]]></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2 × 2 × 2 × 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6 = 2⁴]]></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From the Number chapter: simplify √2 × √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ecognise square, cube and triangular numbers and Fibonacci-type sequences.]]></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ntinue geometric sequences and find their common ratio.]]></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Work out terms of a geometric sequence from its first term and ratio.]]></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nth term of a quadratic sequence. (Higher)]]></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Work with geometric sequences with a surd as the ratio. (Highe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pecial 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quare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4, 9, 16, 25, ... - nth term n².]]></a:t>
            </a:r>
          </a:p>
        </p:txBody>
      </p:sp>
      <p:sp>
        <p:nvSpPr>
          <p:cNvPr id="12" name="" descr=""/>
          <p:cNvSpPr/>
          <p:nvPr/>
        </p:nvSpPr>
        <p:spPr>
          <a:xfrm>
            <a:off x="4314825"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Cube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8, 27, 64, 125, ... - nth term n³.]]></a:t>
            </a:r>
          </a:p>
        </p:txBody>
      </p:sp>
      <p:sp>
        <p:nvSpPr>
          <p:cNvPr id="15" name="" descr=""/>
          <p:cNvSpPr/>
          <p:nvPr/>
        </p:nvSpPr>
        <p:spPr>
          <a:xfrm>
            <a:off x="8077200"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Triangular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3, 6, 10, 15, ... - add 2, then 3, then 4, ...]]></a:t>
            </a:r>
          </a:p>
        </p:txBody>
      </p:sp>
      <p:sp>
        <p:nvSpPr>
          <p:cNvPr id="18" name="" descr=""/>
          <p:cNvSpPr/>
          <p:nvPr/>
        </p:nvSpPr>
        <p:spPr>
          <a:xfrm>
            <a:off x="552450"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Fibonacci sequenc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1, 2, 3, 5, 8, ... - each term is the sum of the two before it.]]></a:t>
            </a:r>
          </a:p>
        </p:txBody>
      </p:sp>
      <p:sp>
        <p:nvSpPr>
          <p:cNvPr id="21" name="" descr=""/>
          <p:cNvSpPr/>
          <p:nvPr/>
        </p:nvSpPr>
        <p:spPr>
          <a:xfrm>
            <a:off x="4314825"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owers of 2]]></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4, 8, 16, 32, ... - nth term 2ⁿ.]]></a:t>
            </a:r>
          </a:p>
        </p:txBody>
      </p:sp>
      <p:sp>
        <p:nvSpPr>
          <p:cNvPr id="24" name="" descr=""/>
          <p:cNvSpPr/>
          <p:nvPr/>
        </p:nvSpPr>
        <p:spPr>
          <a:xfrm>
            <a:off x="8077200"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Geometric sequence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ultiply by the same number each time: 3, 6, 12, 24, ...]]></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riangular Numb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Each triangle adds a new row with one more dot than the last.]]></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riangular numbers count the dots in triangles like these. Each new triangle adds a row one dot longer than the last, so the differences go up by one each time: +2, +3, +4, ... That is what makes the sequence non-linea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bonacci-Type 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In a Fibonacci-type sequence, each term is the sum of the two terms before it.]]></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bonacci]]></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1, 2, 3, 5, 8, 13, 21, ...]]></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ny star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5, 7, 12, 19, 31, ... follows the same rule from a different start.]]></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ith lett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tarting a, b, the terms are a, b, a + b, a + 2b, 2a + 3b, ...]]></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orking bac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f two neighbouring terms are 13 and 21, the one before is 21 − 13 = 8.]]></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Geometric 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geometric sequence is multiplied by the same number, the common ratio r, every tim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Grow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3, 6, 12, 24, ... has r = 2.]]></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hrink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64, 32, 16, 8, ... has r = ½.]]></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nding 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Divide any term by the one before it: 24 ÷ 12 = 2.]]></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ny 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nth term is (first term) × rⁿ⁻¹: the first term is multiplied by r once for each step after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Geometric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geometric sequence starts 5, 15, 45, 135, ... Find the common ratio and the 8th term.]]></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Divide a term by the one before]]></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5 ÷ 5 = 3, so r = 3]]></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8th term is 7 steps after the first]]></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 × 3⁷]]></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 3⁷]]></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⁷ = 2187]]></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 × 2187 = 10 935]]></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r = 3; 8th term = 10 935]]></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  ·  HIGHE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Quadratic Sequence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When the differences themselves go up by the same amoun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cond Differ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7, 14, 23, 34, ... The first differences change, but the second differences are all 2: the sequence is quadratic.]]></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n]]></a:t>
            </a:r>
          </a:p>
        </p:txBody>
      </p:sp>
      <p:sp>
        <p:nvSpPr>
          <p:cNvPr id="12" name=""/>
          <p:cNvSpPr txBox="1"/>
          <p:nvPr/>
        </p:nvSpPr>
        <p:spPr>
          <a:xfrm>
            <a:off x="345757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a:t>
            </a:r>
          </a:p>
        </p:txBody>
      </p:sp>
      <p:sp>
        <p:nvSpPr>
          <p:cNvPr id="13" name=""/>
          <p:cNvSpPr txBox="1"/>
          <p:nvPr/>
        </p:nvSpPr>
        <p:spPr>
          <a:xfrm>
            <a:off x="622935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irst difference]]></a:t>
            </a:r>
          </a:p>
        </p:txBody>
      </p:sp>
      <p:sp>
        <p:nvSpPr>
          <p:cNvPr id="14" name=""/>
          <p:cNvSpPr txBox="1"/>
          <p:nvPr/>
        </p:nvSpPr>
        <p:spPr>
          <a:xfrm>
            <a:off x="900112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econd difference]]></a:t>
            </a:r>
          </a:p>
        </p:txBody>
      </p:sp>
      <p:sp>
        <p:nvSpPr>
          <p:cNvPr id="15"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6"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7" name=""/>
          <p:cNvSpPr txBox="1"/>
          <p:nvPr/>
        </p:nvSpPr>
        <p:spPr>
          <a:xfrm>
            <a:off x="68580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1]]></a:t>
            </a:r>
          </a:p>
        </p:txBody>
      </p:sp>
      <p:sp>
        <p:nvSpPr>
          <p:cNvPr id="18" name=""/>
          <p:cNvSpPr txBox="1"/>
          <p:nvPr/>
        </p:nvSpPr>
        <p:spPr>
          <a:xfrm>
            <a:off x="345757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1" name=""/>
          <p:cNvSpPr txBox="1"/>
          <p:nvPr/>
        </p:nvSpPr>
        <p:spPr>
          <a:xfrm>
            <a:off x="68580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2]]></a:t>
            </a:r>
          </a:p>
        </p:txBody>
      </p:sp>
      <p:sp>
        <p:nvSpPr>
          <p:cNvPr id="22" name=""/>
          <p:cNvSpPr txBox="1"/>
          <p:nvPr/>
        </p:nvSpPr>
        <p:spPr>
          <a:xfrm>
            <a:off x="345757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a:t>
            </a:r>
          </a:p>
        </p:txBody>
      </p:sp>
      <p:sp>
        <p:nvSpPr>
          <p:cNvPr id="23" name=""/>
          <p:cNvSpPr txBox="1"/>
          <p:nvPr/>
        </p:nvSpPr>
        <p:spPr>
          <a:xfrm>
            <a:off x="622935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5]]></a:t>
            </a:r>
          </a:p>
        </p:txBody>
      </p:sp>
      <p:sp>
        <p:nvSpPr>
          <p:cNvPr id="24"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6" name=""/>
          <p:cNvSpPr txBox="1"/>
          <p:nvPr/>
        </p:nvSpPr>
        <p:spPr>
          <a:xfrm>
            <a:off x="68580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3]]></a:t>
            </a:r>
          </a:p>
        </p:txBody>
      </p:sp>
      <p:sp>
        <p:nvSpPr>
          <p:cNvPr id="27" name=""/>
          <p:cNvSpPr txBox="1"/>
          <p:nvPr/>
        </p:nvSpPr>
        <p:spPr>
          <a:xfrm>
            <a:off x="345757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4]]></a:t>
            </a:r>
          </a:p>
        </p:txBody>
      </p:sp>
      <p:sp>
        <p:nvSpPr>
          <p:cNvPr id="28" name=""/>
          <p:cNvSpPr txBox="1"/>
          <p:nvPr/>
        </p:nvSpPr>
        <p:spPr>
          <a:xfrm>
            <a:off x="622935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a:t>
            </a:r>
          </a:p>
        </p:txBody>
      </p:sp>
      <p:sp>
        <p:nvSpPr>
          <p:cNvPr id="29" name=""/>
          <p:cNvSpPr txBox="1"/>
          <p:nvPr/>
        </p:nvSpPr>
        <p:spPr>
          <a:xfrm>
            <a:off x="900112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30"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1"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2" name=""/>
          <p:cNvSpPr txBox="1"/>
          <p:nvPr/>
        </p:nvSpPr>
        <p:spPr>
          <a:xfrm>
            <a:off x="68580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4]]></a:t>
            </a:r>
          </a:p>
        </p:txBody>
      </p:sp>
      <p:sp>
        <p:nvSpPr>
          <p:cNvPr id="33" name=""/>
          <p:cNvSpPr txBox="1"/>
          <p:nvPr/>
        </p:nvSpPr>
        <p:spPr>
          <a:xfrm>
            <a:off x="345757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3]]></a:t>
            </a:r>
          </a:p>
        </p:txBody>
      </p:sp>
      <p:sp>
        <p:nvSpPr>
          <p:cNvPr id="34" name=""/>
          <p:cNvSpPr txBox="1"/>
          <p:nvPr/>
        </p:nvSpPr>
        <p:spPr>
          <a:xfrm>
            <a:off x="622935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9]]></a:t>
            </a:r>
          </a:p>
        </p:txBody>
      </p:sp>
      <p:sp>
        <p:nvSpPr>
          <p:cNvPr id="35" name=""/>
          <p:cNvSpPr txBox="1"/>
          <p:nvPr/>
        </p:nvSpPr>
        <p:spPr>
          <a:xfrm>
            <a:off x="900112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36" name="" descr=""/>
          <p:cNvSpPr/>
          <p:nvPr/>
        </p:nvSpPr>
        <p:spPr>
          <a:xfrm>
            <a:off x="552450" y="5334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37" name="" descr=""/>
          <p:cNvSpPr/>
          <p:nvPr/>
        </p:nvSpPr>
        <p:spPr>
          <a:xfrm>
            <a:off x="552450" y="5991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8" name=""/>
          <p:cNvSpPr txBox="1"/>
          <p:nvPr/>
        </p:nvSpPr>
        <p:spPr>
          <a:xfrm>
            <a:off x="685800"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5]]></a:t>
            </a:r>
          </a:p>
        </p:txBody>
      </p:sp>
      <p:sp>
        <p:nvSpPr>
          <p:cNvPr id="39" name=""/>
          <p:cNvSpPr txBox="1"/>
          <p:nvPr/>
        </p:nvSpPr>
        <p:spPr>
          <a:xfrm>
            <a:off x="3457575"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4]]></a:t>
            </a:r>
          </a:p>
        </p:txBody>
      </p:sp>
      <p:sp>
        <p:nvSpPr>
          <p:cNvPr id="40" name=""/>
          <p:cNvSpPr txBox="1"/>
          <p:nvPr/>
        </p:nvSpPr>
        <p:spPr>
          <a:xfrm>
            <a:off x="6229350"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1]]></a:t>
            </a:r>
          </a:p>
        </p:txBody>
      </p:sp>
      <p:sp>
        <p:nvSpPr>
          <p:cNvPr id="41" name=""/>
          <p:cNvSpPr txBox="1"/>
          <p:nvPr/>
        </p:nvSpPr>
        <p:spPr>
          <a:xfrm>
            <a:off x="9001125"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4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nth Term of a Quadratic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nth term has the form an² + bn + c.]]></a:t>
            </a:r>
          </a:p>
        </p:txBody>
      </p:sp>
      <p:sp>
        <p:nvSpPr>
          <p:cNvPr id="10" name="" descr=""/>
          <p:cNvSpPr/>
          <p:nvPr/>
        </p:nvSpPr>
        <p:spPr>
          <a:xfrm>
            <a:off x="5524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Second difference]]></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Find it: it is always 2a.]]></a:t>
            </a:r>
          </a:p>
        </p:txBody>
      </p:sp>
      <p:sp>
        <p:nvSpPr>
          <p:cNvPr id="14" name="" descr=""/>
          <p:cNvSpPr/>
          <p:nvPr/>
        </p:nvSpPr>
        <p:spPr>
          <a:xfrm>
            <a:off x="26003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The squared par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Halve the second difference to get a, and write an².]]></a:t>
            </a:r>
          </a:p>
        </p:txBody>
      </p:sp>
      <p:sp>
        <p:nvSpPr>
          <p:cNvPr id="19" name="" descr=""/>
          <p:cNvSpPr/>
          <p:nvPr/>
        </p:nvSpPr>
        <p:spPr>
          <a:xfrm>
            <a:off x="48672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Subtrac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ake an² away from each term.]]></a:t>
            </a:r>
          </a:p>
        </p:txBody>
      </p:sp>
      <p:sp>
        <p:nvSpPr>
          <p:cNvPr id="24" name="" descr=""/>
          <p:cNvSpPr/>
          <p:nvPr/>
        </p:nvSpPr>
        <p:spPr>
          <a:xfrm>
            <a:off x="71342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The linear par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Find the nth term of what is left (bn + c).]]></a:t>
            </a:r>
          </a:p>
        </p:txBody>
      </p:sp>
      <p:sp>
        <p:nvSpPr>
          <p:cNvPr id="29" name="" descr=""/>
          <p:cNvSpPr/>
          <p:nvPr/>
        </p:nvSpPr>
        <p:spPr>
          <a:xfrm>
            <a:off x="94011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ombine and check]]></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n² + bn + c. Check with n = 1 and n = 2.]]></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nth Term of a Quadratic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nth term of 2, 7, 14, 23, 34, ...]]></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cond difference 2, so a = 1]]></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n²]]></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n² gives]]></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4, 9, 16, 25]]></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quence minus n²]]></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3, 5, 7, 9]]></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nth term of 1, 3, 5, 7, 9]]></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n − 1]]></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bine]]></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n² + 2n − 1]]></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n² + 2n − 1 (check n = 3: 9 + 6 − 1 = 14)]]></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Harder Quadratic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nth term of 4, 13, 26, 43, 64, ...]]></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First differences]]></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 13, 17, 21]]></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cond difference 4, so a = 2]]></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n²]]></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2n² gives]]></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8, 18, 32, 50]]></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quence minus 2n²]]></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5, 8, 11, 14, with nth term 3n − 1]]></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bine]]></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n² + 3n − 1]]></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n² + 3n − 1 (check n = 2: 8 + 6 − 1 = 13)]]></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Geometric Sequences with Sur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common ratio can be a surd.]]></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2, 2√2, 4, 4√2, ... has r = √2, because √2 × √2 = 2.]]></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Every other 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steps multiply by (√2)² = 2, so every second term doubles.]]></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nding a 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7th term of √3, 3, 3√3, ... is √3 × (√3)⁶ = √3 × 27 = 27√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bonacci and His Rabbits]]></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1F2227">
                    <a:alpha val="100000"/>
                  </a:srgbClr>
                </a:solidFill>
                <a:latin typeface="Calibri"/>
              </a:rPr>
              <a:t><![CDATA[In 1202 the Italian mathematician Leonardo of Pisa, later known as Fibonacci, published Liber Abaci, the book that helped bring Hindu-Arabic numerals to Europe. In it he set a puzzle about a pair of rabbits that breeds a new pair every month. The number of pairs month by month gives 1, 1, 2, 3, 5, 8, 13, ... - the sequence now named after him. Divide each term by the one before (8 ÷ 5 = 1.6, 13 ÷ 8 = 1.625, 21 ÷ 13 = 1.615…) and the answers close in on 1.618…, the golden ratio.]]></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202]]></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Liber Abaci is published]]></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618...]]></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golden ratio, which the ratio of neighbouring terms approach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riangular numbers]]></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1, 3, 6, 10, 15, ... - the numbers of dots in triangular patterns.]]></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ibonacci-type sequ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Each term is the sum of the two terms before it.]]></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Geometric sequ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Each term is multiplied by the same number to get the next.]]></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mmon ratio]]></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number a geometric sequence is multiplied by each time.]]></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Quadratic sequence (High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sequence whose second differences are all the same; its nth term includes n².]]></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econd difference (High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difference between neighbouring first difference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at Kind of Sequence?]]></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For each sequence, say whether it is linear, geometric, Fibonacci-type or quadratic, and write down the next two terms. (a) 2, 6, 18, 54, ... (b) 3, 4, 7, 11, 18, ... (c) 4, 9, 14, 19, ... (d) 1, 4, 9, 16, ... (e) 80, 40, 20, 10, ... (f) 3, 6, 11, 18, 27, ... Higher: find the nth term of (f).]]></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eck the differences.]]></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eck the ratios.]]></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eck whether each term is the sum of the two before.]]></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a) Geometric, r = 3: 162, 486. (b) Fibonacci-type: 29, 47. (c) Linear: 24, 29. (d) Quadratic (square numbers): 25, 36. (e) Geometric, r = ½: 5, 2.5. (f) Quadratic: 38, 51; nth term n² + 2.]]></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ognise square, cube and triangular numbers.]]></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ntinue a Fibonacci-type sequence.]]></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common ratio of a geometric sequence.]]></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a term of a geometric sequence.]]></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second differences. (Higher)]]></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nth term of a quadratic sequence. (Higher)]]></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surd as a common ratio. (Higher)]]></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backwards in a Fibonacci-type sequenc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pecial sequences: square, cube, triangular, Fibonacci, powers of 2.]]></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Geometric: multiply by the common ratio r each time.]]></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Fibonacci-type: add the two previous terms.]]></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Higher) Quadratic: constant second difference; a = second difference ÷ 2, then find the linear part of what is left.]]></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Find an expression for the nth term of the quadratic sequence 3, 9, 19, 33, 51, ...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D2D7DE">
                    <a:alpha val="100000"/>
                  </a:srgbClr>
                </a:solidFill>
                <a:latin typeface="Calibri"/>
              </a:rPr>
              <a:t><![CDATA[Write the first and second differences under the sequence before you do anything else. They tell you what kind of sequence it is and give you the first part of a quadratic nth term.]]></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2026-09-28T12:35:30Z</dcterms:created>
  <dcterms:modified xsi:type="dcterms:W3CDTF">2026-09-28T12:35:30Z</dcterms:modified>
  <dc:title>Non-linear sequences</dc:title>
  <dc:description>Generated from a pasted lesson-pack script.</dc:description>
  <dc:subject>Algebra</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