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6096000" cy="3429000"/>
          <a:chOff x="0" y="0"/>
          <a:chExt cx="6096000" cy="3429000"/>
        </a:xfrm>
      </p:grpSpPr>
      <p:sp>
        <p:nvSpPr>
          <p:cNvPr id="2" name="Slide Image Placeholder 1"/>
          <p:cNvSpPr>
            <a:spLocks noGrp="1" noRot="1" noChangeAspect="1"/>
          </p:cNvSpPr>
          <p:nvPr>
            <p:ph type="sldImg"/>
          </p:nvPr>
        </p:nvSpPr>
        <p:spPr>
          <a:xfrm>
            <a:off x="0" y="0"/>
            <a:ext cx="3048000" cy="1714500"/>
          </a:xfrm>
          <a:prstGeom prst="rect">
            <a:avLst/>
          </a:prstGeom>
          <a:noFill/>
          <a:ln w="12700">
            <a:solidFill>
              <a:prstClr val="black"/>
            </a:solidFill>
          </a:ln>
        </p:spPr>
      </p:sp>
      <p:sp>
        <p:nvSpPr>
          <p:cNvPr id="3" name="Notes Placeholder"/>
          <p:cNvSpPr>
            <a:spLocks noGrp="1"/>
          </p:cNvSpPr>
          <p:nvPr>
            <p:ph type="body" idx="1"/>
          </p:nvPr>
        </p:nvSpPr>
        <p:spPr>
          <a:xfrm>
            <a:off x="0" y="171450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000" spc="0" u="none" cap="none">
                <a:solidFill>
                  <a:srgbClr val="000000">
                    <a:alpha val="100000"/>
                  </a:srgbClr>
                </a:solidFill>
                <a:latin typeface="Calibri"/>
              </a:rPr>
              <a:t><![CDATA[Sorting by type first stops students trying to find a common difference in a geometric sequenc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1520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27ef127406e65fd974750570e96ccd9276.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50a13989ecd450ff0d5cd224a71d399277.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50a13989ecd450ff0d5cd224a71d399278.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2dff9686895a87c71ac936201f27c1a279.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1da7d14871f818b8f2f1c327a1b7615a280.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8418e078918ccdc86c7b1a53a9f0f22281.png"/>
  <Relationship Id="rId3" Type="http://schemas.openxmlformats.org/officeDocument/2006/relationships/image" Target="../media/41a5209cfe577314fdc20b36ed993835c23b4d03282.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18664e6e43386045c03f3af8fa37a13e283.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18664e6e43386045c03f3af8fa37a13e284.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285.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7057fcaee56539ae607cadaeaf1ad251286.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1da7d14871f818b8f2f1c327a1b7615a287.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53d3dfb99ad69d2f234acb318634fb9288.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289.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290.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09fa42c56106d57e2bb7902dad65825291.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ec065f0e8c88f137f8ac98feafc609d1292.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31b8aa1d40c9302c7a4452f3d85231d293.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294.png"/>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295.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296.pn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297.png"/>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298.png"/>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299.png"/>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300.png"/>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301.png"/>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302.png"/>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303.png"/>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304.png"/>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305.png"/>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306.png"/>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307.png"/>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308.png"/>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309.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Non-linear sequences]]></a:t>
            </a:r>
          </a:p>
        </p:txBody>
      </p:sp>
      <p:sp>
        <p:nvSpPr>
          <p:cNvPr id="7" name="" descr=""/>
          <p:cNvSpPr/>
          <p:nvPr/>
        </p:nvSpPr>
        <p:spPr>
          <a:xfrm>
            <a:off x="5086350" y="5076825"/>
            <a:ext cx="2009775" cy="28575"/>
          </a:xfrm>
          <a:prstGeom prst="rect">
            <a:avLst/>
          </a:prstGeom>
          <a:solidFill>
            <a:srgbClr val="3063A7">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DDE1E6">
                    <a:alpha val="100000"/>
                  </a:srgbClr>
                </a:solidFill>
                <a:latin typeface="Calibri"/>
              </a:rPr>
              <a:t><![CDATA[Algebra]]></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81ACE4">
                    <a:alpha val="100000"/>
                  </a:srgbClr>
                </a:solidFill>
                <a:latin typeface="Calibri"/>
              </a:rPr>
              <a:t><![CDATA[Lesson 6 of 7]]></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Last Lesson and Befor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Answer each one, then check.]]></a:t>
            </a:r>
          </a:p>
        </p:txBody>
      </p:sp>
      <p:sp>
        <p:nvSpPr>
          <p:cNvPr id="10" name="" descr=""/>
          <p:cNvSpPr/>
          <p:nvPr/>
        </p:nvSpPr>
        <p:spPr>
          <a:xfrm>
            <a:off x="552450" y="225742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62000" y="24384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762000" y="24955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3717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Last lesson: find the nth term of 5, 8, 11, ...]]></a:t>
            </a:r>
          </a:p>
        </p:txBody>
      </p:sp>
      <p:sp>
        <p:nvSpPr>
          <p:cNvPr id="14" name="" descr=""/>
          <p:cNvSpPr/>
          <p:nvPr/>
        </p:nvSpPr>
        <p:spPr>
          <a:xfrm>
            <a:off x="552450" y="307657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5" name="" descr=""/>
          <p:cNvSpPr/>
          <p:nvPr/>
        </p:nvSpPr>
        <p:spPr>
          <a:xfrm>
            <a:off x="762000" y="32575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6" name=""/>
          <p:cNvSpPr txBox="1"/>
          <p:nvPr/>
        </p:nvSpPr>
        <p:spPr>
          <a:xfrm>
            <a:off x="762000" y="3314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1908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Last lesson: work out the 10th term of 4n − 1.]]></a:t>
            </a:r>
          </a:p>
        </p:txBody>
      </p:sp>
      <p:sp>
        <p:nvSpPr>
          <p:cNvPr id="18" name="" descr=""/>
          <p:cNvSpPr/>
          <p:nvPr/>
        </p:nvSpPr>
        <p:spPr>
          <a:xfrm>
            <a:off x="552450" y="389572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762000" y="40767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0" name=""/>
          <p:cNvSpPr txBox="1"/>
          <p:nvPr/>
        </p:nvSpPr>
        <p:spPr>
          <a:xfrm>
            <a:off x="762000" y="41338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0100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rite down the first four square numbers.]]></a:t>
            </a:r>
          </a:p>
        </p:txBody>
      </p:sp>
      <p:sp>
        <p:nvSpPr>
          <p:cNvPr id="22" name="" descr=""/>
          <p:cNvSpPr/>
          <p:nvPr/>
        </p:nvSpPr>
        <p:spPr>
          <a:xfrm>
            <a:off x="552450" y="471487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3" name="" descr=""/>
          <p:cNvSpPr/>
          <p:nvPr/>
        </p:nvSpPr>
        <p:spPr>
          <a:xfrm>
            <a:off x="762000" y="48958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4" name=""/>
          <p:cNvSpPr txBox="1"/>
          <p:nvPr/>
        </p:nvSpPr>
        <p:spPr>
          <a:xfrm>
            <a:off x="762000" y="49530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48291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ork out 2 × 2 × 2 × 2.]]></a:t>
            </a:r>
          </a:p>
        </p:txBody>
      </p:sp>
      <p:sp>
        <p:nvSpPr>
          <p:cNvPr id="26" name="" descr=""/>
          <p:cNvSpPr/>
          <p:nvPr/>
        </p:nvSpPr>
        <p:spPr>
          <a:xfrm>
            <a:off x="552450" y="553402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7" name="" descr=""/>
          <p:cNvSpPr/>
          <p:nvPr/>
        </p:nvSpPr>
        <p:spPr>
          <a:xfrm>
            <a:off x="762000" y="57150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8" name=""/>
          <p:cNvSpPr txBox="1"/>
          <p:nvPr/>
        </p:nvSpPr>
        <p:spPr>
          <a:xfrm>
            <a:off x="762000" y="57721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9" name=""/>
          <p:cNvSpPr txBox="1"/>
          <p:nvPr/>
        </p:nvSpPr>
        <p:spPr>
          <a:xfrm>
            <a:off x="1390650" y="56483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From the Number chapter: simplify √2 × √2.]]></a:t>
            </a:r>
          </a:p>
        </p:txBody>
      </p:sp>
      <p:sp>
        <p:nvSpPr>
          <p:cNvPr id="3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Last Lesson and Before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7]]></a:t>
            </a:r>
          </a:p>
        </p:txBody>
      </p:sp>
      <p:sp>
        <p:nvSpPr>
          <p:cNvPr id="9" name="" descr=""/>
          <p:cNvSpPr/>
          <p:nvPr/>
        </p:nvSpPr>
        <p:spPr>
          <a:xfrm>
            <a:off x="552450" y="1914525"/>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62000" y="212407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762000" y="21812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Last lesson: find the nth term of 5, 8, 11, ...]]></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3n + 2]]></a:t>
            </a:r>
          </a:p>
        </p:txBody>
      </p:sp>
      <p:sp>
        <p:nvSpPr>
          <p:cNvPr id="13" name="" descr=""/>
          <p:cNvSpPr/>
          <p:nvPr/>
        </p:nvSpPr>
        <p:spPr>
          <a:xfrm>
            <a:off x="552450" y="2800350"/>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62000" y="30099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762000" y="30670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291465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Last lesson: work out the 10th term of 4n − 1.]]></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39]]></a:t>
            </a:r>
          </a:p>
        </p:txBody>
      </p:sp>
      <p:sp>
        <p:nvSpPr>
          <p:cNvPr id="17" name="" descr=""/>
          <p:cNvSpPr/>
          <p:nvPr/>
        </p:nvSpPr>
        <p:spPr>
          <a:xfrm>
            <a:off x="552450" y="3686175"/>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descr=""/>
          <p:cNvSpPr/>
          <p:nvPr/>
        </p:nvSpPr>
        <p:spPr>
          <a:xfrm>
            <a:off x="762000" y="389572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9" name=""/>
          <p:cNvSpPr txBox="1"/>
          <p:nvPr/>
        </p:nvSpPr>
        <p:spPr>
          <a:xfrm>
            <a:off x="762000" y="39528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380047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rite down the first four square numbers.]]></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1, 4, 9, 16]]></a:t>
            </a:r>
          </a:p>
        </p:txBody>
      </p:sp>
      <p:sp>
        <p:nvSpPr>
          <p:cNvPr id="21" name="" descr=""/>
          <p:cNvSpPr/>
          <p:nvPr/>
        </p:nvSpPr>
        <p:spPr>
          <a:xfrm>
            <a:off x="552450" y="4572000"/>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762000" y="47815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3" name=""/>
          <p:cNvSpPr txBox="1"/>
          <p:nvPr/>
        </p:nvSpPr>
        <p:spPr>
          <a:xfrm>
            <a:off x="762000" y="4838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468630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ork out 2 × 2 × 2 × 2.]]></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16 = 2⁴]]></a:t>
            </a:r>
          </a:p>
        </p:txBody>
      </p:sp>
      <p:sp>
        <p:nvSpPr>
          <p:cNvPr id="25" name="" descr=""/>
          <p:cNvSpPr/>
          <p:nvPr/>
        </p:nvSpPr>
        <p:spPr>
          <a:xfrm>
            <a:off x="552450" y="5457825"/>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6" name="" descr=""/>
          <p:cNvSpPr/>
          <p:nvPr/>
        </p:nvSpPr>
        <p:spPr>
          <a:xfrm>
            <a:off x="762000" y="566737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7" name=""/>
          <p:cNvSpPr txBox="1"/>
          <p:nvPr/>
        </p:nvSpPr>
        <p:spPr>
          <a:xfrm>
            <a:off x="762000" y="57245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8" name=""/>
          <p:cNvSpPr txBox="1"/>
          <p:nvPr/>
        </p:nvSpPr>
        <p:spPr>
          <a:xfrm>
            <a:off x="1390650" y="55721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From the Number chapter: simplify √2 × √2.]]></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2]]></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7]]></a:t>
            </a:r>
          </a:p>
        </p:txBody>
      </p:sp>
      <p:sp>
        <p:nvSpPr>
          <p:cNvPr id="9" name="" descr=""/>
          <p:cNvSpPr/>
          <p:nvPr/>
        </p:nvSpPr>
        <p:spPr>
          <a:xfrm>
            <a:off x="552450" y="2009775"/>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819150" y="2152650"/>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1" name=""/>
          <p:cNvSpPr txBox="1"/>
          <p:nvPr/>
        </p:nvSpPr>
        <p:spPr>
          <a:xfrm>
            <a:off x="819150" y="215265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1]]></a:t>
            </a:r>
          </a:p>
        </p:txBody>
      </p:sp>
      <p:sp>
        <p:nvSpPr>
          <p:cNvPr id="12" name=""/>
          <p:cNvSpPr txBox="1"/>
          <p:nvPr/>
        </p:nvSpPr>
        <p:spPr>
          <a:xfrm>
            <a:off x="1781175" y="200977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Recognise square, cube and triangular numbers and Fibonacci-type sequences.]]></a:t>
            </a:r>
          </a:p>
        </p:txBody>
      </p:sp>
      <p:sp>
        <p:nvSpPr>
          <p:cNvPr id="13" name="" descr=""/>
          <p:cNvSpPr/>
          <p:nvPr/>
        </p:nvSpPr>
        <p:spPr>
          <a:xfrm>
            <a:off x="552450" y="2876550"/>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819150" y="3019425"/>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5" name=""/>
          <p:cNvSpPr txBox="1"/>
          <p:nvPr/>
        </p:nvSpPr>
        <p:spPr>
          <a:xfrm>
            <a:off x="819150" y="3019425"/>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2]]></a:t>
            </a:r>
          </a:p>
        </p:txBody>
      </p:sp>
      <p:sp>
        <p:nvSpPr>
          <p:cNvPr id="16" name=""/>
          <p:cNvSpPr txBox="1"/>
          <p:nvPr/>
        </p:nvSpPr>
        <p:spPr>
          <a:xfrm>
            <a:off x="1781175" y="2876550"/>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Continue geometric sequences and find their common ratio.]]></a:t>
            </a:r>
          </a:p>
        </p:txBody>
      </p:sp>
      <p:sp>
        <p:nvSpPr>
          <p:cNvPr id="17" name="" descr=""/>
          <p:cNvSpPr/>
          <p:nvPr/>
        </p:nvSpPr>
        <p:spPr>
          <a:xfrm>
            <a:off x="552450" y="3743325"/>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descr=""/>
          <p:cNvSpPr/>
          <p:nvPr/>
        </p:nvSpPr>
        <p:spPr>
          <a:xfrm>
            <a:off x="819150" y="3886200"/>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9" name=""/>
          <p:cNvSpPr txBox="1"/>
          <p:nvPr/>
        </p:nvSpPr>
        <p:spPr>
          <a:xfrm>
            <a:off x="819150" y="388620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3]]></a:t>
            </a:r>
          </a:p>
        </p:txBody>
      </p:sp>
      <p:sp>
        <p:nvSpPr>
          <p:cNvPr id="20" name=""/>
          <p:cNvSpPr txBox="1"/>
          <p:nvPr/>
        </p:nvSpPr>
        <p:spPr>
          <a:xfrm>
            <a:off x="1781175" y="374332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Work out terms of a geometric sequence from its first term and ratio.]]></a:t>
            </a:r>
          </a:p>
        </p:txBody>
      </p:sp>
      <p:sp>
        <p:nvSpPr>
          <p:cNvPr id="21" name="" descr=""/>
          <p:cNvSpPr/>
          <p:nvPr/>
        </p:nvSpPr>
        <p:spPr>
          <a:xfrm>
            <a:off x="552450" y="4610100"/>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819150" y="4752975"/>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3" name=""/>
          <p:cNvSpPr txBox="1"/>
          <p:nvPr/>
        </p:nvSpPr>
        <p:spPr>
          <a:xfrm>
            <a:off x="819150" y="4752975"/>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4]]></a:t>
            </a:r>
          </a:p>
        </p:txBody>
      </p:sp>
      <p:sp>
        <p:nvSpPr>
          <p:cNvPr id="24" name=""/>
          <p:cNvSpPr txBox="1"/>
          <p:nvPr/>
        </p:nvSpPr>
        <p:spPr>
          <a:xfrm>
            <a:off x="1781175" y="4610100"/>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Find the nth term of a quadratic sequence. (Higher)]]></a:t>
            </a:r>
          </a:p>
        </p:txBody>
      </p:sp>
      <p:sp>
        <p:nvSpPr>
          <p:cNvPr id="25" name="" descr=""/>
          <p:cNvSpPr/>
          <p:nvPr/>
        </p:nvSpPr>
        <p:spPr>
          <a:xfrm>
            <a:off x="552450" y="5476875"/>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6" name="" descr=""/>
          <p:cNvSpPr/>
          <p:nvPr/>
        </p:nvSpPr>
        <p:spPr>
          <a:xfrm>
            <a:off x="819150" y="5619750"/>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7" name=""/>
          <p:cNvSpPr txBox="1"/>
          <p:nvPr/>
        </p:nvSpPr>
        <p:spPr>
          <a:xfrm>
            <a:off x="819150" y="561975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5]]></a:t>
            </a:r>
          </a:p>
        </p:txBody>
      </p:sp>
      <p:sp>
        <p:nvSpPr>
          <p:cNvPr id="28" name=""/>
          <p:cNvSpPr txBox="1"/>
          <p:nvPr/>
        </p:nvSpPr>
        <p:spPr>
          <a:xfrm>
            <a:off x="1781175" y="547687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Work with geometric sequences with a surd as the ratio. (Higher)]]></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Special Sequenc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7]]></a:t>
            </a:r>
          </a:p>
        </p:txBody>
      </p:sp>
      <p:sp>
        <p:nvSpPr>
          <p:cNvPr id="9" name="" descr=""/>
          <p:cNvSpPr/>
          <p:nvPr/>
        </p:nvSpPr>
        <p:spPr>
          <a:xfrm>
            <a:off x="552450" y="1990725"/>
            <a:ext cx="355282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23900" y="21621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723900" y="23336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Square numbers]]></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1, 4, 9, 16, 25, ... - nth term n².]]></a:t>
            </a:r>
          </a:p>
        </p:txBody>
      </p:sp>
      <p:sp>
        <p:nvSpPr>
          <p:cNvPr id="12" name="" descr=""/>
          <p:cNvSpPr/>
          <p:nvPr/>
        </p:nvSpPr>
        <p:spPr>
          <a:xfrm>
            <a:off x="4314825" y="1990725"/>
            <a:ext cx="355282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4486275" y="21621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14" name=""/>
          <p:cNvSpPr txBox="1"/>
          <p:nvPr/>
        </p:nvSpPr>
        <p:spPr>
          <a:xfrm>
            <a:off x="4486275" y="23336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Cube numbers]]></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1, 8, 27, 64, 125, ... - nth term n³.]]></a:t>
            </a:r>
          </a:p>
        </p:txBody>
      </p:sp>
      <p:sp>
        <p:nvSpPr>
          <p:cNvPr id="15" name="" descr=""/>
          <p:cNvSpPr/>
          <p:nvPr/>
        </p:nvSpPr>
        <p:spPr>
          <a:xfrm>
            <a:off x="8077200" y="1990725"/>
            <a:ext cx="355282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descr=""/>
          <p:cNvSpPr/>
          <p:nvPr/>
        </p:nvSpPr>
        <p:spPr>
          <a:xfrm>
            <a:off x="8248650" y="21621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8248650" y="23336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Triangular numbers]]></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1, 3, 6, 10, 15, ... - add 2, then 3, then 4, ...]]></a:t>
            </a:r>
          </a:p>
        </p:txBody>
      </p:sp>
      <p:sp>
        <p:nvSpPr>
          <p:cNvPr id="18" name="" descr=""/>
          <p:cNvSpPr/>
          <p:nvPr/>
        </p:nvSpPr>
        <p:spPr>
          <a:xfrm>
            <a:off x="552450" y="4200525"/>
            <a:ext cx="355282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723900" y="43719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20" name=""/>
          <p:cNvSpPr txBox="1"/>
          <p:nvPr/>
        </p:nvSpPr>
        <p:spPr>
          <a:xfrm>
            <a:off x="723900" y="45434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Fibonacci sequence]]></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1, 1, 2, 3, 5, 8, ... - each term is the sum of the two before it.]]></a:t>
            </a:r>
          </a:p>
        </p:txBody>
      </p:sp>
      <p:sp>
        <p:nvSpPr>
          <p:cNvPr id="21" name="" descr=""/>
          <p:cNvSpPr/>
          <p:nvPr/>
        </p:nvSpPr>
        <p:spPr>
          <a:xfrm>
            <a:off x="4314825" y="4200525"/>
            <a:ext cx="355282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4486275" y="43719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23" name=""/>
          <p:cNvSpPr txBox="1"/>
          <p:nvPr/>
        </p:nvSpPr>
        <p:spPr>
          <a:xfrm>
            <a:off x="4486275" y="45434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Powers of 2]]></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2, 4, 8, 16, 32, ... - nth term 2ⁿ.]]></a:t>
            </a:r>
          </a:p>
        </p:txBody>
      </p:sp>
      <p:sp>
        <p:nvSpPr>
          <p:cNvPr id="24" name="" descr=""/>
          <p:cNvSpPr/>
          <p:nvPr/>
        </p:nvSpPr>
        <p:spPr>
          <a:xfrm>
            <a:off x="8077200" y="4200525"/>
            <a:ext cx="355282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5" name="" descr=""/>
          <p:cNvSpPr/>
          <p:nvPr/>
        </p:nvSpPr>
        <p:spPr>
          <a:xfrm>
            <a:off x="8248650" y="43719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26" name=""/>
          <p:cNvSpPr txBox="1"/>
          <p:nvPr/>
        </p:nvSpPr>
        <p:spPr>
          <a:xfrm>
            <a:off x="8248650" y="45434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Geometric sequences]]></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ultiply by the same number each time: 3, 6, 12, 24, ...]]></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Triangular Numb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7]]></a:t>
            </a:r>
          </a:p>
        </p:txBody>
      </p:sp>
      <p:pic>
        <p:nvPicPr>
          <p:cNvPr id="9" name="" descr=""/>
          <p:cNvPicPr>
            <a:picLocks noChangeAspect="1"/>
          </p:cNvPicPr>
          <p:nvPr/>
        </p:nvPicPr>
        <p:blipFill>
          <a:blip r:embed="rId3"/>
          <a:stretch>
            <a:fillRect/>
          </a:stretch>
        </p:blipFill>
        <p:spPr>
          <a:xfrm>
            <a:off x="6305550" y="2438400"/>
            <a:ext cx="5334000" cy="2981325"/>
          </a:xfrm>
          <a:prstGeom prst="rect">
            <a:avLst/>
          </a:prstGeom>
          <a:noFill/>
        </p:spPr>
      </p:pic>
      <p:sp>
        <p:nvSpPr>
          <p:cNvPr id="10" name="" descr=""/>
          <p:cNvSpPr/>
          <p:nvPr/>
        </p:nvSpPr>
        <p:spPr>
          <a:xfrm>
            <a:off x="6305550" y="2438400"/>
            <a:ext cx="5334000" cy="2981325"/>
          </a:xfrm>
          <a:prstGeom prst="rect">
            <a:avLst/>
          </a:prstGeom>
          <a:noFill/>
          <a:ln w="9525">
            <a:solidFill>
              <a:srgbClr val="D2D7DE">
                <a:alpha val="100000"/>
              </a:srgbClr>
            </a:solidFill>
          </a:ln>
        </p:spPr>
        <p:txBody>
          <a:bodyPr vertOverflow="clip" rtlCol="0" anchor="ctr"/>
          <a:lstStyle/>
          <a:p>
            <a:pPr algn="ctr"/>
            <a:r>
              <a:t/>
            </a:r>
          </a:p>
        </p:txBody>
      </p:sp>
      <p:sp>
        <p:nvSpPr>
          <p:cNvPr id="11" name=""/>
          <p:cNvSpPr txBox="1"/>
          <p:nvPr/>
        </p:nvSpPr>
        <p:spPr>
          <a:xfrm>
            <a:off x="6305550" y="5495925"/>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6A7078">
                    <a:alpha val="100000"/>
                  </a:srgbClr>
                </a:solidFill>
                <a:latin typeface="Calibri"/>
              </a:rPr>
              <a:t><![CDATA[Each triangle adds a new row with one more dot than the last.]]></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1F2227">
                    <a:alpha val="100000"/>
                  </a:srgbClr>
                </a:solidFill>
                <a:latin typeface="Calibri"/>
              </a:rPr>
              <a:t><![CDATA[Triangular numbers count the dots in triangles like these. Each new triangle adds a row one dot longer than the last, so the differences go up by one each time: +2, +3, +4, ... That is what makes the sequence non-linear.]]></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Fibonacci-Type Sequenc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In a Fibonacci-type sequence, each term is the sum of the two terms before it.]]></a:t>
            </a:r>
          </a:p>
        </p:txBody>
      </p:sp>
      <p:sp>
        <p:nvSpPr>
          <p:cNvPr id="10" name="" descr=""/>
          <p:cNvSpPr/>
          <p:nvPr/>
        </p:nvSpPr>
        <p:spPr>
          <a:xfrm>
            <a:off x="552450" y="22479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Fibonacci]]></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1, 1, 2, 3, 5, 8, 13, 21, ...]]></a:t>
            </a:r>
          </a:p>
        </p:txBody>
      </p:sp>
      <p:sp>
        <p:nvSpPr>
          <p:cNvPr id="13" name="" descr=""/>
          <p:cNvSpPr/>
          <p:nvPr/>
        </p:nvSpPr>
        <p:spPr>
          <a:xfrm>
            <a:off x="552450" y="32766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Any start]]></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2, 5, 7, 12, 19, 31, ... follows the same rule from a different start.]]></a:t>
            </a:r>
          </a:p>
        </p:txBody>
      </p:sp>
      <p:sp>
        <p:nvSpPr>
          <p:cNvPr id="16" name="" descr=""/>
          <p:cNvSpPr/>
          <p:nvPr/>
        </p:nvSpPr>
        <p:spPr>
          <a:xfrm>
            <a:off x="552450" y="43053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With letters]]></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Starting a, b, the terms are a, b, a + b, a + 2b, 2a + 3b, ...]]></a:t>
            </a:r>
          </a:p>
        </p:txBody>
      </p:sp>
      <p:sp>
        <p:nvSpPr>
          <p:cNvPr id="19" name="" descr=""/>
          <p:cNvSpPr/>
          <p:nvPr/>
        </p:nvSpPr>
        <p:spPr>
          <a:xfrm>
            <a:off x="552450" y="53340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Working back]]></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If two neighbouring terms are 13 and 21, the one before is 21 − 13 = 8.]]></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Geometric Sequenc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A geometric sequence is multiplied by the same number, the common ratio r, every time.]]></a:t>
            </a:r>
          </a:p>
        </p:txBody>
      </p:sp>
      <p:sp>
        <p:nvSpPr>
          <p:cNvPr id="10" name="" descr=""/>
          <p:cNvSpPr/>
          <p:nvPr/>
        </p:nvSpPr>
        <p:spPr>
          <a:xfrm>
            <a:off x="552450" y="22479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Growing]]></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3, 6, 12, 24, ... has r = 2.]]></a:t>
            </a:r>
          </a:p>
        </p:txBody>
      </p:sp>
      <p:sp>
        <p:nvSpPr>
          <p:cNvPr id="13" name="" descr=""/>
          <p:cNvSpPr/>
          <p:nvPr/>
        </p:nvSpPr>
        <p:spPr>
          <a:xfrm>
            <a:off x="552450" y="32766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Shrinking]]></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64, 32, 16, 8, ... has r = ½.]]></a:t>
            </a:r>
          </a:p>
        </p:txBody>
      </p:sp>
      <p:sp>
        <p:nvSpPr>
          <p:cNvPr id="16" name="" descr=""/>
          <p:cNvSpPr/>
          <p:nvPr/>
        </p:nvSpPr>
        <p:spPr>
          <a:xfrm>
            <a:off x="552450" y="43053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Finding 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Divide any term by the one before it: 24 ÷ 12 = 2.]]></a:t>
            </a:r>
          </a:p>
        </p:txBody>
      </p:sp>
      <p:sp>
        <p:nvSpPr>
          <p:cNvPr id="19" name="" descr=""/>
          <p:cNvSpPr/>
          <p:nvPr/>
        </p:nvSpPr>
        <p:spPr>
          <a:xfrm>
            <a:off x="552450" y="53340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Any term]]></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he nth term is (first term) × rⁿ⁻¹: the first term is multiplied by r once for each step after it.]]></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A Geometric Sequenc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7]]></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F2227">
                    <a:alpha val="100000"/>
                  </a:srgbClr>
                </a:solidFill>
                <a:latin typeface="Calibri"/>
              </a:rPr>
              <a:t><![CDATA[A geometric sequence starts 5, 15, 45, 135, ... Find the common ratio and the 8th term.]]></a:t>
            </a:r>
          </a:p>
        </p:txBody>
      </p:sp>
      <p:sp>
        <p:nvSpPr>
          <p:cNvPr id="12" name="" descr=""/>
          <p:cNvSpPr/>
          <p:nvPr/>
        </p:nvSpPr>
        <p:spPr>
          <a:xfrm>
            <a:off x="552450" y="29527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29813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28098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Divide a term by the one before]]></a:t>
            </a:r>
          </a:p>
        </p:txBody>
      </p:sp>
      <p:sp>
        <p:nvSpPr>
          <p:cNvPr id="15" name=""/>
          <p:cNvSpPr txBox="1"/>
          <p:nvPr/>
        </p:nvSpPr>
        <p:spPr>
          <a:xfrm>
            <a:off x="4933950" y="28098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15 ÷ 5 = 3, so r = 3]]></a:t>
            </a:r>
          </a:p>
        </p:txBody>
      </p:sp>
      <p:sp>
        <p:nvSpPr>
          <p:cNvPr id="16" name="" descr=""/>
          <p:cNvSpPr/>
          <p:nvPr/>
        </p:nvSpPr>
        <p:spPr>
          <a:xfrm>
            <a:off x="552450" y="36385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36671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4956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The 8th term is 7 steps after the first]]></a:t>
            </a:r>
          </a:p>
        </p:txBody>
      </p:sp>
      <p:sp>
        <p:nvSpPr>
          <p:cNvPr id="19" name=""/>
          <p:cNvSpPr txBox="1"/>
          <p:nvPr/>
        </p:nvSpPr>
        <p:spPr>
          <a:xfrm>
            <a:off x="4933950" y="34956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5 × 3⁷]]></a:t>
            </a:r>
          </a:p>
        </p:txBody>
      </p:sp>
      <p:sp>
        <p:nvSpPr>
          <p:cNvPr id="20" name="" descr=""/>
          <p:cNvSpPr/>
          <p:nvPr/>
        </p:nvSpPr>
        <p:spPr>
          <a:xfrm>
            <a:off x="552450" y="43243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3529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1814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Work out 3⁷]]></a:t>
            </a:r>
          </a:p>
        </p:txBody>
      </p:sp>
      <p:sp>
        <p:nvSpPr>
          <p:cNvPr id="23" name=""/>
          <p:cNvSpPr txBox="1"/>
          <p:nvPr/>
        </p:nvSpPr>
        <p:spPr>
          <a:xfrm>
            <a:off x="4933950" y="41814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3⁷ = 2187]]></a:t>
            </a:r>
          </a:p>
        </p:txBody>
      </p:sp>
      <p:sp>
        <p:nvSpPr>
          <p:cNvPr id="24" name="" descr=""/>
          <p:cNvSpPr/>
          <p:nvPr/>
        </p:nvSpPr>
        <p:spPr>
          <a:xfrm>
            <a:off x="552450" y="50101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5" name=""/>
          <p:cNvSpPr txBox="1"/>
          <p:nvPr/>
        </p:nvSpPr>
        <p:spPr>
          <a:xfrm>
            <a:off x="552450" y="50387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48672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Multiply]]></a:t>
            </a:r>
          </a:p>
        </p:txBody>
      </p:sp>
      <p:sp>
        <p:nvSpPr>
          <p:cNvPr id="27" name=""/>
          <p:cNvSpPr txBox="1"/>
          <p:nvPr/>
        </p:nvSpPr>
        <p:spPr>
          <a:xfrm>
            <a:off x="4933950" y="48672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5 × 2187 = 10 935]]></a:t>
            </a:r>
          </a:p>
        </p:txBody>
      </p:sp>
      <p:sp>
        <p:nvSpPr>
          <p:cNvPr id="28"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29"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30"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r = 3; 8th term = 10 935]]></a:t>
            </a:r>
          </a:p>
        </p:txBody>
      </p:sp>
      <p:sp>
        <p:nvSpPr>
          <p:cNvPr id="3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81ACE4">
                    <a:alpha val="100000"/>
                  </a:srgbClr>
                </a:solidFill>
                <a:latin typeface="Calibri"/>
              </a:rPr>
              <a:t><![CDATA[PART TWO  ·  HIGHER]]></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Quadratic Sequences]]></a:t>
            </a:r>
          </a:p>
        </p:txBody>
      </p:sp>
      <p:sp>
        <p:nvSpPr>
          <p:cNvPr id="8" name="" descr=""/>
          <p:cNvSpPr/>
          <p:nvPr/>
        </p:nvSpPr>
        <p:spPr>
          <a:xfrm>
            <a:off x="5429250" y="4191000"/>
            <a:ext cx="1333500" cy="28575"/>
          </a:xfrm>
          <a:prstGeom prst="rect">
            <a:avLst/>
          </a:prstGeom>
          <a:solidFill>
            <a:srgbClr val="3D7FD6">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D2D7DE">
                    <a:alpha val="100000"/>
                  </a:srgbClr>
                </a:solidFill>
                <a:latin typeface="Calibri"/>
              </a:rPr>
              <a:t><![CDATA[When the differences themselves go up by the same amount.]]></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Second Differenc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2, 7, 14, 23, 34, ... The first differences change, but the second differences are all 2: the sequence is quadratic.]]></a:t>
            </a:r>
          </a:p>
        </p:txBody>
      </p:sp>
      <p:sp>
        <p:nvSpPr>
          <p:cNvPr id="10" name="" descr=""/>
          <p:cNvSpPr/>
          <p:nvPr/>
        </p:nvSpPr>
        <p:spPr>
          <a:xfrm>
            <a:off x="552450" y="2228850"/>
            <a:ext cx="11087100" cy="438150"/>
          </a:xfrm>
          <a:prstGeom prst="rect">
            <a:avLst/>
          </a:prstGeom>
          <a:solidFill>
            <a:srgbClr val="2B3038">
              <a:alpha val="100000"/>
            </a:srgbClr>
          </a:solidFill>
          <a:ln w="9525">
            <a:noFill/>
          </a:ln>
        </p:spPr>
        <p:txBody>
          <a:bodyPr vertOverflow="clip" rtlCol="0" anchor="ctr"/>
          <a:lstStyle/>
          <a:p>
            <a:pPr algn="ctr"/>
            <a:r>
              <a:t/>
            </a:r>
          </a:p>
        </p:txBody>
      </p:sp>
      <p:sp>
        <p:nvSpPr>
          <p:cNvPr id="11" name=""/>
          <p:cNvSpPr txBox="1"/>
          <p:nvPr/>
        </p:nvSpPr>
        <p:spPr>
          <a:xfrm>
            <a:off x="685800" y="22288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n]]></a:t>
            </a:r>
          </a:p>
        </p:txBody>
      </p:sp>
      <p:sp>
        <p:nvSpPr>
          <p:cNvPr id="12" name=""/>
          <p:cNvSpPr txBox="1"/>
          <p:nvPr/>
        </p:nvSpPr>
        <p:spPr>
          <a:xfrm>
            <a:off x="3457575" y="22288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Term]]></a:t>
            </a:r>
          </a:p>
        </p:txBody>
      </p:sp>
      <p:sp>
        <p:nvSpPr>
          <p:cNvPr id="13" name=""/>
          <p:cNvSpPr txBox="1"/>
          <p:nvPr/>
        </p:nvSpPr>
        <p:spPr>
          <a:xfrm>
            <a:off x="6229350" y="22288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First difference]]></a:t>
            </a:r>
          </a:p>
        </p:txBody>
      </p:sp>
      <p:sp>
        <p:nvSpPr>
          <p:cNvPr id="14" name=""/>
          <p:cNvSpPr txBox="1"/>
          <p:nvPr/>
        </p:nvSpPr>
        <p:spPr>
          <a:xfrm>
            <a:off x="9001125" y="22288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Second difference]]></a:t>
            </a:r>
          </a:p>
        </p:txBody>
      </p:sp>
      <p:sp>
        <p:nvSpPr>
          <p:cNvPr id="15" name="" descr=""/>
          <p:cNvSpPr/>
          <p:nvPr/>
        </p:nvSpPr>
        <p:spPr>
          <a:xfrm>
            <a:off x="552450" y="2667000"/>
            <a:ext cx="11087100" cy="666750"/>
          </a:xfrm>
          <a:prstGeom prst="rect">
            <a:avLst/>
          </a:prstGeom>
          <a:solidFill>
            <a:srgbClr val="F2F4F7">
              <a:alpha val="100000"/>
            </a:srgbClr>
          </a:solidFill>
          <a:ln w="9525">
            <a:noFill/>
          </a:ln>
        </p:spPr>
        <p:txBody>
          <a:bodyPr vertOverflow="clip" rtlCol="0" anchor="ctr"/>
          <a:lstStyle/>
          <a:p>
            <a:pPr algn="ctr"/>
            <a:r>
              <a:t/>
            </a:r>
          </a:p>
        </p:txBody>
      </p:sp>
      <p:sp>
        <p:nvSpPr>
          <p:cNvPr id="16" name="" descr=""/>
          <p:cNvSpPr/>
          <p:nvPr/>
        </p:nvSpPr>
        <p:spPr>
          <a:xfrm>
            <a:off x="552450" y="332422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17" name=""/>
          <p:cNvSpPr txBox="1"/>
          <p:nvPr/>
        </p:nvSpPr>
        <p:spPr>
          <a:xfrm>
            <a:off x="685800" y="26670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2B3038">
                    <a:alpha val="100000"/>
                  </a:srgbClr>
                </a:solidFill>
                <a:latin typeface="Georgia"/>
              </a:rPr>
              <a:t><![CDATA[1]]></a:t>
            </a:r>
          </a:p>
        </p:txBody>
      </p:sp>
      <p:sp>
        <p:nvSpPr>
          <p:cNvPr id="18" name=""/>
          <p:cNvSpPr txBox="1"/>
          <p:nvPr/>
        </p:nvSpPr>
        <p:spPr>
          <a:xfrm>
            <a:off x="3457575" y="26670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2]]></a:t>
            </a:r>
          </a:p>
        </p:txBody>
      </p:sp>
      <p:sp>
        <p:nvSpPr>
          <p:cNvPr id="19" name="" descr=""/>
          <p:cNvSpPr/>
          <p:nvPr/>
        </p:nvSpPr>
        <p:spPr>
          <a:xfrm>
            <a:off x="552450" y="33337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20" name="" descr=""/>
          <p:cNvSpPr/>
          <p:nvPr/>
        </p:nvSpPr>
        <p:spPr>
          <a:xfrm>
            <a:off x="552450" y="399097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21" name=""/>
          <p:cNvSpPr txBox="1"/>
          <p:nvPr/>
        </p:nvSpPr>
        <p:spPr>
          <a:xfrm>
            <a:off x="685800" y="33337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2B3038">
                    <a:alpha val="100000"/>
                  </a:srgbClr>
                </a:solidFill>
                <a:latin typeface="Georgia"/>
              </a:rPr>
              <a:t><![CDATA[2]]></a:t>
            </a:r>
          </a:p>
        </p:txBody>
      </p:sp>
      <p:sp>
        <p:nvSpPr>
          <p:cNvPr id="22" name=""/>
          <p:cNvSpPr txBox="1"/>
          <p:nvPr/>
        </p:nvSpPr>
        <p:spPr>
          <a:xfrm>
            <a:off x="3457575" y="33337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7]]></a:t>
            </a:r>
          </a:p>
        </p:txBody>
      </p:sp>
      <p:sp>
        <p:nvSpPr>
          <p:cNvPr id="23" name=""/>
          <p:cNvSpPr txBox="1"/>
          <p:nvPr/>
        </p:nvSpPr>
        <p:spPr>
          <a:xfrm>
            <a:off x="6229350" y="33337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5]]></a:t>
            </a:r>
          </a:p>
        </p:txBody>
      </p:sp>
      <p:sp>
        <p:nvSpPr>
          <p:cNvPr id="24" name="" descr=""/>
          <p:cNvSpPr/>
          <p:nvPr/>
        </p:nvSpPr>
        <p:spPr>
          <a:xfrm>
            <a:off x="552450" y="4000500"/>
            <a:ext cx="11087100" cy="666750"/>
          </a:xfrm>
          <a:prstGeom prst="rect">
            <a:avLst/>
          </a:prstGeom>
          <a:solidFill>
            <a:srgbClr val="F2F4F7">
              <a:alpha val="100000"/>
            </a:srgbClr>
          </a:solidFill>
          <a:ln w="9525">
            <a:noFill/>
          </a:ln>
        </p:spPr>
        <p:txBody>
          <a:bodyPr vertOverflow="clip" rtlCol="0" anchor="ctr"/>
          <a:lstStyle/>
          <a:p>
            <a:pPr algn="ctr"/>
            <a:r>
              <a:t/>
            </a:r>
          </a:p>
        </p:txBody>
      </p:sp>
      <p:sp>
        <p:nvSpPr>
          <p:cNvPr id="25" name="" descr=""/>
          <p:cNvSpPr/>
          <p:nvPr/>
        </p:nvSpPr>
        <p:spPr>
          <a:xfrm>
            <a:off x="552450" y="465772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26" name=""/>
          <p:cNvSpPr txBox="1"/>
          <p:nvPr/>
        </p:nvSpPr>
        <p:spPr>
          <a:xfrm>
            <a:off x="685800" y="40005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2B3038">
                    <a:alpha val="100000"/>
                  </a:srgbClr>
                </a:solidFill>
                <a:latin typeface="Georgia"/>
              </a:rPr>
              <a:t><![CDATA[3]]></a:t>
            </a:r>
          </a:p>
        </p:txBody>
      </p:sp>
      <p:sp>
        <p:nvSpPr>
          <p:cNvPr id="27" name=""/>
          <p:cNvSpPr txBox="1"/>
          <p:nvPr/>
        </p:nvSpPr>
        <p:spPr>
          <a:xfrm>
            <a:off x="3457575" y="40005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14]]></a:t>
            </a:r>
          </a:p>
        </p:txBody>
      </p:sp>
      <p:sp>
        <p:nvSpPr>
          <p:cNvPr id="28" name=""/>
          <p:cNvSpPr txBox="1"/>
          <p:nvPr/>
        </p:nvSpPr>
        <p:spPr>
          <a:xfrm>
            <a:off x="6229350" y="40005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7]]></a:t>
            </a:r>
          </a:p>
        </p:txBody>
      </p:sp>
      <p:sp>
        <p:nvSpPr>
          <p:cNvPr id="29" name=""/>
          <p:cNvSpPr txBox="1"/>
          <p:nvPr/>
        </p:nvSpPr>
        <p:spPr>
          <a:xfrm>
            <a:off x="9001125" y="40005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2]]></a:t>
            </a:r>
          </a:p>
        </p:txBody>
      </p:sp>
      <p:sp>
        <p:nvSpPr>
          <p:cNvPr id="30" name="" descr=""/>
          <p:cNvSpPr/>
          <p:nvPr/>
        </p:nvSpPr>
        <p:spPr>
          <a:xfrm>
            <a:off x="552450" y="46672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31" name="" descr=""/>
          <p:cNvSpPr/>
          <p:nvPr/>
        </p:nvSpPr>
        <p:spPr>
          <a:xfrm>
            <a:off x="552450" y="532447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32" name=""/>
          <p:cNvSpPr txBox="1"/>
          <p:nvPr/>
        </p:nvSpPr>
        <p:spPr>
          <a:xfrm>
            <a:off x="685800" y="46672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2B3038">
                    <a:alpha val="100000"/>
                  </a:srgbClr>
                </a:solidFill>
                <a:latin typeface="Georgia"/>
              </a:rPr>
              <a:t><![CDATA[4]]></a:t>
            </a:r>
          </a:p>
        </p:txBody>
      </p:sp>
      <p:sp>
        <p:nvSpPr>
          <p:cNvPr id="33" name=""/>
          <p:cNvSpPr txBox="1"/>
          <p:nvPr/>
        </p:nvSpPr>
        <p:spPr>
          <a:xfrm>
            <a:off x="3457575" y="46672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23]]></a:t>
            </a:r>
          </a:p>
        </p:txBody>
      </p:sp>
      <p:sp>
        <p:nvSpPr>
          <p:cNvPr id="34" name=""/>
          <p:cNvSpPr txBox="1"/>
          <p:nvPr/>
        </p:nvSpPr>
        <p:spPr>
          <a:xfrm>
            <a:off x="6229350" y="46672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9]]></a:t>
            </a:r>
          </a:p>
        </p:txBody>
      </p:sp>
      <p:sp>
        <p:nvSpPr>
          <p:cNvPr id="35" name=""/>
          <p:cNvSpPr txBox="1"/>
          <p:nvPr/>
        </p:nvSpPr>
        <p:spPr>
          <a:xfrm>
            <a:off x="9001125" y="46672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2]]></a:t>
            </a:r>
          </a:p>
        </p:txBody>
      </p:sp>
      <p:sp>
        <p:nvSpPr>
          <p:cNvPr id="36" name="" descr=""/>
          <p:cNvSpPr/>
          <p:nvPr/>
        </p:nvSpPr>
        <p:spPr>
          <a:xfrm>
            <a:off x="552450" y="5334000"/>
            <a:ext cx="11087100" cy="666750"/>
          </a:xfrm>
          <a:prstGeom prst="rect">
            <a:avLst/>
          </a:prstGeom>
          <a:solidFill>
            <a:srgbClr val="F2F4F7">
              <a:alpha val="100000"/>
            </a:srgbClr>
          </a:solidFill>
          <a:ln w="9525">
            <a:noFill/>
          </a:ln>
        </p:spPr>
        <p:txBody>
          <a:bodyPr vertOverflow="clip" rtlCol="0" anchor="ctr"/>
          <a:lstStyle/>
          <a:p>
            <a:pPr algn="ctr"/>
            <a:r>
              <a:t/>
            </a:r>
          </a:p>
        </p:txBody>
      </p:sp>
      <p:sp>
        <p:nvSpPr>
          <p:cNvPr id="37" name="" descr=""/>
          <p:cNvSpPr/>
          <p:nvPr/>
        </p:nvSpPr>
        <p:spPr>
          <a:xfrm>
            <a:off x="552450" y="599122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38" name=""/>
          <p:cNvSpPr txBox="1"/>
          <p:nvPr/>
        </p:nvSpPr>
        <p:spPr>
          <a:xfrm>
            <a:off x="685800" y="53340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2B3038">
                    <a:alpha val="100000"/>
                  </a:srgbClr>
                </a:solidFill>
                <a:latin typeface="Georgia"/>
              </a:rPr>
              <a:t><![CDATA[5]]></a:t>
            </a:r>
          </a:p>
        </p:txBody>
      </p:sp>
      <p:sp>
        <p:nvSpPr>
          <p:cNvPr id="39" name=""/>
          <p:cNvSpPr txBox="1"/>
          <p:nvPr/>
        </p:nvSpPr>
        <p:spPr>
          <a:xfrm>
            <a:off x="3457575" y="53340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34]]></a:t>
            </a:r>
          </a:p>
        </p:txBody>
      </p:sp>
      <p:sp>
        <p:nvSpPr>
          <p:cNvPr id="40" name=""/>
          <p:cNvSpPr txBox="1"/>
          <p:nvPr/>
        </p:nvSpPr>
        <p:spPr>
          <a:xfrm>
            <a:off x="6229350" y="53340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11]]></a:t>
            </a:r>
          </a:p>
        </p:txBody>
      </p:sp>
      <p:sp>
        <p:nvSpPr>
          <p:cNvPr id="41" name=""/>
          <p:cNvSpPr txBox="1"/>
          <p:nvPr/>
        </p:nvSpPr>
        <p:spPr>
          <a:xfrm>
            <a:off x="9001125" y="53340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2]]></a:t>
            </a:r>
          </a:p>
        </p:txBody>
      </p:sp>
      <p:sp>
        <p:nvSpPr>
          <p:cNvPr id="4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The nth Term of a Quadratic Sequenc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The nth term has the form an² + bn + c.]]></a:t>
            </a:r>
          </a:p>
        </p:txBody>
      </p:sp>
      <p:sp>
        <p:nvSpPr>
          <p:cNvPr id="10" name="" descr=""/>
          <p:cNvSpPr/>
          <p:nvPr/>
        </p:nvSpPr>
        <p:spPr>
          <a:xfrm>
            <a:off x="552450" y="2286000"/>
            <a:ext cx="2019300" cy="1809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1343025" y="2476500"/>
            <a:ext cx="438150" cy="438150"/>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552450" y="2476500"/>
            <a:ext cx="2019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1]]></a:t>
            </a:r>
          </a:p>
        </p:txBody>
      </p:sp>
      <p:sp>
        <p:nvSpPr>
          <p:cNvPr id="13" name=""/>
          <p:cNvSpPr txBox="1"/>
          <p:nvPr/>
        </p:nvSpPr>
        <p:spPr>
          <a:xfrm>
            <a:off x="685800" y="3067050"/>
            <a:ext cx="1752600" cy="8763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2B3038">
                    <a:alpha val="100000"/>
                  </a:srgbClr>
                </a:solidFill>
                <a:latin typeface="Georgia"/>
              </a:rPr>
              <a:t><![CDATA[Second difference]]></a:t>
            </a:r>
          </a:p>
          <a:p>
            <a:pPr algn="ctr" rtl="0" fontAlgn="base" marL="0" marR="0" indent="0" lvl="0">
              <a:lnSpc>
                <a:spcPct val="112000"/>
              </a:lnSpc>
              <a:spcBef>
                <a:spcPts val="0"/>
              </a:spcBef>
              <a:spcAft>
                <a:spcPts val="0"/>
              </a:spcAft>
            </a:pPr>
            <a:r>
              <a:rPr lang="en-US" strike="noStrike" sz="1100" spc="0" u="none" cap="none">
                <a:solidFill>
                  <a:srgbClr val="1F2227">
                    <a:alpha val="100000"/>
                  </a:srgbClr>
                </a:solidFill>
                <a:latin typeface="Calibri"/>
              </a:rPr>
              <a:t><![CDATA[Find it: it is always 2a.]]></a:t>
            </a:r>
          </a:p>
        </p:txBody>
      </p:sp>
      <p:sp>
        <p:nvSpPr>
          <p:cNvPr id="14" name="" descr=""/>
          <p:cNvSpPr/>
          <p:nvPr/>
        </p:nvSpPr>
        <p:spPr>
          <a:xfrm>
            <a:off x="2600325" y="2609850"/>
            <a:ext cx="190500" cy="171450"/>
          </a:xfrm>
          <a:prstGeom prst="rightArrow">
            <a:avLst/>
          </a:prstGeom>
          <a:solidFill>
            <a:srgbClr val="3D7FD6">
              <a:alpha val="100000"/>
            </a:srgbClr>
          </a:solidFill>
          <a:ln w="9525">
            <a:noFill/>
          </a:ln>
        </p:spPr>
        <p:txBody>
          <a:bodyPr vertOverflow="clip" rtlCol="0" anchor="ctr"/>
          <a:lstStyle/>
          <a:p>
            <a:pPr algn="ctr"/>
            <a:r>
              <a:t/>
            </a:r>
          </a:p>
        </p:txBody>
      </p:sp>
      <p:sp>
        <p:nvSpPr>
          <p:cNvPr id="15" name="" descr=""/>
          <p:cNvSpPr/>
          <p:nvPr/>
        </p:nvSpPr>
        <p:spPr>
          <a:xfrm>
            <a:off x="2819400" y="2286000"/>
            <a:ext cx="2019300" cy="1809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descr=""/>
          <p:cNvSpPr/>
          <p:nvPr/>
        </p:nvSpPr>
        <p:spPr>
          <a:xfrm>
            <a:off x="3609975" y="2476500"/>
            <a:ext cx="438150" cy="43815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2819400" y="2476500"/>
            <a:ext cx="2019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2]]></a:t>
            </a:r>
          </a:p>
        </p:txBody>
      </p:sp>
      <p:sp>
        <p:nvSpPr>
          <p:cNvPr id="18" name=""/>
          <p:cNvSpPr txBox="1"/>
          <p:nvPr/>
        </p:nvSpPr>
        <p:spPr>
          <a:xfrm>
            <a:off x="2952750" y="3067050"/>
            <a:ext cx="1752600" cy="8763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2B3038">
                    <a:alpha val="100000"/>
                  </a:srgbClr>
                </a:solidFill>
                <a:latin typeface="Georgia"/>
              </a:rPr>
              <a:t><![CDATA[The squared part]]></a:t>
            </a:r>
          </a:p>
          <a:p>
            <a:pPr algn="ctr" rtl="0" fontAlgn="base" marL="0" marR="0" indent="0" lvl="0">
              <a:lnSpc>
                <a:spcPct val="112000"/>
              </a:lnSpc>
              <a:spcBef>
                <a:spcPts val="0"/>
              </a:spcBef>
              <a:spcAft>
                <a:spcPts val="0"/>
              </a:spcAft>
            </a:pPr>
            <a:r>
              <a:rPr lang="en-US" strike="noStrike" sz="1100" spc="0" u="none" cap="none">
                <a:solidFill>
                  <a:srgbClr val="1F2227">
                    <a:alpha val="100000"/>
                  </a:srgbClr>
                </a:solidFill>
                <a:latin typeface="Calibri"/>
              </a:rPr>
              <a:t><![CDATA[Halve the second difference to get a, and write an².]]></a:t>
            </a:r>
          </a:p>
        </p:txBody>
      </p:sp>
      <p:sp>
        <p:nvSpPr>
          <p:cNvPr id="19" name="" descr=""/>
          <p:cNvSpPr/>
          <p:nvPr/>
        </p:nvSpPr>
        <p:spPr>
          <a:xfrm>
            <a:off x="4867275" y="2609850"/>
            <a:ext cx="190500" cy="171450"/>
          </a:xfrm>
          <a:prstGeom prst="rightArrow">
            <a:avLst/>
          </a:prstGeom>
          <a:solidFill>
            <a:srgbClr val="3D7FD6">
              <a:alpha val="100000"/>
            </a:srgbClr>
          </a:solidFill>
          <a:ln w="9525">
            <a:noFill/>
          </a:ln>
        </p:spPr>
        <p:txBody>
          <a:bodyPr vertOverflow="clip" rtlCol="0" anchor="ctr"/>
          <a:lstStyle/>
          <a:p>
            <a:pPr algn="ctr"/>
            <a:r>
              <a:t/>
            </a:r>
          </a:p>
        </p:txBody>
      </p:sp>
      <p:sp>
        <p:nvSpPr>
          <p:cNvPr id="20" name="" descr=""/>
          <p:cNvSpPr/>
          <p:nvPr/>
        </p:nvSpPr>
        <p:spPr>
          <a:xfrm>
            <a:off x="5086350" y="2286000"/>
            <a:ext cx="2019300" cy="1809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1" name="" descr=""/>
          <p:cNvSpPr/>
          <p:nvPr/>
        </p:nvSpPr>
        <p:spPr>
          <a:xfrm>
            <a:off x="5876925" y="2476500"/>
            <a:ext cx="438150" cy="438150"/>
          </a:xfrm>
          <a:prstGeom prst="ellipse">
            <a:avLst/>
          </a:prstGeom>
          <a:solidFill>
            <a:srgbClr val="3D7FD6">
              <a:alpha val="100000"/>
            </a:srgbClr>
          </a:solidFill>
          <a:ln w="9525">
            <a:noFill/>
          </a:ln>
        </p:spPr>
        <p:txBody>
          <a:bodyPr vertOverflow="clip" rtlCol="0" anchor="ctr"/>
          <a:lstStyle/>
          <a:p>
            <a:pPr algn="ctr"/>
            <a:r>
              <a:t/>
            </a:r>
          </a:p>
        </p:txBody>
      </p:sp>
      <p:sp>
        <p:nvSpPr>
          <p:cNvPr id="22" name=""/>
          <p:cNvSpPr txBox="1"/>
          <p:nvPr/>
        </p:nvSpPr>
        <p:spPr>
          <a:xfrm>
            <a:off x="5086350" y="2476500"/>
            <a:ext cx="2019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3]]></a:t>
            </a:r>
          </a:p>
        </p:txBody>
      </p:sp>
      <p:sp>
        <p:nvSpPr>
          <p:cNvPr id="23" name=""/>
          <p:cNvSpPr txBox="1"/>
          <p:nvPr/>
        </p:nvSpPr>
        <p:spPr>
          <a:xfrm>
            <a:off x="5219700" y="3067050"/>
            <a:ext cx="1752600" cy="8763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2B3038">
                    <a:alpha val="100000"/>
                  </a:srgbClr>
                </a:solidFill>
                <a:latin typeface="Georgia"/>
              </a:rPr>
              <a:t><![CDATA[Subtract]]></a:t>
            </a:r>
          </a:p>
          <a:p>
            <a:pPr algn="ctr" rtl="0" fontAlgn="base" marL="0" marR="0" indent="0" lvl="0">
              <a:lnSpc>
                <a:spcPct val="112000"/>
              </a:lnSpc>
              <a:spcBef>
                <a:spcPts val="0"/>
              </a:spcBef>
              <a:spcAft>
                <a:spcPts val="0"/>
              </a:spcAft>
            </a:pPr>
            <a:r>
              <a:rPr lang="en-US" strike="noStrike" sz="1100" spc="0" u="none" cap="none">
                <a:solidFill>
                  <a:srgbClr val="1F2227">
                    <a:alpha val="100000"/>
                  </a:srgbClr>
                </a:solidFill>
                <a:latin typeface="Calibri"/>
              </a:rPr>
              <a:t><![CDATA[Take an² away from each term.]]></a:t>
            </a:r>
          </a:p>
        </p:txBody>
      </p:sp>
      <p:sp>
        <p:nvSpPr>
          <p:cNvPr id="24" name="" descr=""/>
          <p:cNvSpPr/>
          <p:nvPr/>
        </p:nvSpPr>
        <p:spPr>
          <a:xfrm>
            <a:off x="7134225" y="2609850"/>
            <a:ext cx="190500" cy="171450"/>
          </a:xfrm>
          <a:prstGeom prst="rightArrow">
            <a:avLst/>
          </a:prstGeom>
          <a:solidFill>
            <a:srgbClr val="3D7FD6">
              <a:alpha val="100000"/>
            </a:srgbClr>
          </a:solidFill>
          <a:ln w="9525">
            <a:noFill/>
          </a:ln>
        </p:spPr>
        <p:txBody>
          <a:bodyPr vertOverflow="clip" rtlCol="0" anchor="ctr"/>
          <a:lstStyle/>
          <a:p>
            <a:pPr algn="ctr"/>
            <a:r>
              <a:t/>
            </a:r>
          </a:p>
        </p:txBody>
      </p:sp>
      <p:sp>
        <p:nvSpPr>
          <p:cNvPr id="25" name="" descr=""/>
          <p:cNvSpPr/>
          <p:nvPr/>
        </p:nvSpPr>
        <p:spPr>
          <a:xfrm>
            <a:off x="7353300" y="2286000"/>
            <a:ext cx="2019300" cy="1809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6" name="" descr=""/>
          <p:cNvSpPr/>
          <p:nvPr/>
        </p:nvSpPr>
        <p:spPr>
          <a:xfrm>
            <a:off x="8143875" y="2476500"/>
            <a:ext cx="438150" cy="438150"/>
          </a:xfrm>
          <a:prstGeom prst="ellipse">
            <a:avLst/>
          </a:prstGeom>
          <a:solidFill>
            <a:srgbClr val="3D7FD6">
              <a:alpha val="100000"/>
            </a:srgbClr>
          </a:solidFill>
          <a:ln w="9525">
            <a:noFill/>
          </a:ln>
        </p:spPr>
        <p:txBody>
          <a:bodyPr vertOverflow="clip" rtlCol="0" anchor="ctr"/>
          <a:lstStyle/>
          <a:p>
            <a:pPr algn="ctr"/>
            <a:r>
              <a:t/>
            </a:r>
          </a:p>
        </p:txBody>
      </p:sp>
      <p:sp>
        <p:nvSpPr>
          <p:cNvPr id="27" name=""/>
          <p:cNvSpPr txBox="1"/>
          <p:nvPr/>
        </p:nvSpPr>
        <p:spPr>
          <a:xfrm>
            <a:off x="7353300" y="2476500"/>
            <a:ext cx="2019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4]]></a:t>
            </a:r>
          </a:p>
        </p:txBody>
      </p:sp>
      <p:sp>
        <p:nvSpPr>
          <p:cNvPr id="28" name=""/>
          <p:cNvSpPr txBox="1"/>
          <p:nvPr/>
        </p:nvSpPr>
        <p:spPr>
          <a:xfrm>
            <a:off x="7486650" y="3067050"/>
            <a:ext cx="1752600" cy="8763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2B3038">
                    <a:alpha val="100000"/>
                  </a:srgbClr>
                </a:solidFill>
                <a:latin typeface="Georgia"/>
              </a:rPr>
              <a:t><![CDATA[The linear part]]></a:t>
            </a:r>
          </a:p>
          <a:p>
            <a:pPr algn="ctr" rtl="0" fontAlgn="base" marL="0" marR="0" indent="0" lvl="0">
              <a:lnSpc>
                <a:spcPct val="112000"/>
              </a:lnSpc>
              <a:spcBef>
                <a:spcPts val="0"/>
              </a:spcBef>
              <a:spcAft>
                <a:spcPts val="0"/>
              </a:spcAft>
            </a:pPr>
            <a:r>
              <a:rPr lang="en-US" strike="noStrike" sz="1100" spc="0" u="none" cap="none">
                <a:solidFill>
                  <a:srgbClr val="1F2227">
                    <a:alpha val="100000"/>
                  </a:srgbClr>
                </a:solidFill>
                <a:latin typeface="Calibri"/>
              </a:rPr>
              <a:t><![CDATA[Find the nth term of what is left (bn + c).]]></a:t>
            </a:r>
          </a:p>
        </p:txBody>
      </p:sp>
      <p:sp>
        <p:nvSpPr>
          <p:cNvPr id="29" name="" descr=""/>
          <p:cNvSpPr/>
          <p:nvPr/>
        </p:nvSpPr>
        <p:spPr>
          <a:xfrm>
            <a:off x="9401175" y="2609850"/>
            <a:ext cx="190500" cy="171450"/>
          </a:xfrm>
          <a:prstGeom prst="rightArrow">
            <a:avLst/>
          </a:prstGeom>
          <a:solidFill>
            <a:srgbClr val="3D7FD6">
              <a:alpha val="100000"/>
            </a:srgbClr>
          </a:solidFill>
          <a:ln w="9525">
            <a:noFill/>
          </a:ln>
        </p:spPr>
        <p:txBody>
          <a:bodyPr vertOverflow="clip" rtlCol="0" anchor="ctr"/>
          <a:lstStyle/>
          <a:p>
            <a:pPr algn="ctr"/>
            <a:r>
              <a:t/>
            </a:r>
          </a:p>
        </p:txBody>
      </p:sp>
      <p:sp>
        <p:nvSpPr>
          <p:cNvPr id="30" name="" descr=""/>
          <p:cNvSpPr/>
          <p:nvPr/>
        </p:nvSpPr>
        <p:spPr>
          <a:xfrm>
            <a:off x="9620250" y="2286000"/>
            <a:ext cx="2019300" cy="1809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31" name="" descr=""/>
          <p:cNvSpPr/>
          <p:nvPr/>
        </p:nvSpPr>
        <p:spPr>
          <a:xfrm>
            <a:off x="10410825" y="2476500"/>
            <a:ext cx="438150" cy="438150"/>
          </a:xfrm>
          <a:prstGeom prst="ellipse">
            <a:avLst/>
          </a:prstGeom>
          <a:solidFill>
            <a:srgbClr val="3D7FD6">
              <a:alpha val="100000"/>
            </a:srgbClr>
          </a:solidFill>
          <a:ln w="9525">
            <a:noFill/>
          </a:ln>
        </p:spPr>
        <p:txBody>
          <a:bodyPr vertOverflow="clip" rtlCol="0" anchor="ctr"/>
          <a:lstStyle/>
          <a:p>
            <a:pPr algn="ctr"/>
            <a:r>
              <a:t/>
            </a:r>
          </a:p>
        </p:txBody>
      </p:sp>
      <p:sp>
        <p:nvSpPr>
          <p:cNvPr id="32" name=""/>
          <p:cNvSpPr txBox="1"/>
          <p:nvPr/>
        </p:nvSpPr>
        <p:spPr>
          <a:xfrm>
            <a:off x="9620250" y="2476500"/>
            <a:ext cx="2019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5]]></a:t>
            </a:r>
          </a:p>
        </p:txBody>
      </p:sp>
      <p:sp>
        <p:nvSpPr>
          <p:cNvPr id="33" name=""/>
          <p:cNvSpPr txBox="1"/>
          <p:nvPr/>
        </p:nvSpPr>
        <p:spPr>
          <a:xfrm>
            <a:off x="9753600" y="3067050"/>
            <a:ext cx="1752600" cy="8763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2B3038">
                    <a:alpha val="100000"/>
                  </a:srgbClr>
                </a:solidFill>
                <a:latin typeface="Georgia"/>
              </a:rPr>
              <a:t><![CDATA[Combine and check]]></a:t>
            </a:r>
          </a:p>
          <a:p>
            <a:pPr algn="ctr" rtl="0" fontAlgn="base" marL="0" marR="0" indent="0" lvl="0">
              <a:lnSpc>
                <a:spcPct val="112000"/>
              </a:lnSpc>
              <a:spcBef>
                <a:spcPts val="0"/>
              </a:spcBef>
              <a:spcAft>
                <a:spcPts val="0"/>
              </a:spcAft>
            </a:pPr>
            <a:r>
              <a:rPr lang="en-US" strike="noStrike" sz="1100" spc="0" u="none" cap="none">
                <a:solidFill>
                  <a:srgbClr val="1F2227">
                    <a:alpha val="100000"/>
                  </a:srgbClr>
                </a:solidFill>
                <a:latin typeface="Calibri"/>
              </a:rPr>
              <a:t><![CDATA[an² + bn + c. Check with n = 1 and n = 2.]]></a:t>
            </a:r>
          </a:p>
        </p:txBody>
      </p:sp>
      <p:sp>
        <p:nvSpPr>
          <p:cNvPr id="3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The nth Term of a Quadratic Sequenc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7]]></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F2227">
                    <a:alpha val="100000"/>
                  </a:srgbClr>
                </a:solidFill>
                <a:latin typeface="Calibri"/>
              </a:rPr>
              <a:t><![CDATA[Find the nth term of 2, 7, 14, 23, 34, ...]]></a:t>
            </a:r>
          </a:p>
        </p:txBody>
      </p:sp>
      <p:sp>
        <p:nvSpPr>
          <p:cNvPr id="12" name="" descr=""/>
          <p:cNvSpPr/>
          <p:nvPr/>
        </p:nvSpPr>
        <p:spPr>
          <a:xfrm>
            <a:off x="552450" y="28956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29241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28003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Second difference 2, so a = 1]]></a:t>
            </a:r>
          </a:p>
        </p:txBody>
      </p:sp>
      <p:sp>
        <p:nvSpPr>
          <p:cNvPr id="15" name=""/>
          <p:cNvSpPr txBox="1"/>
          <p:nvPr/>
        </p:nvSpPr>
        <p:spPr>
          <a:xfrm>
            <a:off x="4933950" y="28003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n²]]></a:t>
            </a:r>
          </a:p>
        </p:txBody>
      </p:sp>
      <p:sp>
        <p:nvSpPr>
          <p:cNvPr id="16" name="" descr=""/>
          <p:cNvSpPr/>
          <p:nvPr/>
        </p:nvSpPr>
        <p:spPr>
          <a:xfrm>
            <a:off x="552450" y="34671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34956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3718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n² gives]]></a:t>
            </a:r>
          </a:p>
        </p:txBody>
      </p:sp>
      <p:sp>
        <p:nvSpPr>
          <p:cNvPr id="19" name=""/>
          <p:cNvSpPr txBox="1"/>
          <p:nvPr/>
        </p:nvSpPr>
        <p:spPr>
          <a:xfrm>
            <a:off x="4933950" y="33718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1, 4, 9, 16, 25]]></a:t>
            </a:r>
          </a:p>
        </p:txBody>
      </p:sp>
      <p:sp>
        <p:nvSpPr>
          <p:cNvPr id="20" name="" descr=""/>
          <p:cNvSpPr/>
          <p:nvPr/>
        </p:nvSpPr>
        <p:spPr>
          <a:xfrm>
            <a:off x="552450" y="40386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0671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39433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Sequence minus n²]]></a:t>
            </a:r>
          </a:p>
        </p:txBody>
      </p:sp>
      <p:sp>
        <p:nvSpPr>
          <p:cNvPr id="23" name=""/>
          <p:cNvSpPr txBox="1"/>
          <p:nvPr/>
        </p:nvSpPr>
        <p:spPr>
          <a:xfrm>
            <a:off x="4933950" y="39433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1, 3, 5, 7, 9]]></a:t>
            </a:r>
          </a:p>
        </p:txBody>
      </p:sp>
      <p:sp>
        <p:nvSpPr>
          <p:cNvPr id="24" name="" descr=""/>
          <p:cNvSpPr/>
          <p:nvPr/>
        </p:nvSpPr>
        <p:spPr>
          <a:xfrm>
            <a:off x="552450" y="46101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5" name=""/>
          <p:cNvSpPr txBox="1"/>
          <p:nvPr/>
        </p:nvSpPr>
        <p:spPr>
          <a:xfrm>
            <a:off x="552450" y="46386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45148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The nth term of 1, 3, 5, 7, 9]]></a:t>
            </a:r>
          </a:p>
        </p:txBody>
      </p:sp>
      <p:sp>
        <p:nvSpPr>
          <p:cNvPr id="27" name=""/>
          <p:cNvSpPr txBox="1"/>
          <p:nvPr/>
        </p:nvSpPr>
        <p:spPr>
          <a:xfrm>
            <a:off x="4933950" y="45148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2n − 1]]></a:t>
            </a:r>
          </a:p>
        </p:txBody>
      </p:sp>
      <p:sp>
        <p:nvSpPr>
          <p:cNvPr id="28" name="" descr=""/>
          <p:cNvSpPr/>
          <p:nvPr/>
        </p:nvSpPr>
        <p:spPr>
          <a:xfrm>
            <a:off x="552450" y="51816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9" name=""/>
          <p:cNvSpPr txBox="1"/>
          <p:nvPr/>
        </p:nvSpPr>
        <p:spPr>
          <a:xfrm>
            <a:off x="552450" y="52101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5]]></a:t>
            </a:r>
          </a:p>
        </p:txBody>
      </p:sp>
      <p:sp>
        <p:nvSpPr>
          <p:cNvPr id="30" name=""/>
          <p:cNvSpPr txBox="1"/>
          <p:nvPr/>
        </p:nvSpPr>
        <p:spPr>
          <a:xfrm>
            <a:off x="1066800" y="50863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Combine]]></a:t>
            </a:r>
          </a:p>
        </p:txBody>
      </p:sp>
      <p:sp>
        <p:nvSpPr>
          <p:cNvPr id="31" name=""/>
          <p:cNvSpPr txBox="1"/>
          <p:nvPr/>
        </p:nvSpPr>
        <p:spPr>
          <a:xfrm>
            <a:off x="4933950" y="50863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n² + 2n − 1]]></a:t>
            </a:r>
          </a:p>
        </p:txBody>
      </p:sp>
      <p:sp>
        <p:nvSpPr>
          <p:cNvPr id="32"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33"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34"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n² + 2n − 1 (check n = 3: 9 + 6 − 1 = 14)]]></a:t>
            </a:r>
          </a:p>
        </p:txBody>
      </p:sp>
      <p:sp>
        <p:nvSpPr>
          <p:cNvPr id="3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A Harder Quadratic Sequenc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7]]></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F2227">
                    <a:alpha val="100000"/>
                  </a:srgbClr>
                </a:solidFill>
                <a:latin typeface="Calibri"/>
              </a:rPr>
              <a:t><![CDATA[Find the nth term of 4, 13, 26, 43, 64, ...]]></a:t>
            </a:r>
          </a:p>
        </p:txBody>
      </p:sp>
      <p:sp>
        <p:nvSpPr>
          <p:cNvPr id="12" name="" descr=""/>
          <p:cNvSpPr/>
          <p:nvPr/>
        </p:nvSpPr>
        <p:spPr>
          <a:xfrm>
            <a:off x="552450" y="28956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29241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28003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First differences]]></a:t>
            </a:r>
          </a:p>
        </p:txBody>
      </p:sp>
      <p:sp>
        <p:nvSpPr>
          <p:cNvPr id="15" name=""/>
          <p:cNvSpPr txBox="1"/>
          <p:nvPr/>
        </p:nvSpPr>
        <p:spPr>
          <a:xfrm>
            <a:off x="4933950" y="28003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9, 13, 17, 21]]></a:t>
            </a:r>
          </a:p>
        </p:txBody>
      </p:sp>
      <p:sp>
        <p:nvSpPr>
          <p:cNvPr id="16" name="" descr=""/>
          <p:cNvSpPr/>
          <p:nvPr/>
        </p:nvSpPr>
        <p:spPr>
          <a:xfrm>
            <a:off x="552450" y="34671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34956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3718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Second difference 4, so a = 2]]></a:t>
            </a:r>
          </a:p>
        </p:txBody>
      </p:sp>
      <p:sp>
        <p:nvSpPr>
          <p:cNvPr id="19" name=""/>
          <p:cNvSpPr txBox="1"/>
          <p:nvPr/>
        </p:nvSpPr>
        <p:spPr>
          <a:xfrm>
            <a:off x="4933950" y="33718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2n²]]></a:t>
            </a:r>
          </a:p>
        </p:txBody>
      </p:sp>
      <p:sp>
        <p:nvSpPr>
          <p:cNvPr id="20" name="" descr=""/>
          <p:cNvSpPr/>
          <p:nvPr/>
        </p:nvSpPr>
        <p:spPr>
          <a:xfrm>
            <a:off x="552450" y="40386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0671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39433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2n² gives]]></a:t>
            </a:r>
          </a:p>
        </p:txBody>
      </p:sp>
      <p:sp>
        <p:nvSpPr>
          <p:cNvPr id="23" name=""/>
          <p:cNvSpPr txBox="1"/>
          <p:nvPr/>
        </p:nvSpPr>
        <p:spPr>
          <a:xfrm>
            <a:off x="4933950" y="39433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2, 8, 18, 32, 50]]></a:t>
            </a:r>
          </a:p>
        </p:txBody>
      </p:sp>
      <p:sp>
        <p:nvSpPr>
          <p:cNvPr id="24" name="" descr=""/>
          <p:cNvSpPr/>
          <p:nvPr/>
        </p:nvSpPr>
        <p:spPr>
          <a:xfrm>
            <a:off x="552450" y="46101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5" name=""/>
          <p:cNvSpPr txBox="1"/>
          <p:nvPr/>
        </p:nvSpPr>
        <p:spPr>
          <a:xfrm>
            <a:off x="552450" y="46386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45148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Sequence minus 2n²]]></a:t>
            </a:r>
          </a:p>
        </p:txBody>
      </p:sp>
      <p:sp>
        <p:nvSpPr>
          <p:cNvPr id="27" name=""/>
          <p:cNvSpPr txBox="1"/>
          <p:nvPr/>
        </p:nvSpPr>
        <p:spPr>
          <a:xfrm>
            <a:off x="4933950" y="45148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2, 5, 8, 11, 14, with nth term 3n − 1]]></a:t>
            </a:r>
          </a:p>
        </p:txBody>
      </p:sp>
      <p:sp>
        <p:nvSpPr>
          <p:cNvPr id="28" name="" descr=""/>
          <p:cNvSpPr/>
          <p:nvPr/>
        </p:nvSpPr>
        <p:spPr>
          <a:xfrm>
            <a:off x="552450" y="51816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9" name=""/>
          <p:cNvSpPr txBox="1"/>
          <p:nvPr/>
        </p:nvSpPr>
        <p:spPr>
          <a:xfrm>
            <a:off x="552450" y="52101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5]]></a:t>
            </a:r>
          </a:p>
        </p:txBody>
      </p:sp>
      <p:sp>
        <p:nvSpPr>
          <p:cNvPr id="30" name=""/>
          <p:cNvSpPr txBox="1"/>
          <p:nvPr/>
        </p:nvSpPr>
        <p:spPr>
          <a:xfrm>
            <a:off x="1066800" y="50863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Combine]]></a:t>
            </a:r>
          </a:p>
        </p:txBody>
      </p:sp>
      <p:sp>
        <p:nvSpPr>
          <p:cNvPr id="31" name=""/>
          <p:cNvSpPr txBox="1"/>
          <p:nvPr/>
        </p:nvSpPr>
        <p:spPr>
          <a:xfrm>
            <a:off x="4933950" y="50863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2n² + 3n − 1]]></a:t>
            </a:r>
          </a:p>
        </p:txBody>
      </p:sp>
      <p:sp>
        <p:nvSpPr>
          <p:cNvPr id="32"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33"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34"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2n² + 3n − 1 (check n = 2: 8 + 6 − 1 = 13)]]></a:t>
            </a:r>
          </a:p>
        </p:txBody>
      </p:sp>
      <p:sp>
        <p:nvSpPr>
          <p:cNvPr id="3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Geometric Sequences with Surd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The common ratio can be a surd.]]></a:t>
            </a:r>
          </a:p>
        </p:txBody>
      </p:sp>
      <p:sp>
        <p:nvSpPr>
          <p:cNvPr id="10" name="" descr=""/>
          <p:cNvSpPr/>
          <p:nvPr/>
        </p:nvSpPr>
        <p:spPr>
          <a:xfrm>
            <a:off x="552450" y="22669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Example]]></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2, 2, 2√2, 4, 4√2, ... has r = √2, because √2 × √2 = 2.]]></a:t>
            </a:r>
          </a:p>
        </p:txBody>
      </p:sp>
      <p:sp>
        <p:nvSpPr>
          <p:cNvPr id="13" name="" descr=""/>
          <p:cNvSpPr/>
          <p:nvPr/>
        </p:nvSpPr>
        <p:spPr>
          <a:xfrm>
            <a:off x="552450" y="36576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Every other term]]></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wo steps multiply by (√2)² = 2, so every second term doubles.]]></a:t>
            </a:r>
          </a:p>
        </p:txBody>
      </p:sp>
      <p:sp>
        <p:nvSpPr>
          <p:cNvPr id="16" name="" descr=""/>
          <p:cNvSpPr/>
          <p:nvPr/>
        </p:nvSpPr>
        <p:spPr>
          <a:xfrm>
            <a:off x="552450" y="50482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Finding a term]]></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he 7th term of √3, 3, 3√3, ... is √3 × (√3)⁶ = √3 × 27 = 27√3.]]></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7]]></a:t>
            </a:r>
          </a:p>
        </p:txBody>
      </p:sp>
      <p:sp>
        <p:nvSpPr>
          <p:cNvPr id="7" name=""/>
          <p:cNvSpPr txBox="1"/>
          <p:nvPr/>
        </p:nvSpPr>
        <p:spPr>
          <a:xfrm>
            <a:off x="552450" y="8667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50" u="none" cap="none">
                <a:solidFill>
                  <a:srgbClr val="3D7FD6">
                    <a:alpha val="100000"/>
                  </a:srgbClr>
                </a:solidFill>
                <a:latin typeface="Calibri"/>
              </a:rPr>
              <a:t><![CDATA[CASE STUDY]]></a:t>
            </a:r>
          </a:p>
        </p:txBody>
      </p:sp>
      <p:pic>
        <p:nvPicPr>
          <p:cNvPr id="8" name="" descr=""/>
          <p:cNvPicPr>
            <a:picLocks noChangeAspect="1"/>
          </p:cNvPicPr>
          <p:nvPr/>
        </p:nvPicPr>
        <p:blipFill>
          <a:blip r:embed="rId2"/>
          <a:stretch>
            <a:fillRect/>
          </a:stretch>
        </p:blipFill>
        <p:spPr>
          <a:xfrm>
            <a:off x="552450" y="1143000"/>
            <a:ext cx="571500" cy="571500"/>
          </a:xfrm>
          <a:prstGeom prst="rect">
            <a:avLst/>
          </a:prstGeom>
          <a:noFill/>
        </p:spPr>
      </p:pic>
      <p:sp>
        <p:nvSpPr>
          <p:cNvPr id="9" name=""/>
          <p:cNvSpPr txBox="1"/>
          <p:nvPr/>
        </p:nvSpPr>
        <p:spPr>
          <a:xfrm>
            <a:off x="1295400" y="10953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Fibonacci and His Rabbits]]></a:t>
            </a:r>
          </a:p>
        </p:txBody>
      </p:sp>
      <p:sp>
        <p:nvSpPr>
          <p:cNvPr id="10" name="" descr=""/>
          <p:cNvSpPr/>
          <p:nvPr/>
        </p:nvSpPr>
        <p:spPr>
          <a:xfrm>
            <a:off x="552450" y="1962150"/>
            <a:ext cx="11087100" cy="2333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p:cNvSpPr txBox="1"/>
          <p:nvPr/>
        </p:nvSpPr>
        <p:spPr>
          <a:xfrm>
            <a:off x="866775" y="2057400"/>
            <a:ext cx="10458450" cy="2143125"/>
          </a:xfrm>
          <a:prstGeom prst="rect">
            <a:avLst/>
          </a:prstGeom>
          <a:noFill/>
        </p:spPr>
        <p:txBody>
          <a:bodyPr anchor="ctr" anchorCtr="0" rtlCol="0" vert="horz" bIns="0" lIns="0" rIns="0" tIns="0">
            <a:normAutofit/>
          </a:bodyPr>
          <a:lstStyle/>
          <a:p>
            <a:pPr algn="l" rtl="0" fontAlgn="ctr" marL="0" marR="0" indent="0" lvl="0">
              <a:lnSpc>
                <a:spcPct val="118000"/>
              </a:lnSpc>
              <a:spcBef>
                <a:spcPts val="0"/>
              </a:spcBef>
              <a:spcAft>
                <a:spcPts val="0"/>
              </a:spcAft>
            </a:pPr>
            <a:r>
              <a:rPr lang="en-US" strike="noStrike" sz="1300" spc="0" u="none" cap="none">
                <a:solidFill>
                  <a:srgbClr val="1F2227">
                    <a:alpha val="100000"/>
                  </a:srgbClr>
                </a:solidFill>
                <a:latin typeface="Calibri"/>
              </a:rPr>
              <a:t><![CDATA[In 1202 the Italian mathematician Leonardo of Pisa, later known as Fibonacci, published Liber Abaci, the book that helped bring Hindu-Arabic numerals to Europe. In it he set a puzzle about a pair of rabbits that breeds a new pair every month. The number of pairs month by month gives 1, 1, 2, 3, 5, 8, 13, ... - the sequence now named after him. Divide each term by the one before (8 ÷ 5 = 1.6, 13 ÷ 8 = 1.625, 21 ÷ 13 = 1.615…) and the answers close in on 1.618…, the golden ratio.]]></a:t>
            </a:r>
          </a:p>
        </p:txBody>
      </p:sp>
      <p:sp>
        <p:nvSpPr>
          <p:cNvPr id="12" name="" descr=""/>
          <p:cNvSpPr/>
          <p:nvPr/>
        </p:nvSpPr>
        <p:spPr>
          <a:xfrm>
            <a:off x="552450" y="4572000"/>
            <a:ext cx="5362575" cy="1419225"/>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733425"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1ACE4">
                    <a:alpha val="100000"/>
                  </a:srgbClr>
                </a:solidFill>
                <a:latin typeface="Georgia"/>
              </a:rPr>
              <a:t><![CDATA[1202]]></a:t>
            </a:r>
          </a:p>
        </p:txBody>
      </p:sp>
      <p:sp>
        <p:nvSpPr>
          <p:cNvPr id="14" name=""/>
          <p:cNvSpPr txBox="1"/>
          <p:nvPr/>
        </p:nvSpPr>
        <p:spPr>
          <a:xfrm>
            <a:off x="733425"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Liber Abaci is published]]></a:t>
            </a:r>
          </a:p>
        </p:txBody>
      </p:sp>
      <p:sp>
        <p:nvSpPr>
          <p:cNvPr id="15" name="" descr=""/>
          <p:cNvSpPr/>
          <p:nvPr/>
        </p:nvSpPr>
        <p:spPr>
          <a:xfrm>
            <a:off x="6276975" y="4572000"/>
            <a:ext cx="5362575" cy="1419225"/>
          </a:xfrm>
          <a:prstGeom prst="roundRect">
            <a:avLst/>
          </a:prstGeom>
          <a:solidFill>
            <a:srgbClr val="2B3038">
              <a:alpha val="100000"/>
            </a:srgbClr>
          </a:solidFill>
          <a:ln w="9525">
            <a:noFill/>
          </a:ln>
        </p:spPr>
        <p:txBody>
          <a:bodyPr vertOverflow="clip" rtlCol="0" anchor="ctr"/>
          <a:lstStyle/>
          <a:p>
            <a:pPr algn="ctr"/>
            <a:r>
              <a:t/>
            </a:r>
          </a:p>
        </p:txBody>
      </p:sp>
      <p:sp>
        <p:nvSpPr>
          <p:cNvPr id="16" name=""/>
          <p:cNvSpPr txBox="1"/>
          <p:nvPr/>
        </p:nvSpPr>
        <p:spPr>
          <a:xfrm>
            <a:off x="6457950"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1ACE4">
                    <a:alpha val="100000"/>
                  </a:srgbClr>
                </a:solidFill>
                <a:latin typeface="Georgia"/>
              </a:rPr>
              <a:t><![CDATA[1.618...]]></a:t>
            </a:r>
          </a:p>
        </p:txBody>
      </p:sp>
      <p:sp>
        <p:nvSpPr>
          <p:cNvPr id="17" name=""/>
          <p:cNvSpPr txBox="1"/>
          <p:nvPr/>
        </p:nvSpPr>
        <p:spPr>
          <a:xfrm>
            <a:off x="6457950"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The golden ratio, which the ratio of neighbouring terms approaches]]></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7]]></a:t>
            </a:r>
          </a:p>
        </p:txBody>
      </p:sp>
      <p:sp>
        <p:nvSpPr>
          <p:cNvPr id="9" name="" descr=""/>
          <p:cNvSpPr/>
          <p:nvPr/>
        </p:nvSpPr>
        <p:spPr>
          <a:xfrm>
            <a:off x="552450" y="17811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Triangular numbers]]></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1, 3, 6, 10, 15, ... - the numbers of dots in triangular patterns.]]></a:t>
            </a:r>
          </a:p>
        </p:txBody>
      </p:sp>
      <p:sp>
        <p:nvSpPr>
          <p:cNvPr id="11" name="" descr=""/>
          <p:cNvSpPr/>
          <p:nvPr/>
        </p:nvSpPr>
        <p:spPr>
          <a:xfrm>
            <a:off x="6229350" y="17811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Fibonacci-type sequence]]></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Each term is the sum of the two terms before it.]]></a:t>
            </a:r>
          </a:p>
        </p:txBody>
      </p:sp>
      <p:sp>
        <p:nvSpPr>
          <p:cNvPr id="13" name="" descr=""/>
          <p:cNvSpPr/>
          <p:nvPr/>
        </p:nvSpPr>
        <p:spPr>
          <a:xfrm>
            <a:off x="552450" y="336232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Geometric sequence]]></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Each term is multiplied by the same number to get the next.]]></a:t>
            </a:r>
          </a:p>
        </p:txBody>
      </p:sp>
      <p:sp>
        <p:nvSpPr>
          <p:cNvPr id="15" name="" descr=""/>
          <p:cNvSpPr/>
          <p:nvPr/>
        </p:nvSpPr>
        <p:spPr>
          <a:xfrm>
            <a:off x="6229350" y="336232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Common ratio]]></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The number a geometric sequence is multiplied by each time.]]></a:t>
            </a:r>
          </a:p>
        </p:txBody>
      </p:sp>
      <p:sp>
        <p:nvSpPr>
          <p:cNvPr id="17" name="" descr=""/>
          <p:cNvSpPr/>
          <p:nvPr/>
        </p:nvSpPr>
        <p:spPr>
          <a:xfrm>
            <a:off x="552450" y="49434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Quadratic sequence (Higher)]]></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 sequence whose second differences are all the same; its nth term includes n².]]></a:t>
            </a:r>
          </a:p>
        </p:txBody>
      </p:sp>
      <p:sp>
        <p:nvSpPr>
          <p:cNvPr id="19" name="" descr=""/>
          <p:cNvSpPr/>
          <p:nvPr/>
        </p:nvSpPr>
        <p:spPr>
          <a:xfrm>
            <a:off x="6229350" y="49434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Second difference (Higher)]]></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The difference between neighbouring first differences.]]></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7]]></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3D7FD6">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What Kind of Sequence?]]></a:t>
            </a:r>
          </a:p>
        </p:txBody>
      </p:sp>
      <p:sp>
        <p:nvSpPr>
          <p:cNvPr id="10" name="" descr=""/>
          <p:cNvSpPr/>
          <p:nvPr/>
        </p:nvSpPr>
        <p:spPr>
          <a:xfrm>
            <a:off x="9639300" y="1009650"/>
            <a:ext cx="2000250" cy="495300"/>
          </a:xfrm>
          <a:prstGeom prst="round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2 minutes]]></a:t>
            </a:r>
          </a:p>
        </p:txBody>
      </p:sp>
      <p:sp>
        <p:nvSpPr>
          <p:cNvPr id="12" name="" descr=""/>
          <p:cNvSpPr/>
          <p:nvPr/>
        </p:nvSpPr>
        <p:spPr>
          <a:xfrm>
            <a:off x="552450" y="1905000"/>
            <a:ext cx="11087100" cy="16954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3D7FD6">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200" spc="0" u="none" cap="none">
                <a:solidFill>
                  <a:srgbClr val="1F2227">
                    <a:alpha val="100000"/>
                  </a:srgbClr>
                </a:solidFill>
                <a:latin typeface="Calibri"/>
              </a:rPr>
              <a:t><![CDATA[For each sequence, say whether it is linear, geometric, Fibonacci-type or quadratic, and write down the next two terms. (a) 2, 6, 18, 54, ... (b) 3, 4, 7, 11, 18, ... (c) 4, 9, 14, 19, ... (d) 1, 4, 9, 16, ... (e) 80, 40, 20, 10, ... (f) 3, 6, 11, 18, 27, ... Higher: find the nth term of (f).]]></a:t>
            </a:r>
          </a:p>
        </p:txBody>
      </p:sp>
      <p:sp>
        <p:nvSpPr>
          <p:cNvPr id="15" name="" descr=""/>
          <p:cNvSpPr/>
          <p:nvPr/>
        </p:nvSpPr>
        <p:spPr>
          <a:xfrm>
            <a:off x="552450" y="38957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Check the differences.]]></a:t>
            </a:r>
          </a:p>
        </p:txBody>
      </p:sp>
      <p:sp>
        <p:nvSpPr>
          <p:cNvPr id="18" name="" descr=""/>
          <p:cNvSpPr/>
          <p:nvPr/>
        </p:nvSpPr>
        <p:spPr>
          <a:xfrm>
            <a:off x="552450" y="44672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Check the ratios.]]></a:t>
            </a:r>
          </a:p>
        </p:txBody>
      </p:sp>
      <p:sp>
        <p:nvSpPr>
          <p:cNvPr id="21" name="" descr=""/>
          <p:cNvSpPr/>
          <p:nvPr/>
        </p:nvSpPr>
        <p:spPr>
          <a:xfrm>
            <a:off x="552450" y="50387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Check whether each term is the sum of the two before.]]></a:t>
            </a:r>
          </a:p>
        </p:txBody>
      </p:sp>
      <p:sp>
        <p:nvSpPr>
          <p:cNvPr id="24" name="" descr=""/>
          <p:cNvSpPr/>
          <p:nvPr/>
        </p:nvSpPr>
        <p:spPr>
          <a:xfrm>
            <a:off x="552450" y="5448300"/>
            <a:ext cx="11087100" cy="838200"/>
          </a:xfrm>
          <a:prstGeom prst="roundRect">
            <a:avLst/>
          </a:prstGeom>
          <a:solidFill>
            <a:srgbClr val="2B3038">
              <a:alpha val="100000"/>
            </a:srgbClr>
          </a:solidFill>
          <a:ln w="9525">
            <a:noFill/>
          </a:ln>
        </p:spPr>
        <p:txBody>
          <a:bodyPr vertOverflow="clip" rtlCol="0" anchor="ctr"/>
          <a:lstStyle/>
          <a:p>
            <a:pPr algn="ctr"/>
            <a:r>
              <a:t/>
            </a:r>
          </a:p>
        </p:txBody>
      </p:sp>
      <p:sp>
        <p:nvSpPr>
          <p:cNvPr id="25"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WHAT A GOOD ANSWER SHOWS]]></a:t>
            </a:r>
          </a:p>
        </p:txBody>
      </p:sp>
      <p:sp>
        <p:nvSpPr>
          <p:cNvPr id="26"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100" spc="0" u="none" cap="none">
                <a:solidFill>
                  <a:srgbClr val="FFFFFF">
                    <a:alpha val="100000"/>
                  </a:srgbClr>
                </a:solidFill>
                <a:latin typeface="Calibri"/>
              </a:rPr>
              <a:t><![CDATA[(a) Geometric, r = 3: 162, 486. (b) Fibonacci-type: 29, 47. (c) Linear: 24, 29. (d) Quadratic (square numbers): 25, 36. (e) Geometric, r = ½: 5, 2.5. (f) Quadratic: 38, 51; nth term n² + 2.]]></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7]]></a:t>
            </a:r>
          </a:p>
        </p:txBody>
      </p:sp>
      <p:sp>
        <p:nvSpPr>
          <p:cNvPr id="9" name="" descr=""/>
          <p:cNvSpPr/>
          <p:nvPr/>
        </p:nvSpPr>
        <p:spPr>
          <a:xfrm>
            <a:off x="552450" y="27241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Recognise square, cube and triangular numbers.]]></a:t>
            </a:r>
          </a:p>
        </p:txBody>
      </p:sp>
      <p:sp>
        <p:nvSpPr>
          <p:cNvPr id="12" name="" descr=""/>
          <p:cNvSpPr/>
          <p:nvPr/>
        </p:nvSpPr>
        <p:spPr>
          <a:xfrm>
            <a:off x="552450" y="34290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Continue a Fibonacci-type sequence.]]></a:t>
            </a:r>
          </a:p>
        </p:txBody>
      </p:sp>
      <p:sp>
        <p:nvSpPr>
          <p:cNvPr id="15" name="" descr=""/>
          <p:cNvSpPr/>
          <p:nvPr/>
        </p:nvSpPr>
        <p:spPr>
          <a:xfrm>
            <a:off x="552450" y="41338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Find the common ratio of a geometric sequence.]]></a:t>
            </a:r>
          </a:p>
        </p:txBody>
      </p:sp>
      <p:sp>
        <p:nvSpPr>
          <p:cNvPr id="18" name="" descr=""/>
          <p:cNvSpPr/>
          <p:nvPr/>
        </p:nvSpPr>
        <p:spPr>
          <a:xfrm>
            <a:off x="552450" y="48387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Work out a term of a geometric sequence.]]></a:t>
            </a:r>
          </a:p>
        </p:txBody>
      </p:sp>
      <p:sp>
        <p:nvSpPr>
          <p:cNvPr id="21" name="" descr=""/>
          <p:cNvSpPr/>
          <p:nvPr/>
        </p:nvSpPr>
        <p:spPr>
          <a:xfrm>
            <a:off x="6210300" y="27241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Find second differences. (Higher)]]></a:t>
            </a:r>
          </a:p>
        </p:txBody>
      </p:sp>
      <p:sp>
        <p:nvSpPr>
          <p:cNvPr id="24" name="" descr=""/>
          <p:cNvSpPr/>
          <p:nvPr/>
        </p:nvSpPr>
        <p:spPr>
          <a:xfrm>
            <a:off x="6210300" y="34290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Find the nth term of a quadratic sequence. (Higher)]]></a:t>
            </a:r>
          </a:p>
        </p:txBody>
      </p:sp>
      <p:sp>
        <p:nvSpPr>
          <p:cNvPr id="27" name="" descr=""/>
          <p:cNvSpPr/>
          <p:nvPr/>
        </p:nvSpPr>
        <p:spPr>
          <a:xfrm>
            <a:off x="6210300" y="41338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Use a surd as a common ratio. (Higher)]]></a:t>
            </a:r>
          </a:p>
        </p:txBody>
      </p:sp>
      <p:sp>
        <p:nvSpPr>
          <p:cNvPr id="30" name="" descr=""/>
          <p:cNvSpPr/>
          <p:nvPr/>
        </p:nvSpPr>
        <p:spPr>
          <a:xfrm>
            <a:off x="6210300" y="48387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31" name="" descr=""/>
          <p:cNvSpPr/>
          <p:nvPr/>
        </p:nvSpPr>
        <p:spPr>
          <a:xfrm>
            <a:off x="6362700" y="50101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32" name=""/>
          <p:cNvSpPr txBox="1"/>
          <p:nvPr/>
        </p:nvSpPr>
        <p:spPr>
          <a:xfrm>
            <a:off x="676275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Work backwards in a Fibonacci-type sequence.]]></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Special sequences: square, cube, triangular, Fibonacci, powers of 2.]]></a:t>
            </a:r>
          </a:p>
        </p:txBody>
      </p:sp>
      <p:sp>
        <p:nvSpPr>
          <p:cNvPr id="8" name="" descr=""/>
          <p:cNvSpPr/>
          <p:nvPr/>
        </p:nvSpPr>
        <p:spPr>
          <a:xfrm>
            <a:off x="552450" y="20859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Geometric: multiply by the common ratio r each time.]]></a:t>
            </a:r>
          </a:p>
        </p:txBody>
      </p:sp>
      <p:sp>
        <p:nvSpPr>
          <p:cNvPr id="10" name="" descr=""/>
          <p:cNvSpPr/>
          <p:nvPr/>
        </p:nvSpPr>
        <p:spPr>
          <a:xfrm>
            <a:off x="552450" y="26193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Fibonacci-type: add the two previous terms.]]></a:t>
            </a:r>
          </a:p>
        </p:txBody>
      </p:sp>
      <p:sp>
        <p:nvSpPr>
          <p:cNvPr id="12" name="" descr=""/>
          <p:cNvSpPr/>
          <p:nvPr/>
        </p:nvSpPr>
        <p:spPr>
          <a:xfrm>
            <a:off x="552450" y="31527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Higher) Quadratic: constant second difference; a = second difference ÷ 2, then find the linear part of what is left.]]></a:t>
            </a:r>
          </a:p>
        </p:txBody>
      </p:sp>
      <p:sp>
        <p:nvSpPr>
          <p:cNvPr id="14" name="" descr=""/>
          <p:cNvSpPr/>
          <p:nvPr/>
        </p:nvSpPr>
        <p:spPr>
          <a:xfrm>
            <a:off x="552450" y="4314825"/>
            <a:ext cx="11087100" cy="1666875"/>
          </a:xfrm>
          <a:prstGeom prst="roundRect">
            <a:avLst/>
          </a:prstGeom>
          <a:solidFill>
            <a:srgbClr val="313438">
              <a:alpha val="100000"/>
            </a:srgbClr>
          </a:solidFill>
          <a:ln w="19050">
            <a:solidFill>
              <a:srgbClr val="3D7FD6">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Find an expression for the nth term of the quadratic sequence 3, 9, 19, 33, 51, ... (3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000" spc="0" u="none" cap="none">
                <a:solidFill>
                  <a:srgbClr val="D2D7DE">
                    <a:alpha val="100000"/>
                  </a:srgbClr>
                </a:solidFill>
                <a:latin typeface="Calibri"/>
              </a:rPr>
              <a:t><![CDATA[Write the first and second differences under the sequence before you do anything else. They tell you what kind of sequence it is and give you the first part of a quadratic nth term.]]></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Exam Practice: Non-Linear Sequenc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Answer all questions. Show your working. All questions are non-calculator. · 25 minutes]]></a:t>
            </a:r>
          </a:p>
        </p:txBody>
      </p:sp>
      <p:sp>
        <p:nvSpPr>
          <p:cNvPr id="10" name="" descr=""/>
          <p:cNvSpPr/>
          <p:nvPr/>
        </p:nvSpPr>
        <p:spPr>
          <a:xfrm>
            <a:off x="552450" y="22669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1 · 1 mark · Non-calculato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Here are the first six terms of a Fibonacci sequence: 1, 1, 2, 3, 5, 8. Write down the next term.]]></a:t>
            </a:r>
          </a:p>
        </p:txBody>
      </p:sp>
      <p:sp>
        <p:nvSpPr>
          <p:cNvPr id="13" name="" descr=""/>
          <p:cNvSpPr/>
          <p:nvPr/>
        </p:nvSpPr>
        <p:spPr>
          <a:xfrm>
            <a:off x="552450" y="36576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2 · 2 marks · Non-calculato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Here are the first four terms of a geometric sequence: 2, 6, 18, 54. (a) Write down the next term. (b) Work out the 6th term.]]></a:t>
            </a:r>
          </a:p>
        </p:txBody>
      </p:sp>
      <p:sp>
        <p:nvSpPr>
          <p:cNvPr id="16" name="" descr=""/>
          <p:cNvSpPr/>
          <p:nvPr/>
        </p:nvSpPr>
        <p:spPr>
          <a:xfrm>
            <a:off x="552450" y="50482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3 · 3 marks · Non-calculator · Highe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he first two terms of a Fibonacci-type sequence are a and b. The 3rd term is 7 and the 5th term is 18. Find the values of a and b.]]></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500" spc="0" u="none" cap="none">
                <a:solidFill>
                  <a:srgbClr val="2B3038">
                    <a:alpha val="100000"/>
                  </a:srgbClr>
                </a:solidFill>
                <a:latin typeface="Georgia"/>
              </a:rPr>
              <a:t><![CDATA[Exam Practice: Non-Linear Sequences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7]]></a:t>
            </a:r>
          </a:p>
        </p:txBody>
      </p:sp>
      <p:sp>
        <p:nvSpPr>
          <p:cNvPr id="9" name="" descr=""/>
          <p:cNvSpPr/>
          <p:nvPr/>
        </p:nvSpPr>
        <p:spPr>
          <a:xfrm>
            <a:off x="552450" y="20955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81050" y="26098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1143000" y="21907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4 · 3 marks · Non-calculator · Highe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Find an expression for the nth term of the quadratic sequence 3, 9, 19, 33, 51, ...]]></a:t>
            </a:r>
          </a:p>
        </p:txBody>
      </p:sp>
      <p:sp>
        <p:nvSpPr>
          <p:cNvPr id="12" name="" descr=""/>
          <p:cNvSpPr/>
          <p:nvPr/>
        </p:nvSpPr>
        <p:spPr>
          <a:xfrm>
            <a:off x="552450" y="34861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781050" y="40005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4" name=""/>
          <p:cNvSpPr txBox="1"/>
          <p:nvPr/>
        </p:nvSpPr>
        <p:spPr>
          <a:xfrm>
            <a:off x="1143000" y="35814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5 · 3 marks · Non-calculator · Highe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Find an expression for the nth term of the quadratic sequence 0, 5, 12, 21, 32, ...]]></a:t>
            </a:r>
          </a:p>
        </p:txBody>
      </p:sp>
      <p:sp>
        <p:nvSpPr>
          <p:cNvPr id="15" name="" descr=""/>
          <p:cNvSpPr/>
          <p:nvPr/>
        </p:nvSpPr>
        <p:spPr>
          <a:xfrm>
            <a:off x="552450" y="48768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descr=""/>
          <p:cNvSpPr/>
          <p:nvPr/>
        </p:nvSpPr>
        <p:spPr>
          <a:xfrm>
            <a:off x="781050" y="53911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1143000" y="49720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6 · 2 marks · Non-calculator · Highe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he first term of a geometric sequence is √3 and the common ratio is √3. Show that the 5th term is 9√3.]]></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1 · 1 mark · Non-calculato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7]]></a:t>
            </a:r>
          </a:p>
        </p:txBody>
      </p:sp>
      <p:sp>
        <p:nvSpPr>
          <p:cNvPr id="9" name="" descr=""/>
          <p:cNvSpPr/>
          <p:nvPr/>
        </p:nvSpPr>
        <p:spPr>
          <a:xfrm>
            <a:off x="552450" y="1866900"/>
            <a:ext cx="11087100" cy="1428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C3D6EE">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2B3038">
                    <a:alpha val="100000"/>
                  </a:srgbClr>
                </a:solidFill>
                <a:latin typeface="Georgia"/>
              </a:rPr>
              <a:t><![CDATA[Here are the first six terms of a Fibonacci sequence: 1, 1, 2, 3, 5, 8. Write down the next term.]]></a:t>
            </a:r>
          </a:p>
        </p:txBody>
      </p:sp>
      <p:sp>
        <p:nvSpPr>
          <p:cNvPr id="12" name="" descr=""/>
          <p:cNvSpPr/>
          <p:nvPr/>
        </p:nvSpPr>
        <p:spPr>
          <a:xfrm>
            <a:off x="552450" y="3524250"/>
            <a:ext cx="11087100" cy="1066800"/>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Non-calculator. Worth 1 mark,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1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1 mark available. Award a mark for each point made.]]></a:t>
            </a:r>
          </a:p>
        </p:txBody>
      </p:sp>
      <p:sp>
        <p:nvSpPr>
          <p:cNvPr id="10" name="" descr=""/>
          <p:cNvSpPr/>
          <p:nvPr/>
        </p:nvSpPr>
        <p:spPr>
          <a:xfrm>
            <a:off x="552450" y="36576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41719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13]]></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B1]]></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2 · 2 marks · Non-calculato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7]]></a:t>
            </a:r>
          </a:p>
        </p:txBody>
      </p:sp>
      <p:sp>
        <p:nvSpPr>
          <p:cNvPr id="9" name="" descr=""/>
          <p:cNvSpPr/>
          <p:nvPr/>
        </p:nvSpPr>
        <p:spPr>
          <a:xfrm>
            <a:off x="552450" y="1866900"/>
            <a:ext cx="11087100" cy="1428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C3D6EE">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2B3038">
                    <a:alpha val="100000"/>
                  </a:srgbClr>
                </a:solidFill>
                <a:latin typeface="Georgia"/>
              </a:rPr>
              <a:t><![CDATA[Here are the first four terms of a geometric sequence: 2, 6, 18, 54. (a) Write down the next term. (b) Work out the 6th term.]]></a:t>
            </a:r>
          </a:p>
        </p:txBody>
      </p:sp>
      <p:sp>
        <p:nvSpPr>
          <p:cNvPr id="12" name="" descr=""/>
          <p:cNvSpPr/>
          <p:nvPr/>
        </p:nvSpPr>
        <p:spPr>
          <a:xfrm>
            <a:off x="552450" y="3524250"/>
            <a:ext cx="11087100" cy="1066800"/>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Non-calculator.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2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a) 162]]></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B1]]></a:t>
            </a:r>
          </a:p>
        </p:txBody>
      </p:sp>
      <p:sp>
        <p:nvSpPr>
          <p:cNvPr id="13" name="" descr=""/>
          <p:cNvSpPr/>
          <p:nvPr/>
        </p:nvSpPr>
        <p:spPr>
          <a:xfrm>
            <a:off x="552450" y="435292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b) 486]]></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B1]]></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400" spc="0" u="none" cap="none">
                <a:solidFill>
                  <a:srgbClr val="2B3038">
                    <a:alpha val="100000"/>
                  </a:srgbClr>
                </a:solidFill>
                <a:latin typeface="Georgia"/>
              </a:rPr>
              <a:t><![CDATA[Question 3 · 3 marks · Non-calculator · Highe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7]]></a:t>
            </a:r>
          </a:p>
        </p:txBody>
      </p:sp>
      <p:sp>
        <p:nvSpPr>
          <p:cNvPr id="9" name="" descr=""/>
          <p:cNvSpPr/>
          <p:nvPr/>
        </p:nvSpPr>
        <p:spPr>
          <a:xfrm>
            <a:off x="552450" y="1866900"/>
            <a:ext cx="11087100" cy="1428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C3D6EE">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2B3038">
                    <a:alpha val="100000"/>
                  </a:srgbClr>
                </a:solidFill>
                <a:latin typeface="Georgia"/>
              </a:rPr>
              <a:t><![CDATA[The first two terms of a Fibonacci-type sequence are a and b. The 3rd term is 7 and the 5th term is 18. Find the values of a and b.]]></a:t>
            </a:r>
          </a:p>
        </p:txBody>
      </p:sp>
      <p:sp>
        <p:nvSpPr>
          <p:cNvPr id="12" name="" descr=""/>
          <p:cNvSpPr/>
          <p:nvPr/>
        </p:nvSpPr>
        <p:spPr>
          <a:xfrm>
            <a:off x="552450" y="3524250"/>
            <a:ext cx="11087100" cy="1066800"/>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Non-calculator · Higher.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3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Terms written in terms of a and b, at least to a + 2b]]></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3" name="" descr=""/>
          <p:cNvSpPr/>
          <p:nvPr/>
        </p:nvSpPr>
        <p:spPr>
          <a:xfrm>
            <a:off x="552450" y="36576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a + b = 7 and 2a + 3b = 18]]></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6" name="" descr=""/>
          <p:cNvSpPr/>
          <p:nvPr/>
        </p:nvSpPr>
        <p:spPr>
          <a:xfrm>
            <a:off x="552450" y="50482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a = 3 and b = 4]]></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1]]></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400" spc="0" u="none" cap="none">
                <a:solidFill>
                  <a:srgbClr val="2B3038">
                    <a:alpha val="100000"/>
                  </a:srgbClr>
                </a:solidFill>
                <a:latin typeface="Georgia"/>
              </a:rPr>
              <a:t><![CDATA[Question 4 · 3 marks · Non-calculator · Highe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7]]></a:t>
            </a:r>
          </a:p>
        </p:txBody>
      </p:sp>
      <p:sp>
        <p:nvSpPr>
          <p:cNvPr id="9" name="" descr=""/>
          <p:cNvSpPr/>
          <p:nvPr/>
        </p:nvSpPr>
        <p:spPr>
          <a:xfrm>
            <a:off x="552450" y="1866900"/>
            <a:ext cx="11087100" cy="1428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C3D6EE">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2B3038">
                    <a:alpha val="100000"/>
                  </a:srgbClr>
                </a:solidFill>
                <a:latin typeface="Georgia"/>
              </a:rPr>
              <a:t><![CDATA[Find an expression for the nth term of the quadratic sequence 3, 9, 19, 33, 51, ...]]></a:t>
            </a:r>
          </a:p>
        </p:txBody>
      </p:sp>
      <p:sp>
        <p:nvSpPr>
          <p:cNvPr id="12" name="" descr=""/>
          <p:cNvSpPr/>
          <p:nvPr/>
        </p:nvSpPr>
        <p:spPr>
          <a:xfrm>
            <a:off x="552450" y="3524250"/>
            <a:ext cx="11087100" cy="1066800"/>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Non-calculator · Higher.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4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Second difference of 4, or 2n² seen]]></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3" name="" descr=""/>
          <p:cNvSpPr/>
          <p:nvPr/>
        </p:nvSpPr>
        <p:spPr>
          <a:xfrm>
            <a:off x="552450" y="36576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Sequence minus 2n² found, e.g. 1, 1, 1, ...]]></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6" name="" descr=""/>
          <p:cNvSpPr/>
          <p:nvPr/>
        </p:nvSpPr>
        <p:spPr>
          <a:xfrm>
            <a:off x="552450" y="50482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2n² + 1]]></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1]]></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400" spc="0" u="none" cap="none">
                <a:solidFill>
                  <a:srgbClr val="2B3038">
                    <a:alpha val="100000"/>
                  </a:srgbClr>
                </a:solidFill>
                <a:latin typeface="Georgia"/>
              </a:rPr>
              <a:t><![CDATA[Question 5 · 3 marks · Non-calculator · Highe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7]]></a:t>
            </a:r>
          </a:p>
        </p:txBody>
      </p:sp>
      <p:sp>
        <p:nvSpPr>
          <p:cNvPr id="9" name="" descr=""/>
          <p:cNvSpPr/>
          <p:nvPr/>
        </p:nvSpPr>
        <p:spPr>
          <a:xfrm>
            <a:off x="552450" y="1866900"/>
            <a:ext cx="11087100" cy="1428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C3D6EE">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2B3038">
                    <a:alpha val="100000"/>
                  </a:srgbClr>
                </a:solidFill>
                <a:latin typeface="Georgia"/>
              </a:rPr>
              <a:t><![CDATA[Find an expression for the nth term of the quadratic sequence 0, 5, 12, 21, 32, ...]]></a:t>
            </a:r>
          </a:p>
        </p:txBody>
      </p:sp>
      <p:sp>
        <p:nvSpPr>
          <p:cNvPr id="12" name="" descr=""/>
          <p:cNvSpPr/>
          <p:nvPr/>
        </p:nvSpPr>
        <p:spPr>
          <a:xfrm>
            <a:off x="552450" y="3524250"/>
            <a:ext cx="11087100" cy="1066800"/>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Non-calculator · Higher.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5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Second difference of 2, or n² seen]]></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3" name="" descr=""/>
          <p:cNvSpPr/>
          <p:nvPr/>
        </p:nvSpPr>
        <p:spPr>
          <a:xfrm>
            <a:off x="552450" y="36576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1, 1, 3, 5, 7 or 2n − 3 found]]></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6" name="" descr=""/>
          <p:cNvSpPr/>
          <p:nvPr/>
        </p:nvSpPr>
        <p:spPr>
          <a:xfrm>
            <a:off x="552450" y="50482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n² + 2n − 3]]></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1]]></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400" spc="0" u="none" cap="none">
                <a:solidFill>
                  <a:srgbClr val="2B3038">
                    <a:alpha val="100000"/>
                  </a:srgbClr>
                </a:solidFill>
                <a:latin typeface="Georgia"/>
              </a:rPr>
              <a:t><![CDATA[Question 6 · 2 marks · Non-calculator · Highe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7]]></a:t>
            </a:r>
          </a:p>
        </p:txBody>
      </p:sp>
      <p:sp>
        <p:nvSpPr>
          <p:cNvPr id="9" name="" descr=""/>
          <p:cNvSpPr/>
          <p:nvPr/>
        </p:nvSpPr>
        <p:spPr>
          <a:xfrm>
            <a:off x="552450" y="1866900"/>
            <a:ext cx="11087100" cy="1428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C3D6EE">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2B3038">
                    <a:alpha val="100000"/>
                  </a:srgbClr>
                </a:solidFill>
                <a:latin typeface="Georgia"/>
              </a:rPr>
              <a:t><![CDATA[The first term of a geometric sequence is √3 and the common ratio is √3. Show that the 5th term is 9√3.]]></a:t>
            </a:r>
          </a:p>
        </p:txBody>
      </p:sp>
      <p:sp>
        <p:nvSpPr>
          <p:cNvPr id="12" name="" descr=""/>
          <p:cNvSpPr/>
          <p:nvPr/>
        </p:nvSpPr>
        <p:spPr>
          <a:xfrm>
            <a:off x="552450" y="3524250"/>
            <a:ext cx="11087100" cy="1066800"/>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Non-calculator · Higher.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6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3 × (√3)⁴, or the terms √3, 3, 3√3, 9, 9√3 listed]]></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3" name="" descr=""/>
          <p:cNvSpPr/>
          <p:nvPr/>
        </p:nvSpPr>
        <p:spPr>
          <a:xfrm>
            <a:off x="552450" y="435292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Correct working showing 9√3]]></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1]]></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2026-09-28T12:35:31Z</dcterms:created>
  <dcterms:modified xsi:type="dcterms:W3CDTF">2026-09-28T12:35:31Z</dcterms:modified>
  <dc:title>Non-linear sequences</dc:title>
  <dc:description>Generated from a pasted lesson-pack script.</dc:description>
  <dc:subject>Algebra</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