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52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310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11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1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313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14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15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2f4030a334d3764884e6da86fa0e587316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317.png"/>
  <Relationship Id="rId3" Type="http://schemas.openxmlformats.org/officeDocument/2006/relationships/image" Target="../media/487b377f7ca1176913311f1338d7a9a4f5a4861d318.jp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319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320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21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322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23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b742d52b5962d00e375313f51effe1c324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325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26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7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8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ore expanding and factorising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m Earlier Less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and simplify (x + 3)(x + 5)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+ 5x + 6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− 25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6x² ÷ 2x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7² − 3²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m Earlier Lessons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and simplify (x + 3)(x + 5)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x² + 8x + 15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+ 5x + 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x + 2)(x + 3)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x² − 25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(x + 5)(x − 5)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 6x² ÷ 2x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x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7² − 3²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49 − 9 = 40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the product of three binomial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quadratics of the form ax² + bx + c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the difference of two squares with coefficients, such as 9x² − 16y²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algebraic fractions by factorising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expanding and factorising in algebraic proof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ing Three Bracke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nd simplify (x + 1)(x + 2)(x + 3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the first two bracket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1)(x + 2) = x² + 3x + 2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every term by x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(x² + 3x + 2) = x³ + 3x² + 2x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every term by +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(x² + 3x + 2) = 3x² + 9x + 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llect like term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³ + 6x² + 11x + 6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³ + 6x² + 11x + 6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ree Brackets with Nega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and simplify (x − 2)(x + 3)(2x − 1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and the first two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− 2)(x + 3) = x² + x − 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by 2x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³ + 2x² − 12x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by −1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−x² − x + 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llect like term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³ + x² − 13x + 6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x³ + x² − 13x + 6 (check x = 1: (−1)(4)(1) = −4 and 2 + 1 − 13 + 6 = −4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Difference of Two Squares, Ag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² − b² = (a + b)(a − b) works for any two squares, not just x² and a numb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ith coefficien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x² − 16y² = (3x)² − (4y)² = (3x + 4y)(3x − 4y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ke out a factor firs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² − 18 = 2(x² − 9) = 2(x + 3)(x − 3)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ith 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1² − 99² = (101 + 99)(101 − 99) = 200 × 2 = 400 - no squaring needed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tch for 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 − 2x² = 2(25 − x²) = 2(5 + x)(5 − x)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y the Difference of Two Squares Work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438400"/>
            <a:ext cx="5334000" cy="2981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438400"/>
            <a:ext cx="5334000" cy="2981325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5495925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ut the L-shape and rearrange it: a² − b² = (a + b)(a − b)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a square of side a and cut a square of side b from its corner. What is left has area a² − b². Slice it in two and rearrange the pieces, and they make a rectangle a + b long and a − b wide. Same area, two ways of writing it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actorising ax² + bx + c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hen the squared term has a number in front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litting the Middle Ter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reliable method for any quadratic ax² + bx + c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a × c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pai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numbers that multiply to ac and add to b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li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bx as the sum of those two x term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ir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the first two terms and the last two terms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mmon bracke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out the bracket they share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ing a Quadratic with a Coeffici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6x² + 11x − 10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895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24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0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× c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0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× (−10) = −60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371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numbers that multiply to −60 and add to 1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371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5 and −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038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067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3943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lit the middle term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3943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x² + 15x − 4x − 1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101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4638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5148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in pair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5148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x(2x + 5) − 2(2x + 5)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18160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552450" y="52101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1066800" y="5086350"/>
            <a:ext cx="3714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ke out the common bracket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933950" y="5086350"/>
            <a:ext cx="670560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x + 5)(3x − 2)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2x + 5)(3x − 2) (check: 6x² − 4x + 15x − 10)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ing Algebraic Frac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actorise the top and the bottom, then cancel any bracket they sha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cel brackets, not term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(x + 3)/(x + 5), nothing cancels: the 3 and the 5 are not facto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everyth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out common factors, use the difference of two squares, factorise quadratic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n cance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bracket on the top and the bottom divides to 1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plifying an Algebraic Frac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fully (x² − 9)/(2x² + 5x − 3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p: difference of two squar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² − 9 = (x + 3)(x − 3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tom: ac = −6; 6 and −1 multiply to −6 and add to 5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x² + 6x − x − 3 = (x + 3)(2x − 1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it factorised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+ 3)(x − 3)/((x + 3)(2x − 1)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cel (x + 3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x − 3)/(2x − 1)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x − 3)/(2x − 1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gebraic Proof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 can prove something is true for every number at onc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ven and od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even number is 2n; an odd number is 2n + 1, where n is an integ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ecutive 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, n + 1, n + 2, ..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metho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the expression, expand and simplify, then factorise to show the propert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p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n + 3)² − (n + 1)² = n² + 6n + 9 − n² − 2n − 1 = 4n + 8 = 4(n + 2), which is always a multiple of 4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tch the Quadratic to Its Facto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905000"/>
            <a:ext cx="52578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xpressi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381750" y="1905000"/>
            <a:ext cx="52578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Factorised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3622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23900" y="23622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x² + 7x + 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3622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]]></a:t>
            </a:r>
          </a:p>
        </p:txBody>
      </p:sp>
      <p:sp>
        <p:nvSpPr>
          <p:cNvPr id="14" name="" descr=""/>
          <p:cNvSpPr/>
          <p:nvPr/>
        </p:nvSpPr>
        <p:spPr>
          <a:xfrm>
            <a:off x="6381750" y="23622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553200" y="23622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3x − 1)(2x + 1)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1658600" y="23622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0099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23900" y="30099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x² − 5x − 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514350" y="30099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B]]></a:t>
            </a:r>
          </a:p>
        </p:txBody>
      </p:sp>
      <p:sp>
        <p:nvSpPr>
          <p:cNvPr id="20" name="" descr=""/>
          <p:cNvSpPr/>
          <p:nvPr/>
        </p:nvSpPr>
        <p:spPr>
          <a:xfrm>
            <a:off x="6381750" y="30099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553200" y="30099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(x + 2)(x − 2)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1658600" y="30099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6576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23900" y="36576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x² − 25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514350" y="36576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]]></a:t>
            </a:r>
          </a:p>
        </p:txBody>
      </p:sp>
      <p:sp>
        <p:nvSpPr>
          <p:cNvPr id="26" name="" descr=""/>
          <p:cNvSpPr/>
          <p:nvPr/>
        </p:nvSpPr>
        <p:spPr>
          <a:xfrm>
            <a:off x="6381750" y="36576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553200" y="36576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x + 1)(x + 3)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1658600" y="36576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3053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723900" y="43053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x² − 8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514350" y="43053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]]></a:t>
            </a:r>
          </a:p>
        </p:txBody>
      </p:sp>
      <p:sp>
        <p:nvSpPr>
          <p:cNvPr id="32" name="" descr=""/>
          <p:cNvSpPr/>
          <p:nvPr/>
        </p:nvSpPr>
        <p:spPr>
          <a:xfrm>
            <a:off x="6381750" y="43053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6553200" y="43053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3x + 1)(x − 2)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11658600" y="43053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49530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723900" y="49530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x² + x − 1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514350" y="49530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]]></a:t>
            </a:r>
          </a:p>
        </p:txBody>
      </p:sp>
      <p:sp>
        <p:nvSpPr>
          <p:cNvPr id="38" name="" descr=""/>
          <p:cNvSpPr/>
          <p:nvPr/>
        </p:nvSpPr>
        <p:spPr>
          <a:xfrm>
            <a:off x="6381750" y="49530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9" name=""/>
          <p:cNvSpPr txBox="1"/>
          <p:nvPr/>
        </p:nvSpPr>
        <p:spPr>
          <a:xfrm>
            <a:off x="6553200" y="49530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x + 5)(2x − 5)]]></a:t>
            </a:r>
          </a:p>
        </p:txBody>
      </p:sp>
      <p:sp>
        <p:nvSpPr>
          <p:cNvPr id="40" name=""/>
          <p:cNvSpPr txBox="1"/>
          <p:nvPr/>
        </p:nvSpPr>
        <p:spPr>
          <a:xfrm>
            <a:off x="11658600" y="49530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41" name="" descr=""/>
          <p:cNvSpPr/>
          <p:nvPr/>
        </p:nvSpPr>
        <p:spPr>
          <a:xfrm>
            <a:off x="552450" y="56007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2" name=""/>
          <p:cNvSpPr txBox="1"/>
          <p:nvPr/>
        </p:nvSpPr>
        <p:spPr>
          <a:xfrm>
            <a:off x="723900" y="56007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x³ − 4x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514350" y="56007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]]></a:t>
            </a:r>
          </a:p>
        </p:txBody>
      </p:sp>
      <p:sp>
        <p:nvSpPr>
          <p:cNvPr id="44" name="" descr=""/>
          <p:cNvSpPr/>
          <p:nvPr/>
        </p:nvSpPr>
        <p:spPr>
          <a:xfrm>
            <a:off x="6381750" y="56007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5" name=""/>
          <p:cNvSpPr txBox="1"/>
          <p:nvPr/>
        </p:nvSpPr>
        <p:spPr>
          <a:xfrm>
            <a:off x="6553200" y="56007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(x + 2)(x − 2)]]></a:t>
            </a:r>
          </a:p>
        </p:txBody>
      </p:sp>
      <p:sp>
        <p:nvSpPr>
          <p:cNvPr id="46" name=""/>
          <p:cNvSpPr txBox="1"/>
          <p:nvPr/>
        </p:nvSpPr>
        <p:spPr>
          <a:xfrm>
            <a:off x="11658600" y="56007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4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inomi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expression with two terms, such as (x + 3)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duct of three binomial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ree brackets multiplied, such as (x + 1)(x + 2)(x + 3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plitting the middle ter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ing bx as two terms so that ax² + bx + c can be factorised in pair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gebraic fra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fraction with algebra on the top, the bottom or both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of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 argument showing something is true in every case, not just the ones tested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actorise and Cancel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a) Factorise 2x² + 9x + 4. (b) Factorise 3x² − 10x + 8. (c) Factorise fully 3x² − 75. (d) Simplify (x² + 3x − 10)/(x² − 4). (e) Expand (x + 2)³. (f) Prove that the sum of three consecutive integers is always a multiple of 3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ook for a common factor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n the difference of two squares or splitting the middle term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by expanding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(2x + 1)(x + 4) (b) (3x − 4)(x − 2) (c) 3(x + 5)(x − 5) (d) (x + 5)(x − 2)/((x + 2)(x − 2)) = (x + 5)/(x + 2) (e) x³ + 6x² + 12x + 8 (f) n + (n + 1) + (n + 2) = 3n + 3 = 3(n + 1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lgeb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7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and three bracket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ax² + bx + c by splitting the middle ter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actorise the difference of two squares with coefficient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ake out a common factor before factorising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implify algebraic fraction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2n and 2n + 1 for even and odd number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n algebraic proof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heck a factorisation by expand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 TI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hree brackets: expand two, then multiply every term by the thir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x² + bx + c: find two numbers that multiply to ac and add to b, split, factorise in pai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² − b² = (a + b)(a − b), with any squares; take out common factors firs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lgebraic fractions: factorise top and bottom, then cancel bracket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actorise 3x² + 10x + 8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In a proof, finish with a sentence: "4(n + 2) is a multiple of 4, so the expression is always a multiple of 4". The last mark is for saying what you have show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2026-09-28T12:35:31Z</dcterms:created>
  <dcterms:modified xsi:type="dcterms:W3CDTF">2026-09-28T12:35:31Z</dcterms:modified>
  <dc:title>More expanding and factorising</dc:title>
  <dc:description>Generated from a pasted lesson-pack script.</dc:description>
  <dc:subject>Algebra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